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6"/>
  </p:notesMasterIdLst>
  <p:handoutMasterIdLst>
    <p:handoutMasterId r:id="rId57"/>
  </p:handoutMasterIdLst>
  <p:sldIdLst>
    <p:sldId id="412" r:id="rId2"/>
    <p:sldId id="468" r:id="rId3"/>
    <p:sldId id="512" r:id="rId4"/>
    <p:sldId id="513" r:id="rId5"/>
    <p:sldId id="514" r:id="rId6"/>
    <p:sldId id="515" r:id="rId7"/>
    <p:sldId id="516" r:id="rId8"/>
    <p:sldId id="517" r:id="rId9"/>
    <p:sldId id="518" r:id="rId10"/>
    <p:sldId id="502" r:id="rId11"/>
    <p:sldId id="454" r:id="rId12"/>
    <p:sldId id="482" r:id="rId13"/>
    <p:sldId id="442" r:id="rId14"/>
    <p:sldId id="475" r:id="rId15"/>
    <p:sldId id="477" r:id="rId16"/>
    <p:sldId id="415" r:id="rId17"/>
    <p:sldId id="417" r:id="rId18"/>
    <p:sldId id="456" r:id="rId19"/>
    <p:sldId id="479" r:id="rId20"/>
    <p:sldId id="480" r:id="rId21"/>
    <p:sldId id="457" r:id="rId22"/>
    <p:sldId id="455" r:id="rId23"/>
    <p:sldId id="520" r:id="rId24"/>
    <p:sldId id="421" r:id="rId25"/>
    <p:sldId id="526" r:id="rId26"/>
    <p:sldId id="528" r:id="rId27"/>
    <p:sldId id="485" r:id="rId28"/>
    <p:sldId id="483" r:id="rId29"/>
    <p:sldId id="423" r:id="rId30"/>
    <p:sldId id="426" r:id="rId31"/>
    <p:sldId id="440" r:id="rId32"/>
    <p:sldId id="472" r:id="rId33"/>
    <p:sldId id="484" r:id="rId34"/>
    <p:sldId id="403" r:id="rId35"/>
    <p:sldId id="299" r:id="rId36"/>
    <p:sldId id="340" r:id="rId37"/>
    <p:sldId id="387" r:id="rId38"/>
    <p:sldId id="503" r:id="rId39"/>
    <p:sldId id="500" r:id="rId40"/>
    <p:sldId id="504" r:id="rId41"/>
    <p:sldId id="505" r:id="rId42"/>
    <p:sldId id="489" r:id="rId43"/>
    <p:sldId id="537" r:id="rId44"/>
    <p:sldId id="538" r:id="rId45"/>
    <p:sldId id="464" r:id="rId46"/>
    <p:sldId id="550" r:id="rId47"/>
    <p:sldId id="506" r:id="rId48"/>
    <p:sldId id="398" r:id="rId49"/>
    <p:sldId id="345" r:id="rId50"/>
    <p:sldId id="539" r:id="rId51"/>
    <p:sldId id="507" r:id="rId52"/>
    <p:sldId id="541" r:id="rId53"/>
    <p:sldId id="542" r:id="rId54"/>
    <p:sldId id="395" r:id="rId55"/>
  </p:sldIdLst>
  <p:sldSz cx="9144000" cy="6858000" type="screen4x3"/>
  <p:notesSz cx="6735763" cy="9866313"/>
  <p:defaultTextStyle>
    <a:defPPr>
      <a:defRPr lang="ja-JP"/>
    </a:defPPr>
    <a:lvl1pPr algn="ctr" rtl="0" fontAlgn="base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sz="2400" b="1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sz="2400" b="1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sz="2400" b="1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sz="2400" b="1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0000"/>
    <a:srgbClr val="FFCCCC"/>
    <a:srgbClr val="4DFFFF"/>
    <a:srgbClr val="66FF66"/>
    <a:srgbClr val="CCFFCC"/>
    <a:srgbClr val="FFFF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1" autoAdjust="0"/>
    <p:restoredTop sz="89928" autoAdjust="0"/>
  </p:normalViewPr>
  <p:slideViewPr>
    <p:cSldViewPr>
      <p:cViewPr>
        <p:scale>
          <a:sx n="71" d="100"/>
          <a:sy n="71" d="100"/>
        </p:scale>
        <p:origin x="-1416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68"/>
    </p:cViewPr>
    <p:sldLst>
      <p:sld r:id="rId1" collapse="1"/>
      <p:sld r:id="rId2" collapse="1"/>
    </p:sldLst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9.xml"/><Relationship Id="rId1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9031" cy="494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9" tIns="45691" rIns="91379" bIns="45691" numCol="1" anchor="t" anchorCtr="0" compatLnSpc="1">
            <a:prstTxWarp prst="textNoShape">
              <a:avLst/>
            </a:prstTxWarp>
          </a:bodyPr>
          <a:lstStyle>
            <a:lvl1pPr algn="l" defTabSz="912209">
              <a:defRPr sz="1200" b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732" y="0"/>
            <a:ext cx="2919031" cy="494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9" tIns="45691" rIns="91379" bIns="45691" numCol="1" anchor="t" anchorCtr="0" compatLnSpc="1">
            <a:prstTxWarp prst="textNoShape">
              <a:avLst/>
            </a:prstTxWarp>
          </a:bodyPr>
          <a:lstStyle>
            <a:lvl1pPr algn="r" defTabSz="912209">
              <a:defRPr sz="1200" b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2003"/>
            <a:ext cx="2919031" cy="494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9" tIns="45691" rIns="91379" bIns="45691" numCol="1" anchor="b" anchorCtr="0" compatLnSpc="1">
            <a:prstTxWarp prst="textNoShape">
              <a:avLst/>
            </a:prstTxWarp>
          </a:bodyPr>
          <a:lstStyle>
            <a:lvl1pPr algn="l" defTabSz="912209">
              <a:defRPr sz="1200" b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732" y="9372003"/>
            <a:ext cx="2919031" cy="494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9" tIns="45691" rIns="91379" bIns="45691" numCol="1" anchor="b" anchorCtr="0" compatLnSpc="1">
            <a:prstTxWarp prst="textNoShape">
              <a:avLst/>
            </a:prstTxWarp>
          </a:bodyPr>
          <a:lstStyle>
            <a:lvl1pPr algn="r" defTabSz="912209">
              <a:defRPr sz="1200" b="0"/>
            </a:lvl1pPr>
          </a:lstStyle>
          <a:p>
            <a:pPr>
              <a:defRPr/>
            </a:pPr>
            <a:fld id="{7E59FDFD-278E-467C-8C3D-8E51539A994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95466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9031" cy="494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9" tIns="45691" rIns="91379" bIns="45691" numCol="1" anchor="t" anchorCtr="0" compatLnSpc="1">
            <a:prstTxWarp prst="textNoShape">
              <a:avLst/>
            </a:prstTxWarp>
          </a:bodyPr>
          <a:lstStyle>
            <a:lvl1pPr algn="l" defTabSz="912209">
              <a:defRPr sz="1200" b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6732" y="0"/>
            <a:ext cx="2919031" cy="494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9" tIns="45691" rIns="91379" bIns="45691" numCol="1" anchor="t" anchorCtr="0" compatLnSpc="1">
            <a:prstTxWarp prst="textNoShape">
              <a:avLst/>
            </a:prstTxWarp>
          </a:bodyPr>
          <a:lstStyle>
            <a:lvl1pPr algn="r" defTabSz="912209">
              <a:defRPr sz="1200" b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29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38188"/>
            <a:ext cx="493395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9207" y="4686002"/>
            <a:ext cx="4937350" cy="4442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9" tIns="45691" rIns="91379" bIns="456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2003"/>
            <a:ext cx="2919031" cy="494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9" tIns="45691" rIns="91379" bIns="45691" numCol="1" anchor="b" anchorCtr="0" compatLnSpc="1">
            <a:prstTxWarp prst="textNoShape">
              <a:avLst/>
            </a:prstTxWarp>
          </a:bodyPr>
          <a:lstStyle>
            <a:lvl1pPr algn="l" defTabSz="912209">
              <a:defRPr sz="1200" b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732" y="9372003"/>
            <a:ext cx="2919031" cy="494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9" tIns="45691" rIns="91379" bIns="45691" numCol="1" anchor="b" anchorCtr="0" compatLnSpc="1">
            <a:prstTxWarp prst="textNoShape">
              <a:avLst/>
            </a:prstTxWarp>
          </a:bodyPr>
          <a:lstStyle>
            <a:lvl1pPr algn="r" defTabSz="912209">
              <a:defRPr sz="1200" b="0"/>
            </a:lvl1pPr>
          </a:lstStyle>
          <a:p>
            <a:pPr>
              <a:defRPr/>
            </a:pPr>
            <a:fld id="{92645710-EAF5-479D-941C-5746DAF0792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284282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12209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43451" indent="-285826" algn="l" defTabSz="912209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143302" indent="-229573" algn="l" defTabSz="912209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599407" indent="-228052" algn="l" defTabSz="912209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2057032" indent="-228052" algn="l" defTabSz="912209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494893" indent="-228052" defTabSz="912209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2932753" indent="-228052" defTabSz="912209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370614" indent="-228052" defTabSz="912209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3808474" indent="-228052" defTabSz="912209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DEAF54A-181C-4AEA-8AB2-A0D6EEA26ABE}" type="slidenum">
              <a:rPr lang="en-US" altLang="ja-JP" sz="1200">
                <a:ea typeface="ＭＳ Ｐゴシック" charset="-128"/>
              </a:rPr>
              <a:pPr algn="r" eaLnBrk="1" hangingPunct="1">
                <a:spcBef>
                  <a:spcPct val="0"/>
                </a:spcBef>
              </a:pPr>
              <a:t>15</a:t>
            </a:fld>
            <a:endParaRPr lang="en-US" altLang="ja-JP" sz="1200">
              <a:ea typeface="ＭＳ Ｐゴシック" charset="-128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ja-JP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ja-JP" altLang="en-US" smtClean="0"/>
              <a:t>単官能のモノマーシェアのデータ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739775"/>
            <a:ext cx="4929188" cy="3698875"/>
          </a:xfrm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276" y="4686002"/>
            <a:ext cx="5389213" cy="4441141"/>
          </a:xfrm>
          <a:noFill/>
        </p:spPr>
        <p:txBody>
          <a:bodyPr/>
          <a:lstStyle/>
          <a:p>
            <a:endParaRPr lang="ja-JP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739775"/>
            <a:ext cx="4929188" cy="3698875"/>
          </a:xfrm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276" y="4686002"/>
            <a:ext cx="5389213" cy="4441141"/>
          </a:xfrm>
          <a:noFill/>
        </p:spPr>
        <p:txBody>
          <a:bodyPr/>
          <a:lstStyle/>
          <a:p>
            <a:endParaRPr lang="ja-JP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 dirty="0" smtClean="0"/>
          </a:p>
        </p:txBody>
      </p:sp>
      <p:sp>
        <p:nvSpPr>
          <p:cNvPr id="106500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209" eaLnBrk="0" hangingPunct="0">
              <a:defRPr kumimoji="1" sz="23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11523" indent="-273663" defTabSz="912209" eaLnBrk="0" hangingPunct="0">
              <a:defRPr kumimoji="1" sz="23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094651" indent="-218930" defTabSz="912209" eaLnBrk="0" hangingPunct="0">
              <a:defRPr kumimoji="1" sz="23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532512" indent="-218930" defTabSz="912209" eaLnBrk="0" hangingPunct="0">
              <a:defRPr kumimoji="1" sz="23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1970372" indent="-218930" defTabSz="912209" eaLnBrk="0" hangingPunct="0">
              <a:defRPr kumimoji="1" sz="23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408232" indent="-218930" algn="ctr" defTabSz="912209" eaLnBrk="0" fontAlgn="base" hangingPunct="0">
              <a:spcBef>
                <a:spcPct val="0"/>
              </a:spcBef>
              <a:spcAft>
                <a:spcPct val="0"/>
              </a:spcAft>
              <a:defRPr kumimoji="1" sz="23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846093" indent="-218930" algn="ctr" defTabSz="912209" eaLnBrk="0" fontAlgn="base" hangingPunct="0">
              <a:spcBef>
                <a:spcPct val="0"/>
              </a:spcBef>
              <a:spcAft>
                <a:spcPct val="0"/>
              </a:spcAft>
              <a:defRPr kumimoji="1" sz="23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283953" indent="-218930" algn="ctr" defTabSz="912209" eaLnBrk="0" fontAlgn="base" hangingPunct="0">
              <a:spcBef>
                <a:spcPct val="0"/>
              </a:spcBef>
              <a:spcAft>
                <a:spcPct val="0"/>
              </a:spcAft>
              <a:defRPr kumimoji="1" sz="23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721814" indent="-218930" algn="ctr" defTabSz="912209" eaLnBrk="0" fontAlgn="base" hangingPunct="0">
              <a:spcBef>
                <a:spcPct val="0"/>
              </a:spcBef>
              <a:spcAft>
                <a:spcPct val="0"/>
              </a:spcAft>
              <a:defRPr kumimoji="1" sz="23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fld id="{37CD075E-F0D9-4DC3-B029-3478276C57D3}" type="slidenum">
              <a:rPr lang="en-US" altLang="ja-JP" sz="1200" b="0"/>
              <a:pPr eaLnBrk="1" hangingPunct="1"/>
              <a:t>25</a:t>
            </a:fld>
            <a:endParaRPr lang="en-US" altLang="ja-JP" sz="1200" b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108548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209" eaLnBrk="0" hangingPunct="0">
              <a:defRPr kumimoji="1" sz="23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11523" indent="-273663" defTabSz="912209" eaLnBrk="0" hangingPunct="0">
              <a:defRPr kumimoji="1" sz="23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094651" indent="-218930" defTabSz="912209" eaLnBrk="0" hangingPunct="0">
              <a:defRPr kumimoji="1" sz="23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532512" indent="-218930" defTabSz="912209" eaLnBrk="0" hangingPunct="0">
              <a:defRPr kumimoji="1" sz="23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1970372" indent="-218930" defTabSz="912209" eaLnBrk="0" hangingPunct="0">
              <a:defRPr kumimoji="1" sz="23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408232" indent="-218930" algn="ctr" defTabSz="912209" eaLnBrk="0" fontAlgn="base" hangingPunct="0">
              <a:spcBef>
                <a:spcPct val="0"/>
              </a:spcBef>
              <a:spcAft>
                <a:spcPct val="0"/>
              </a:spcAft>
              <a:defRPr kumimoji="1" sz="23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846093" indent="-218930" algn="ctr" defTabSz="912209" eaLnBrk="0" fontAlgn="base" hangingPunct="0">
              <a:spcBef>
                <a:spcPct val="0"/>
              </a:spcBef>
              <a:spcAft>
                <a:spcPct val="0"/>
              </a:spcAft>
              <a:defRPr kumimoji="1" sz="23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283953" indent="-218930" algn="ctr" defTabSz="912209" eaLnBrk="0" fontAlgn="base" hangingPunct="0">
              <a:spcBef>
                <a:spcPct val="0"/>
              </a:spcBef>
              <a:spcAft>
                <a:spcPct val="0"/>
              </a:spcAft>
              <a:defRPr kumimoji="1" sz="23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721814" indent="-218930" algn="ctr" defTabSz="912209" eaLnBrk="0" fontAlgn="base" hangingPunct="0">
              <a:spcBef>
                <a:spcPct val="0"/>
              </a:spcBef>
              <a:spcAft>
                <a:spcPct val="0"/>
              </a:spcAft>
              <a:defRPr kumimoji="1" sz="23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fld id="{B58E4D31-CCAA-49DF-B06D-BAFBE72CC3DA}" type="slidenum">
              <a:rPr lang="en-US" altLang="ja-JP" sz="1200" b="0"/>
              <a:pPr eaLnBrk="1" hangingPunct="1"/>
              <a:t>26</a:t>
            </a:fld>
            <a:endParaRPr lang="en-US" altLang="ja-JP" sz="1200" b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12209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43451" indent="-285826" algn="l" defTabSz="912209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143302" indent="-229573" algn="l" defTabSz="912209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599407" indent="-228052" algn="l" defTabSz="912209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2057032" indent="-228052" algn="l" defTabSz="912209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494893" indent="-228052" defTabSz="912209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2932753" indent="-228052" defTabSz="912209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370614" indent="-228052" defTabSz="912209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3808474" indent="-228052" defTabSz="912209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B442B5A-EF26-4F6D-B64B-7F17D6E86DC4}" type="slidenum">
              <a:rPr lang="en-US" altLang="ja-JP" sz="1200">
                <a:ea typeface="ＭＳ Ｐゴシック" charset="-128"/>
              </a:rPr>
              <a:pPr algn="r" eaLnBrk="1" hangingPunct="1">
                <a:spcBef>
                  <a:spcPct val="0"/>
                </a:spcBef>
              </a:pPr>
              <a:t>35</a:t>
            </a:fld>
            <a:endParaRPr lang="en-US" altLang="ja-JP" sz="1200">
              <a:ea typeface="ＭＳ Ｐゴシック" charset="-128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739775"/>
            <a:ext cx="4930775" cy="3698875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782" y="4686002"/>
            <a:ext cx="5386200" cy="4441141"/>
          </a:xfrm>
          <a:noFill/>
        </p:spPr>
        <p:txBody>
          <a:bodyPr/>
          <a:lstStyle/>
          <a:p>
            <a:pPr eaLnBrk="1" hangingPunct="1"/>
            <a:endParaRPr lang="ja-JP" altLang="en-US" sz="10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ja-JP" smtClean="0"/>
          </a:p>
        </p:txBody>
      </p:sp>
      <p:sp>
        <p:nvSpPr>
          <p:cNvPr id="130052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12209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43451" indent="-285826" algn="l" defTabSz="912209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143302" indent="-229573" algn="l" defTabSz="912209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599407" indent="-228052" algn="l" defTabSz="912209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2057032" indent="-228052" algn="l" defTabSz="912209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494893" indent="-228052" defTabSz="912209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2932753" indent="-228052" defTabSz="912209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370614" indent="-228052" defTabSz="912209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3808474" indent="-228052" defTabSz="912209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3254CC7-4C8A-4339-AA59-94CFADAEAC83}" type="slidenum">
              <a:rPr lang="en-US" altLang="ja-JP" sz="1200">
                <a:ea typeface="ＭＳ Ｐゴシック" charset="-128"/>
              </a:rPr>
              <a:pPr algn="r" eaLnBrk="1" hangingPunct="1">
                <a:spcBef>
                  <a:spcPct val="0"/>
                </a:spcBef>
              </a:pPr>
              <a:t>42</a:t>
            </a:fld>
            <a:endParaRPr lang="en-US" altLang="ja-JP" sz="120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131076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209" eaLnBrk="0" hangingPunct="0">
              <a:defRPr kumimoji="1" sz="23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11523" indent="-273663" defTabSz="912209" eaLnBrk="0" hangingPunct="0">
              <a:defRPr kumimoji="1" sz="23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094651" indent="-218930" defTabSz="912209" eaLnBrk="0" hangingPunct="0">
              <a:defRPr kumimoji="1" sz="23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532512" indent="-218930" defTabSz="912209" eaLnBrk="0" hangingPunct="0">
              <a:defRPr kumimoji="1" sz="23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1970372" indent="-218930" defTabSz="912209" eaLnBrk="0" hangingPunct="0">
              <a:defRPr kumimoji="1" sz="23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408232" indent="-218930" algn="ctr" defTabSz="912209" eaLnBrk="0" fontAlgn="base" hangingPunct="0">
              <a:spcBef>
                <a:spcPct val="0"/>
              </a:spcBef>
              <a:spcAft>
                <a:spcPct val="0"/>
              </a:spcAft>
              <a:defRPr kumimoji="1" sz="23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846093" indent="-218930" algn="ctr" defTabSz="912209" eaLnBrk="0" fontAlgn="base" hangingPunct="0">
              <a:spcBef>
                <a:spcPct val="0"/>
              </a:spcBef>
              <a:spcAft>
                <a:spcPct val="0"/>
              </a:spcAft>
              <a:defRPr kumimoji="1" sz="23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283953" indent="-218930" algn="ctr" defTabSz="912209" eaLnBrk="0" fontAlgn="base" hangingPunct="0">
              <a:spcBef>
                <a:spcPct val="0"/>
              </a:spcBef>
              <a:spcAft>
                <a:spcPct val="0"/>
              </a:spcAft>
              <a:defRPr kumimoji="1" sz="23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721814" indent="-218930" algn="ctr" defTabSz="912209" eaLnBrk="0" fontAlgn="base" hangingPunct="0">
              <a:spcBef>
                <a:spcPct val="0"/>
              </a:spcBef>
              <a:spcAft>
                <a:spcPct val="0"/>
              </a:spcAft>
              <a:defRPr kumimoji="1" sz="23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fld id="{6A2C68C6-2A3F-46DE-81AE-D01ABF85B821}" type="slidenum">
              <a:rPr lang="en-US" altLang="ja-JP" sz="1200" b="0"/>
              <a:pPr eaLnBrk="1" hangingPunct="1"/>
              <a:t>43</a:t>
            </a:fld>
            <a:endParaRPr lang="en-US" altLang="ja-JP" sz="1200" b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132100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209" eaLnBrk="0" hangingPunct="0">
              <a:defRPr kumimoji="1" sz="23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11523" indent="-273663" defTabSz="912209" eaLnBrk="0" hangingPunct="0">
              <a:defRPr kumimoji="1" sz="23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094651" indent="-218930" defTabSz="912209" eaLnBrk="0" hangingPunct="0">
              <a:defRPr kumimoji="1" sz="23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532512" indent="-218930" defTabSz="912209" eaLnBrk="0" hangingPunct="0">
              <a:defRPr kumimoji="1" sz="23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1970372" indent="-218930" defTabSz="912209" eaLnBrk="0" hangingPunct="0">
              <a:defRPr kumimoji="1" sz="23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408232" indent="-218930" algn="ctr" defTabSz="912209" eaLnBrk="0" fontAlgn="base" hangingPunct="0">
              <a:spcBef>
                <a:spcPct val="0"/>
              </a:spcBef>
              <a:spcAft>
                <a:spcPct val="0"/>
              </a:spcAft>
              <a:defRPr kumimoji="1" sz="23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846093" indent="-218930" algn="ctr" defTabSz="912209" eaLnBrk="0" fontAlgn="base" hangingPunct="0">
              <a:spcBef>
                <a:spcPct val="0"/>
              </a:spcBef>
              <a:spcAft>
                <a:spcPct val="0"/>
              </a:spcAft>
              <a:defRPr kumimoji="1" sz="23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283953" indent="-218930" algn="ctr" defTabSz="912209" eaLnBrk="0" fontAlgn="base" hangingPunct="0">
              <a:spcBef>
                <a:spcPct val="0"/>
              </a:spcBef>
              <a:spcAft>
                <a:spcPct val="0"/>
              </a:spcAft>
              <a:defRPr kumimoji="1" sz="23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721814" indent="-218930" algn="ctr" defTabSz="912209" eaLnBrk="0" fontAlgn="base" hangingPunct="0">
              <a:spcBef>
                <a:spcPct val="0"/>
              </a:spcBef>
              <a:spcAft>
                <a:spcPct val="0"/>
              </a:spcAft>
              <a:defRPr kumimoji="1" sz="23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fld id="{6894B108-0A83-4D5D-BE23-D3BC981E3262}" type="slidenum">
              <a:rPr lang="en-US" altLang="ja-JP" sz="1200" b="0"/>
              <a:pPr eaLnBrk="1" hangingPunct="1"/>
              <a:t>44</a:t>
            </a:fld>
            <a:endParaRPr lang="en-US" altLang="ja-JP" sz="1200" b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12209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43451" indent="-285826" algn="l" defTabSz="912209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143302" indent="-229573" algn="l" defTabSz="912209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599407" indent="-228052" algn="l" defTabSz="912209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2057032" indent="-228052" algn="l" defTabSz="912209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494893" indent="-228052" defTabSz="912209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2932753" indent="-228052" defTabSz="912209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370614" indent="-228052" defTabSz="912209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3808474" indent="-228052" defTabSz="912209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607E760-AF2D-4F32-9B04-FF402E96A3A8}" type="slidenum">
              <a:rPr lang="en-US" altLang="ja-JP" sz="1200">
                <a:ea typeface="ＭＳ Ｐゴシック" charset="-128"/>
              </a:rPr>
              <a:pPr algn="r" eaLnBrk="1" hangingPunct="1">
                <a:spcBef>
                  <a:spcPct val="0"/>
                </a:spcBef>
              </a:pPr>
              <a:t>49</a:t>
            </a:fld>
            <a:endParaRPr lang="en-US" altLang="ja-JP" sz="1200">
              <a:ea typeface="ＭＳ Ｐゴシック" charset="-128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739775"/>
            <a:ext cx="4930775" cy="3698875"/>
          </a:xfrm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782" y="4686002"/>
            <a:ext cx="5386200" cy="4441141"/>
          </a:xfrm>
          <a:noFill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0291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140292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209" eaLnBrk="0" hangingPunct="0">
              <a:defRPr kumimoji="1" sz="23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11523" indent="-273663" defTabSz="912209" eaLnBrk="0" hangingPunct="0">
              <a:defRPr kumimoji="1" sz="23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094651" indent="-218930" defTabSz="912209" eaLnBrk="0" hangingPunct="0">
              <a:defRPr kumimoji="1" sz="23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532512" indent="-218930" defTabSz="912209" eaLnBrk="0" hangingPunct="0">
              <a:defRPr kumimoji="1" sz="23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1970372" indent="-218930" defTabSz="912209" eaLnBrk="0" hangingPunct="0">
              <a:defRPr kumimoji="1" sz="23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408232" indent="-218930" algn="ctr" defTabSz="912209" eaLnBrk="0" fontAlgn="base" hangingPunct="0">
              <a:spcBef>
                <a:spcPct val="0"/>
              </a:spcBef>
              <a:spcAft>
                <a:spcPct val="0"/>
              </a:spcAft>
              <a:defRPr kumimoji="1" sz="23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846093" indent="-218930" algn="ctr" defTabSz="912209" eaLnBrk="0" fontAlgn="base" hangingPunct="0">
              <a:spcBef>
                <a:spcPct val="0"/>
              </a:spcBef>
              <a:spcAft>
                <a:spcPct val="0"/>
              </a:spcAft>
              <a:defRPr kumimoji="1" sz="23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283953" indent="-218930" algn="ctr" defTabSz="912209" eaLnBrk="0" fontAlgn="base" hangingPunct="0">
              <a:spcBef>
                <a:spcPct val="0"/>
              </a:spcBef>
              <a:spcAft>
                <a:spcPct val="0"/>
              </a:spcAft>
              <a:defRPr kumimoji="1" sz="23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721814" indent="-218930" algn="ctr" defTabSz="912209" eaLnBrk="0" fontAlgn="base" hangingPunct="0">
              <a:spcBef>
                <a:spcPct val="0"/>
              </a:spcBef>
              <a:spcAft>
                <a:spcPct val="0"/>
              </a:spcAft>
              <a:defRPr kumimoji="1" sz="23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fld id="{4B6012C3-1F9A-4730-9DF6-31ABC13C173A}" type="slidenum">
              <a:rPr lang="en-US" altLang="ja-JP" sz="1200" b="0"/>
              <a:pPr eaLnBrk="1" hangingPunct="1"/>
              <a:t>52</a:t>
            </a:fld>
            <a:endParaRPr lang="en-US" altLang="ja-JP" sz="1200" b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141316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209" eaLnBrk="0" hangingPunct="0">
              <a:defRPr kumimoji="1" sz="23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11523" indent="-273663" defTabSz="912209" eaLnBrk="0" hangingPunct="0">
              <a:defRPr kumimoji="1" sz="23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094651" indent="-218930" defTabSz="912209" eaLnBrk="0" hangingPunct="0">
              <a:defRPr kumimoji="1" sz="23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532512" indent="-218930" defTabSz="912209" eaLnBrk="0" hangingPunct="0">
              <a:defRPr kumimoji="1" sz="23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1970372" indent="-218930" defTabSz="912209" eaLnBrk="0" hangingPunct="0">
              <a:defRPr kumimoji="1" sz="23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408232" indent="-218930" algn="ctr" defTabSz="912209" eaLnBrk="0" fontAlgn="base" hangingPunct="0">
              <a:spcBef>
                <a:spcPct val="0"/>
              </a:spcBef>
              <a:spcAft>
                <a:spcPct val="0"/>
              </a:spcAft>
              <a:defRPr kumimoji="1" sz="23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846093" indent="-218930" algn="ctr" defTabSz="912209" eaLnBrk="0" fontAlgn="base" hangingPunct="0">
              <a:spcBef>
                <a:spcPct val="0"/>
              </a:spcBef>
              <a:spcAft>
                <a:spcPct val="0"/>
              </a:spcAft>
              <a:defRPr kumimoji="1" sz="23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283953" indent="-218930" algn="ctr" defTabSz="912209" eaLnBrk="0" fontAlgn="base" hangingPunct="0">
              <a:spcBef>
                <a:spcPct val="0"/>
              </a:spcBef>
              <a:spcAft>
                <a:spcPct val="0"/>
              </a:spcAft>
              <a:defRPr kumimoji="1" sz="23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721814" indent="-218930" algn="ctr" defTabSz="912209" eaLnBrk="0" fontAlgn="base" hangingPunct="0">
              <a:spcBef>
                <a:spcPct val="0"/>
              </a:spcBef>
              <a:spcAft>
                <a:spcPct val="0"/>
              </a:spcAft>
              <a:defRPr kumimoji="1" sz="23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fld id="{B7DD6D04-CDFA-4C94-B624-247D09DAD269}" type="slidenum">
              <a:rPr lang="en-US" altLang="ja-JP" sz="1200" b="0"/>
              <a:pPr eaLnBrk="1" hangingPunct="1"/>
              <a:t>53</a:t>
            </a:fld>
            <a:endParaRPr lang="en-US" altLang="ja-JP" sz="1200" b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2051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FE070-037D-4DAA-B317-412E7DDD6FA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61602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75733-6CDD-4723-A6EB-30E3AEDABFB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26822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C9C4F-194A-4625-99A8-6C01CDF6466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69758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55BCE-F34B-4461-A52D-B74475F8D21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5866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1CEFF-7C51-4024-9AE1-28981B85DC1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32144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7E8FB-3C1D-4A60-9278-E3A969328F9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40575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A6FEA-2C10-43D5-A485-16F7691F7C4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96280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C5F0C-EE60-444B-BD36-670DB1B9B07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80168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D8E46-DEDA-498C-B349-E24E66851C5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9567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47425-6110-4E5F-9FB6-5AD53FD933E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96772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17460-D65D-4636-BC51-F9E4C3A74BF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62727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fol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3403600"/>
            <a:ext cx="9144000" cy="3454400"/>
            <a:chOff x="0" y="2144"/>
            <a:chExt cx="5760" cy="2176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0" y="3182"/>
              <a:ext cx="5760" cy="1134"/>
            </a:xfrm>
            <a:custGeom>
              <a:avLst/>
              <a:gdLst>
                <a:gd name="T0" fmla="*/ 139180 w 4312"/>
                <a:gd name="T1" fmla="*/ 229 h 1232"/>
                <a:gd name="T2" fmla="*/ 139180 w 4312"/>
                <a:gd name="T3" fmla="*/ 456 h 1232"/>
                <a:gd name="T4" fmla="*/ 0 w 4312"/>
                <a:gd name="T5" fmla="*/ 456 h 1232"/>
                <a:gd name="T6" fmla="*/ 0 w 4312"/>
                <a:gd name="T7" fmla="*/ 0 h 1232"/>
                <a:gd name="T8" fmla="*/ 4741 w 4312"/>
                <a:gd name="T9" fmla="*/ 17 h 1232"/>
                <a:gd name="T10" fmla="*/ 6460 w 4312"/>
                <a:gd name="T11" fmla="*/ 41 h 1232"/>
                <a:gd name="T12" fmla="*/ 8392 w 4312"/>
                <a:gd name="T13" fmla="*/ 59 h 1232"/>
                <a:gd name="T14" fmla="*/ 13740 w 4312"/>
                <a:gd name="T15" fmla="*/ 44 h 1232"/>
                <a:gd name="T16" fmla="*/ 16249 w 4312"/>
                <a:gd name="T17" fmla="*/ 33 h 1232"/>
                <a:gd name="T18" fmla="*/ 19883 w 4312"/>
                <a:gd name="T19" fmla="*/ 41 h 1232"/>
                <a:gd name="T20" fmla="*/ 21856 w 4312"/>
                <a:gd name="T21" fmla="*/ 74 h 1232"/>
                <a:gd name="T22" fmla="*/ 22673 w 4312"/>
                <a:gd name="T23" fmla="*/ 80 h 1232"/>
                <a:gd name="T24" fmla="*/ 24395 w 4312"/>
                <a:gd name="T25" fmla="*/ 98 h 1232"/>
                <a:gd name="T26" fmla="*/ 28000 w 4312"/>
                <a:gd name="T27" fmla="*/ 107 h 1232"/>
                <a:gd name="T28" fmla="*/ 27192 w 4312"/>
                <a:gd name="T29" fmla="*/ 112 h 1232"/>
                <a:gd name="T30" fmla="*/ 27420 w 4312"/>
                <a:gd name="T31" fmla="*/ 122 h 1232"/>
                <a:gd name="T32" fmla="*/ 26609 w 4312"/>
                <a:gd name="T33" fmla="*/ 128 h 1232"/>
                <a:gd name="T34" fmla="*/ 29953 w 4312"/>
                <a:gd name="T35" fmla="*/ 156 h 1232"/>
                <a:gd name="T36" fmla="*/ 32753 w 4312"/>
                <a:gd name="T37" fmla="*/ 145 h 1232"/>
                <a:gd name="T38" fmla="*/ 37556 w 4312"/>
                <a:gd name="T39" fmla="*/ 159 h 1232"/>
                <a:gd name="T40" fmla="*/ 40884 w 4312"/>
                <a:gd name="T41" fmla="*/ 185 h 1232"/>
                <a:gd name="T42" fmla="*/ 44241 w 4312"/>
                <a:gd name="T43" fmla="*/ 207 h 1232"/>
                <a:gd name="T44" fmla="*/ 46776 w 4312"/>
                <a:gd name="T45" fmla="*/ 211 h 1232"/>
                <a:gd name="T46" fmla="*/ 53476 w 4312"/>
                <a:gd name="T47" fmla="*/ 203 h 1232"/>
                <a:gd name="T48" fmla="*/ 55172 w 4312"/>
                <a:gd name="T49" fmla="*/ 207 h 1232"/>
                <a:gd name="T50" fmla="*/ 55463 w 4312"/>
                <a:gd name="T51" fmla="*/ 217 h 1232"/>
                <a:gd name="T52" fmla="*/ 57424 w 4312"/>
                <a:gd name="T53" fmla="*/ 225 h 1232"/>
                <a:gd name="T54" fmla="*/ 59097 w 4312"/>
                <a:gd name="T55" fmla="*/ 239 h 1232"/>
                <a:gd name="T56" fmla="*/ 59652 w 4312"/>
                <a:gd name="T57" fmla="*/ 266 h 1232"/>
                <a:gd name="T58" fmla="*/ 61319 w 4312"/>
                <a:gd name="T59" fmla="*/ 275 h 1232"/>
                <a:gd name="T60" fmla="*/ 65821 w 4312"/>
                <a:gd name="T61" fmla="*/ 293 h 1232"/>
                <a:gd name="T62" fmla="*/ 69720 w 4312"/>
                <a:gd name="T63" fmla="*/ 279 h 1232"/>
                <a:gd name="T64" fmla="*/ 77580 w 4312"/>
                <a:gd name="T65" fmla="*/ 311 h 1232"/>
                <a:gd name="T66" fmla="*/ 84567 w 4312"/>
                <a:gd name="T67" fmla="*/ 290 h 1232"/>
                <a:gd name="T68" fmla="*/ 87099 w 4312"/>
                <a:gd name="T69" fmla="*/ 270 h 1232"/>
                <a:gd name="T70" fmla="*/ 92113 w 4312"/>
                <a:gd name="T71" fmla="*/ 258 h 1232"/>
                <a:gd name="T72" fmla="*/ 98878 w 4312"/>
                <a:gd name="T73" fmla="*/ 237 h 1232"/>
                <a:gd name="T74" fmla="*/ 100816 w 4312"/>
                <a:gd name="T75" fmla="*/ 239 h 1232"/>
                <a:gd name="T76" fmla="*/ 101631 w 4312"/>
                <a:gd name="T77" fmla="*/ 249 h 1232"/>
                <a:gd name="T78" fmla="*/ 102475 w 4312"/>
                <a:gd name="T79" fmla="*/ 250 h 1232"/>
                <a:gd name="T80" fmla="*/ 106714 w 4312"/>
                <a:gd name="T81" fmla="*/ 239 h 1232"/>
                <a:gd name="T82" fmla="*/ 117639 w 4312"/>
                <a:gd name="T83" fmla="*/ 263 h 1232"/>
                <a:gd name="T84" fmla="*/ 119007 w 4312"/>
                <a:gd name="T85" fmla="*/ 299 h 1232"/>
                <a:gd name="T86" fmla="*/ 119308 w 4312"/>
                <a:gd name="T87" fmla="*/ 308 h 1232"/>
                <a:gd name="T88" fmla="*/ 120987 w 4312"/>
                <a:gd name="T89" fmla="*/ 314 h 1232"/>
                <a:gd name="T90" fmla="*/ 123203 w 4312"/>
                <a:gd name="T91" fmla="*/ 304 h 1232"/>
                <a:gd name="T92" fmla="*/ 124052 w 4312"/>
                <a:gd name="T93" fmla="*/ 270 h 1232"/>
                <a:gd name="T94" fmla="*/ 124342 w 4312"/>
                <a:gd name="T95" fmla="*/ 255 h 1232"/>
                <a:gd name="T96" fmla="*/ 126013 w 4312"/>
                <a:gd name="T97" fmla="*/ 249 h 1232"/>
                <a:gd name="T98" fmla="*/ 128531 w 4312"/>
                <a:gd name="T99" fmla="*/ 263 h 1232"/>
                <a:gd name="T100" fmla="*/ 129119 w 4312"/>
                <a:gd name="T101" fmla="*/ 282 h 1232"/>
                <a:gd name="T102" fmla="*/ 129384 w 4312"/>
                <a:gd name="T103" fmla="*/ 295 h 1232"/>
                <a:gd name="T104" fmla="*/ 130221 w 4312"/>
                <a:gd name="T105" fmla="*/ 302 h 1232"/>
                <a:gd name="T106" fmla="*/ 133581 w 4312"/>
                <a:gd name="T107" fmla="*/ 286 h 1232"/>
                <a:gd name="T108" fmla="*/ 136387 w 4312"/>
                <a:gd name="T109" fmla="*/ 260 h 1232"/>
                <a:gd name="T110" fmla="*/ 138332 w 4312"/>
                <a:gd name="T111" fmla="*/ 239 h 1232"/>
                <a:gd name="T112" fmla="*/ 139180 w 4312"/>
                <a:gd name="T113" fmla="*/ 229 h 123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312" h="1232">
                  <a:moveTo>
                    <a:pt x="4312" y="616"/>
                  </a:moveTo>
                  <a:lnTo>
                    <a:pt x="4312" y="1232"/>
                  </a:lnTo>
                  <a:lnTo>
                    <a:pt x="0" y="1232"/>
                  </a:lnTo>
                  <a:lnTo>
                    <a:pt x="0" y="0"/>
                  </a:lnTo>
                  <a:cubicBezTo>
                    <a:pt x="50" y="15"/>
                    <a:pt x="103" y="21"/>
                    <a:pt x="147" y="48"/>
                  </a:cubicBezTo>
                  <a:cubicBezTo>
                    <a:pt x="168" y="76"/>
                    <a:pt x="168" y="93"/>
                    <a:pt x="200" y="112"/>
                  </a:cubicBezTo>
                  <a:cubicBezTo>
                    <a:pt x="213" y="149"/>
                    <a:pt x="226" y="139"/>
                    <a:pt x="260" y="160"/>
                  </a:cubicBezTo>
                  <a:cubicBezTo>
                    <a:pt x="317" y="143"/>
                    <a:pt x="367" y="132"/>
                    <a:pt x="425" y="120"/>
                  </a:cubicBezTo>
                  <a:cubicBezTo>
                    <a:pt x="454" y="114"/>
                    <a:pt x="475" y="97"/>
                    <a:pt x="503" y="88"/>
                  </a:cubicBezTo>
                  <a:cubicBezTo>
                    <a:pt x="540" y="99"/>
                    <a:pt x="616" y="112"/>
                    <a:pt x="616" y="112"/>
                  </a:cubicBezTo>
                  <a:cubicBezTo>
                    <a:pt x="665" y="142"/>
                    <a:pt x="643" y="169"/>
                    <a:pt x="677" y="200"/>
                  </a:cubicBezTo>
                  <a:cubicBezTo>
                    <a:pt x="684" y="207"/>
                    <a:pt x="695" y="210"/>
                    <a:pt x="703" y="216"/>
                  </a:cubicBezTo>
                  <a:cubicBezTo>
                    <a:pt x="721" y="231"/>
                    <a:pt x="755" y="264"/>
                    <a:pt x="755" y="264"/>
                  </a:cubicBezTo>
                  <a:cubicBezTo>
                    <a:pt x="801" y="253"/>
                    <a:pt x="838" y="248"/>
                    <a:pt x="868" y="288"/>
                  </a:cubicBezTo>
                  <a:cubicBezTo>
                    <a:pt x="859" y="293"/>
                    <a:pt x="846" y="295"/>
                    <a:pt x="842" y="304"/>
                  </a:cubicBezTo>
                  <a:cubicBezTo>
                    <a:pt x="838" y="312"/>
                    <a:pt x="854" y="320"/>
                    <a:pt x="850" y="328"/>
                  </a:cubicBezTo>
                  <a:cubicBezTo>
                    <a:pt x="846" y="337"/>
                    <a:pt x="833" y="339"/>
                    <a:pt x="824" y="344"/>
                  </a:cubicBezTo>
                  <a:cubicBezTo>
                    <a:pt x="843" y="394"/>
                    <a:pt x="875" y="408"/>
                    <a:pt x="928" y="424"/>
                  </a:cubicBezTo>
                  <a:cubicBezTo>
                    <a:pt x="960" y="414"/>
                    <a:pt x="983" y="400"/>
                    <a:pt x="1015" y="392"/>
                  </a:cubicBezTo>
                  <a:cubicBezTo>
                    <a:pt x="1068" y="402"/>
                    <a:pt x="1107" y="423"/>
                    <a:pt x="1163" y="432"/>
                  </a:cubicBezTo>
                  <a:cubicBezTo>
                    <a:pt x="1197" y="453"/>
                    <a:pt x="1232" y="475"/>
                    <a:pt x="1267" y="496"/>
                  </a:cubicBezTo>
                  <a:cubicBezTo>
                    <a:pt x="1297" y="515"/>
                    <a:pt x="1332" y="551"/>
                    <a:pt x="1371" y="560"/>
                  </a:cubicBezTo>
                  <a:cubicBezTo>
                    <a:pt x="1396" y="566"/>
                    <a:pt x="1423" y="565"/>
                    <a:pt x="1449" y="568"/>
                  </a:cubicBezTo>
                  <a:cubicBezTo>
                    <a:pt x="1516" y="583"/>
                    <a:pt x="1592" y="572"/>
                    <a:pt x="1657" y="552"/>
                  </a:cubicBezTo>
                  <a:cubicBezTo>
                    <a:pt x="1674" y="555"/>
                    <a:pt x="1694" y="552"/>
                    <a:pt x="1709" y="560"/>
                  </a:cubicBezTo>
                  <a:cubicBezTo>
                    <a:pt x="1717" y="564"/>
                    <a:pt x="1712" y="577"/>
                    <a:pt x="1718" y="584"/>
                  </a:cubicBezTo>
                  <a:cubicBezTo>
                    <a:pt x="1733" y="601"/>
                    <a:pt x="1758" y="603"/>
                    <a:pt x="1779" y="608"/>
                  </a:cubicBezTo>
                  <a:cubicBezTo>
                    <a:pt x="1795" y="623"/>
                    <a:pt x="1817" y="632"/>
                    <a:pt x="1831" y="648"/>
                  </a:cubicBezTo>
                  <a:cubicBezTo>
                    <a:pt x="1840" y="659"/>
                    <a:pt x="1847" y="719"/>
                    <a:pt x="1848" y="720"/>
                  </a:cubicBezTo>
                  <a:cubicBezTo>
                    <a:pt x="1855" y="732"/>
                    <a:pt x="1888" y="741"/>
                    <a:pt x="1900" y="744"/>
                  </a:cubicBezTo>
                  <a:cubicBezTo>
                    <a:pt x="1953" y="758"/>
                    <a:pt x="1991" y="777"/>
                    <a:pt x="2039" y="792"/>
                  </a:cubicBezTo>
                  <a:cubicBezTo>
                    <a:pt x="2109" y="776"/>
                    <a:pt x="2103" y="770"/>
                    <a:pt x="2160" y="752"/>
                  </a:cubicBezTo>
                  <a:cubicBezTo>
                    <a:pt x="2245" y="763"/>
                    <a:pt x="2332" y="796"/>
                    <a:pt x="2403" y="840"/>
                  </a:cubicBezTo>
                  <a:cubicBezTo>
                    <a:pt x="2476" y="823"/>
                    <a:pt x="2549" y="806"/>
                    <a:pt x="2620" y="784"/>
                  </a:cubicBezTo>
                  <a:cubicBezTo>
                    <a:pt x="2653" y="774"/>
                    <a:pt x="2667" y="741"/>
                    <a:pt x="2698" y="728"/>
                  </a:cubicBezTo>
                  <a:cubicBezTo>
                    <a:pt x="2754" y="705"/>
                    <a:pt x="2795" y="702"/>
                    <a:pt x="2854" y="696"/>
                  </a:cubicBezTo>
                  <a:cubicBezTo>
                    <a:pt x="2925" y="680"/>
                    <a:pt x="2991" y="653"/>
                    <a:pt x="3063" y="640"/>
                  </a:cubicBezTo>
                  <a:cubicBezTo>
                    <a:pt x="3083" y="643"/>
                    <a:pt x="3104" y="641"/>
                    <a:pt x="3123" y="648"/>
                  </a:cubicBezTo>
                  <a:cubicBezTo>
                    <a:pt x="3135" y="652"/>
                    <a:pt x="3140" y="666"/>
                    <a:pt x="3149" y="672"/>
                  </a:cubicBezTo>
                  <a:cubicBezTo>
                    <a:pt x="3157" y="677"/>
                    <a:pt x="3167" y="677"/>
                    <a:pt x="3175" y="680"/>
                  </a:cubicBezTo>
                  <a:cubicBezTo>
                    <a:pt x="3221" y="666"/>
                    <a:pt x="3265" y="673"/>
                    <a:pt x="3306" y="648"/>
                  </a:cubicBezTo>
                  <a:cubicBezTo>
                    <a:pt x="3415" y="682"/>
                    <a:pt x="3532" y="686"/>
                    <a:pt x="3644" y="712"/>
                  </a:cubicBezTo>
                  <a:cubicBezTo>
                    <a:pt x="3666" y="742"/>
                    <a:pt x="3675" y="774"/>
                    <a:pt x="3687" y="808"/>
                  </a:cubicBezTo>
                  <a:cubicBezTo>
                    <a:pt x="3691" y="816"/>
                    <a:pt x="3687" y="829"/>
                    <a:pt x="3696" y="832"/>
                  </a:cubicBezTo>
                  <a:cubicBezTo>
                    <a:pt x="3713" y="837"/>
                    <a:pt x="3748" y="848"/>
                    <a:pt x="3748" y="848"/>
                  </a:cubicBezTo>
                  <a:cubicBezTo>
                    <a:pt x="3798" y="833"/>
                    <a:pt x="3786" y="867"/>
                    <a:pt x="3817" y="824"/>
                  </a:cubicBezTo>
                  <a:cubicBezTo>
                    <a:pt x="3806" y="780"/>
                    <a:pt x="3809" y="760"/>
                    <a:pt x="3843" y="728"/>
                  </a:cubicBezTo>
                  <a:cubicBezTo>
                    <a:pt x="3847" y="715"/>
                    <a:pt x="3841" y="698"/>
                    <a:pt x="3852" y="688"/>
                  </a:cubicBezTo>
                  <a:cubicBezTo>
                    <a:pt x="3865" y="676"/>
                    <a:pt x="3904" y="672"/>
                    <a:pt x="3904" y="672"/>
                  </a:cubicBezTo>
                  <a:cubicBezTo>
                    <a:pt x="3932" y="681"/>
                    <a:pt x="3982" y="712"/>
                    <a:pt x="3982" y="712"/>
                  </a:cubicBezTo>
                  <a:cubicBezTo>
                    <a:pt x="3988" y="728"/>
                    <a:pt x="3996" y="743"/>
                    <a:pt x="4000" y="760"/>
                  </a:cubicBezTo>
                  <a:cubicBezTo>
                    <a:pt x="4003" y="773"/>
                    <a:pt x="4001" y="788"/>
                    <a:pt x="4008" y="800"/>
                  </a:cubicBezTo>
                  <a:cubicBezTo>
                    <a:pt x="4014" y="808"/>
                    <a:pt x="4026" y="811"/>
                    <a:pt x="4034" y="816"/>
                  </a:cubicBezTo>
                  <a:cubicBezTo>
                    <a:pt x="4072" y="804"/>
                    <a:pt x="4102" y="787"/>
                    <a:pt x="4138" y="776"/>
                  </a:cubicBezTo>
                  <a:cubicBezTo>
                    <a:pt x="4172" y="730"/>
                    <a:pt x="4159" y="719"/>
                    <a:pt x="4225" y="704"/>
                  </a:cubicBezTo>
                  <a:cubicBezTo>
                    <a:pt x="4246" y="675"/>
                    <a:pt x="4265" y="677"/>
                    <a:pt x="4286" y="648"/>
                  </a:cubicBezTo>
                  <a:cubicBezTo>
                    <a:pt x="4277" y="625"/>
                    <a:pt x="4312" y="616"/>
                    <a:pt x="4312" y="61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4566" y="2144"/>
              <a:ext cx="1194" cy="2176"/>
              <a:chOff x="1754" y="405"/>
              <a:chExt cx="2124" cy="3627"/>
            </a:xfrm>
          </p:grpSpPr>
          <p:grpSp>
            <p:nvGrpSpPr>
              <p:cNvPr id="1034" name="Group 5"/>
              <p:cNvGrpSpPr>
                <a:grpSpLocks/>
              </p:cNvGrpSpPr>
              <p:nvPr/>
            </p:nvGrpSpPr>
            <p:grpSpPr bwMode="auto">
              <a:xfrm>
                <a:off x="1929" y="405"/>
                <a:ext cx="1740" cy="1929"/>
                <a:chOff x="1929" y="405"/>
                <a:chExt cx="1740" cy="1929"/>
              </a:xfrm>
            </p:grpSpPr>
            <p:sp>
              <p:nvSpPr>
                <p:cNvPr id="1050" name="Oval 6"/>
                <p:cNvSpPr>
                  <a:spLocks noChangeArrowheads="1"/>
                </p:cNvSpPr>
                <p:nvPr/>
              </p:nvSpPr>
              <p:spPr bwMode="ltGray">
                <a:xfrm>
                  <a:off x="2741" y="463"/>
                  <a:ext cx="46" cy="58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 sz="2400" b="1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 sz="2400" b="1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 sz="2400" b="1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 sz="2400" b="1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 sz="2400" b="1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b="1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b="1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b="1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b="1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ja-JP" altLang="en-US" smtClean="0"/>
                </a:p>
              </p:txBody>
            </p:sp>
            <p:sp>
              <p:nvSpPr>
                <p:cNvPr id="1051" name="Freeform 7"/>
                <p:cNvSpPr>
                  <a:spLocks/>
                </p:cNvSpPr>
                <p:nvPr/>
              </p:nvSpPr>
              <p:spPr bwMode="ltGray">
                <a:xfrm>
                  <a:off x="2661" y="405"/>
                  <a:ext cx="224" cy="1215"/>
                </a:xfrm>
                <a:custGeom>
                  <a:avLst/>
                  <a:gdLst>
                    <a:gd name="T0" fmla="*/ 39 w 225"/>
                    <a:gd name="T1" fmla="*/ 1146 h 1215"/>
                    <a:gd name="T2" fmla="*/ 87 w 225"/>
                    <a:gd name="T3" fmla="*/ 1092 h 1215"/>
                    <a:gd name="T4" fmla="*/ 99 w 225"/>
                    <a:gd name="T5" fmla="*/ 0 h 1215"/>
                    <a:gd name="T6" fmla="*/ 108 w 225"/>
                    <a:gd name="T7" fmla="*/ 0 h 1215"/>
                    <a:gd name="T8" fmla="*/ 126 w 225"/>
                    <a:gd name="T9" fmla="*/ 1095 h 1215"/>
                    <a:gd name="T10" fmla="*/ 171 w 225"/>
                    <a:gd name="T11" fmla="*/ 1146 h 1215"/>
                    <a:gd name="T12" fmla="*/ 213 w 225"/>
                    <a:gd name="T13" fmla="*/ 1146 h 1215"/>
                    <a:gd name="T14" fmla="*/ 210 w 225"/>
                    <a:gd name="T15" fmla="*/ 1212 h 1215"/>
                    <a:gd name="T16" fmla="*/ 0 w 225"/>
                    <a:gd name="T17" fmla="*/ 1215 h 1215"/>
                    <a:gd name="T18" fmla="*/ 0 w 225"/>
                    <a:gd name="T19" fmla="*/ 1149 h 1215"/>
                    <a:gd name="T20" fmla="*/ 39 w 225"/>
                    <a:gd name="T21" fmla="*/ 1146 h 121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25" h="1215">
                      <a:moveTo>
                        <a:pt x="39" y="1146"/>
                      </a:moveTo>
                      <a:lnTo>
                        <a:pt x="87" y="1092"/>
                      </a:lnTo>
                      <a:lnTo>
                        <a:pt x="99" y="0"/>
                      </a:lnTo>
                      <a:lnTo>
                        <a:pt x="108" y="0"/>
                      </a:lnTo>
                      <a:lnTo>
                        <a:pt x="138" y="1095"/>
                      </a:lnTo>
                      <a:lnTo>
                        <a:pt x="183" y="1146"/>
                      </a:lnTo>
                      <a:lnTo>
                        <a:pt x="225" y="1146"/>
                      </a:lnTo>
                      <a:lnTo>
                        <a:pt x="222" y="1212"/>
                      </a:lnTo>
                      <a:lnTo>
                        <a:pt x="0" y="1215"/>
                      </a:lnTo>
                      <a:lnTo>
                        <a:pt x="0" y="1149"/>
                      </a:lnTo>
                      <a:lnTo>
                        <a:pt x="39" y="1146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52" name="Oval 8"/>
                <p:cNvSpPr>
                  <a:spLocks noChangeArrowheads="1"/>
                </p:cNvSpPr>
                <p:nvPr/>
              </p:nvSpPr>
              <p:spPr bwMode="ltGray">
                <a:xfrm>
                  <a:off x="2741" y="538"/>
                  <a:ext cx="46" cy="58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 sz="2400" b="1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 sz="2400" b="1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 sz="2400" b="1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 sz="2400" b="1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 sz="2400" b="1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b="1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b="1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b="1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b="1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ja-JP" altLang="en-US" smtClean="0"/>
                </a:p>
              </p:txBody>
            </p:sp>
            <p:sp>
              <p:nvSpPr>
                <p:cNvPr id="1053" name="Oval 9"/>
                <p:cNvSpPr>
                  <a:spLocks noChangeArrowheads="1"/>
                </p:cNvSpPr>
                <p:nvPr/>
              </p:nvSpPr>
              <p:spPr bwMode="ltGray">
                <a:xfrm>
                  <a:off x="2729" y="803"/>
                  <a:ext cx="87" cy="48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 sz="2400" b="1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 sz="2400" b="1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 sz="2400" b="1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 sz="2400" b="1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 sz="2400" b="1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b="1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b="1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b="1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b="1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ja-JP" altLang="en-US" smtClean="0"/>
                </a:p>
              </p:txBody>
            </p:sp>
            <p:sp>
              <p:nvSpPr>
                <p:cNvPr id="1054" name="Oval 10"/>
                <p:cNvSpPr>
                  <a:spLocks noChangeArrowheads="1"/>
                </p:cNvSpPr>
                <p:nvPr/>
              </p:nvSpPr>
              <p:spPr bwMode="ltGray">
                <a:xfrm>
                  <a:off x="2729" y="870"/>
                  <a:ext cx="87" cy="47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 sz="2400" b="1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 sz="2400" b="1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 sz="2400" b="1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 sz="2400" b="1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 sz="2400" b="1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b="1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b="1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b="1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b="1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ja-JP" altLang="en-US" smtClean="0"/>
                </a:p>
              </p:txBody>
            </p:sp>
            <p:sp>
              <p:nvSpPr>
                <p:cNvPr id="1055" name="Oval 11"/>
                <p:cNvSpPr>
                  <a:spLocks noChangeArrowheads="1"/>
                </p:cNvSpPr>
                <p:nvPr/>
              </p:nvSpPr>
              <p:spPr bwMode="ltGray">
                <a:xfrm>
                  <a:off x="2729" y="935"/>
                  <a:ext cx="87" cy="48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 sz="2400" b="1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 sz="2400" b="1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 sz="2400" b="1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 sz="2400" b="1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 sz="2400" b="1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b="1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b="1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b="1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b="1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ja-JP" altLang="en-US" smtClean="0"/>
                </a:p>
              </p:txBody>
            </p:sp>
            <p:sp>
              <p:nvSpPr>
                <p:cNvPr id="1056" name="Oval 12"/>
                <p:cNvSpPr>
                  <a:spLocks noChangeArrowheads="1"/>
                </p:cNvSpPr>
                <p:nvPr/>
              </p:nvSpPr>
              <p:spPr bwMode="ltGray">
                <a:xfrm>
                  <a:off x="2729" y="1002"/>
                  <a:ext cx="87" cy="47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 sz="2400" b="1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 sz="2400" b="1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 sz="2400" b="1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 sz="2400" b="1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 sz="2400" b="1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b="1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b="1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b="1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b="1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ja-JP" altLang="en-US" smtClean="0"/>
                </a:p>
              </p:txBody>
            </p:sp>
            <p:sp>
              <p:nvSpPr>
                <p:cNvPr id="1057" name="Oval 13"/>
                <p:cNvSpPr>
                  <a:spLocks noChangeArrowheads="1"/>
                </p:cNvSpPr>
                <p:nvPr/>
              </p:nvSpPr>
              <p:spPr bwMode="ltGray">
                <a:xfrm>
                  <a:off x="2718" y="1205"/>
                  <a:ext cx="109" cy="48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 sz="2400" b="1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 sz="2400" b="1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 sz="2400" b="1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 sz="2400" b="1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 sz="2400" b="1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b="1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b="1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b="1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b="1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ja-JP" altLang="en-US" smtClean="0"/>
                </a:p>
              </p:txBody>
            </p:sp>
            <p:sp>
              <p:nvSpPr>
                <p:cNvPr id="1058" name="Oval 14"/>
                <p:cNvSpPr>
                  <a:spLocks noChangeArrowheads="1"/>
                </p:cNvSpPr>
                <p:nvPr/>
              </p:nvSpPr>
              <p:spPr bwMode="ltGray">
                <a:xfrm>
                  <a:off x="2723" y="1140"/>
                  <a:ext cx="98" cy="47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 sz="2400" b="1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 sz="2400" b="1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 sz="2400" b="1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 sz="2400" b="1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 sz="2400" b="1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b="1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b="1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b="1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b="1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ja-JP" altLang="en-US" smtClean="0"/>
                </a:p>
              </p:txBody>
            </p:sp>
            <p:sp>
              <p:nvSpPr>
                <p:cNvPr id="1059" name="Oval 15"/>
                <p:cNvSpPr>
                  <a:spLocks noChangeArrowheads="1"/>
                </p:cNvSpPr>
                <p:nvPr/>
              </p:nvSpPr>
              <p:spPr bwMode="ltGray">
                <a:xfrm>
                  <a:off x="2722" y="1068"/>
                  <a:ext cx="100" cy="47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 sz="2400" b="1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 sz="2400" b="1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 sz="2400" b="1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 sz="2400" b="1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 sz="2400" b="1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b="1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b="1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b="1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b="1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ja-JP" altLang="en-US" smtClean="0"/>
                </a:p>
              </p:txBody>
            </p:sp>
            <p:sp>
              <p:nvSpPr>
                <p:cNvPr id="1060" name="Oval 16"/>
                <p:cNvSpPr>
                  <a:spLocks noChangeArrowheads="1"/>
                </p:cNvSpPr>
                <p:nvPr/>
              </p:nvSpPr>
              <p:spPr bwMode="ltGray">
                <a:xfrm>
                  <a:off x="2718" y="1272"/>
                  <a:ext cx="109" cy="47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 sz="2400" b="1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 sz="2400" b="1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 sz="2400" b="1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 sz="2400" b="1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 sz="2400" b="1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b="1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b="1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b="1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b="1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ja-JP" altLang="en-US" smtClean="0"/>
                </a:p>
              </p:txBody>
            </p:sp>
            <p:sp>
              <p:nvSpPr>
                <p:cNvPr id="1061" name="Oval 17"/>
                <p:cNvSpPr>
                  <a:spLocks noChangeArrowheads="1"/>
                </p:cNvSpPr>
                <p:nvPr/>
              </p:nvSpPr>
              <p:spPr bwMode="ltGray">
                <a:xfrm>
                  <a:off x="2715" y="1340"/>
                  <a:ext cx="114" cy="48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 sz="2400" b="1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 sz="2400" b="1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 sz="2400" b="1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 sz="2400" b="1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 sz="2400" b="1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b="1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b="1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b="1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 b="1">
                      <a:solidFill>
                        <a:schemeClr val="tx1"/>
                      </a:solidFill>
                      <a:latin typeface="Times New Roman" pitchFamily="18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ja-JP" altLang="en-US" smtClean="0"/>
                </a:p>
              </p:txBody>
            </p:sp>
            <p:sp>
              <p:nvSpPr>
                <p:cNvPr id="1062" name="Freeform 18"/>
                <p:cNvSpPr>
                  <a:spLocks/>
                </p:cNvSpPr>
                <p:nvPr/>
              </p:nvSpPr>
              <p:spPr bwMode="ltGray">
                <a:xfrm>
                  <a:off x="2697" y="1407"/>
                  <a:ext cx="153" cy="93"/>
                </a:xfrm>
                <a:custGeom>
                  <a:avLst/>
                  <a:gdLst>
                    <a:gd name="T0" fmla="*/ 69 w 153"/>
                    <a:gd name="T1" fmla="*/ 93 h 93"/>
                    <a:gd name="T2" fmla="*/ 30 w 153"/>
                    <a:gd name="T3" fmla="*/ 75 h 93"/>
                    <a:gd name="T4" fmla="*/ 12 w 153"/>
                    <a:gd name="T5" fmla="*/ 48 h 93"/>
                    <a:gd name="T6" fmla="*/ 0 w 153"/>
                    <a:gd name="T7" fmla="*/ 9 h 93"/>
                    <a:gd name="T8" fmla="*/ 24 w 153"/>
                    <a:gd name="T9" fmla="*/ 30 h 93"/>
                    <a:gd name="T10" fmla="*/ 39 w 153"/>
                    <a:gd name="T11" fmla="*/ 3 h 93"/>
                    <a:gd name="T12" fmla="*/ 60 w 153"/>
                    <a:gd name="T13" fmla="*/ 27 h 93"/>
                    <a:gd name="T14" fmla="*/ 93 w 153"/>
                    <a:gd name="T15" fmla="*/ 27 h 93"/>
                    <a:gd name="T16" fmla="*/ 114 w 153"/>
                    <a:gd name="T17" fmla="*/ 0 h 93"/>
                    <a:gd name="T18" fmla="*/ 120 w 153"/>
                    <a:gd name="T19" fmla="*/ 27 h 93"/>
                    <a:gd name="T20" fmla="*/ 153 w 153"/>
                    <a:gd name="T21" fmla="*/ 9 h 93"/>
                    <a:gd name="T22" fmla="*/ 123 w 153"/>
                    <a:gd name="T23" fmla="*/ 81 h 93"/>
                    <a:gd name="T24" fmla="*/ 69 w 153"/>
                    <a:gd name="T25" fmla="*/ 93 h 9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53" h="93">
                      <a:moveTo>
                        <a:pt x="69" y="93"/>
                      </a:moveTo>
                      <a:lnTo>
                        <a:pt x="30" y="75"/>
                      </a:lnTo>
                      <a:lnTo>
                        <a:pt x="12" y="48"/>
                      </a:lnTo>
                      <a:lnTo>
                        <a:pt x="0" y="9"/>
                      </a:lnTo>
                      <a:lnTo>
                        <a:pt x="24" y="30"/>
                      </a:lnTo>
                      <a:lnTo>
                        <a:pt x="39" y="3"/>
                      </a:lnTo>
                      <a:lnTo>
                        <a:pt x="60" y="27"/>
                      </a:lnTo>
                      <a:lnTo>
                        <a:pt x="93" y="27"/>
                      </a:lnTo>
                      <a:lnTo>
                        <a:pt x="114" y="0"/>
                      </a:lnTo>
                      <a:lnTo>
                        <a:pt x="120" y="27"/>
                      </a:lnTo>
                      <a:lnTo>
                        <a:pt x="153" y="9"/>
                      </a:lnTo>
                      <a:lnTo>
                        <a:pt x="123" y="81"/>
                      </a:lnTo>
                      <a:lnTo>
                        <a:pt x="69" y="93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63" name="Freeform 19"/>
                <p:cNvSpPr>
                  <a:spLocks/>
                </p:cNvSpPr>
                <p:nvPr/>
              </p:nvSpPr>
              <p:spPr bwMode="ltGray">
                <a:xfrm>
                  <a:off x="1927" y="1613"/>
                  <a:ext cx="1786" cy="717"/>
                </a:xfrm>
                <a:custGeom>
                  <a:avLst/>
                  <a:gdLst>
                    <a:gd name="T0" fmla="*/ 1484 w 1740"/>
                    <a:gd name="T1" fmla="*/ 105 h 720"/>
                    <a:gd name="T2" fmla="*/ 1852 w 1740"/>
                    <a:gd name="T3" fmla="*/ 240 h 720"/>
                    <a:gd name="T4" fmla="*/ 2080 w 1740"/>
                    <a:gd name="T5" fmla="*/ 291 h 720"/>
                    <a:gd name="T6" fmla="*/ 2138 w 1740"/>
                    <a:gd name="T7" fmla="*/ 306 h 720"/>
                    <a:gd name="T8" fmla="*/ 2216 w 1740"/>
                    <a:gd name="T9" fmla="*/ 345 h 720"/>
                    <a:gd name="T10" fmla="*/ 2363 w 1740"/>
                    <a:gd name="T11" fmla="*/ 312 h 720"/>
                    <a:gd name="T12" fmla="*/ 2351 w 1740"/>
                    <a:gd name="T13" fmla="*/ 339 h 720"/>
                    <a:gd name="T14" fmla="*/ 2372 w 1740"/>
                    <a:gd name="T15" fmla="*/ 357 h 720"/>
                    <a:gd name="T16" fmla="*/ 2306 w 1740"/>
                    <a:gd name="T17" fmla="*/ 417 h 720"/>
                    <a:gd name="T18" fmla="*/ 2298 w 1740"/>
                    <a:gd name="T19" fmla="*/ 444 h 720"/>
                    <a:gd name="T20" fmla="*/ 2257 w 1740"/>
                    <a:gd name="T21" fmla="*/ 456 h 720"/>
                    <a:gd name="T22" fmla="*/ 2231 w 1740"/>
                    <a:gd name="T23" fmla="*/ 522 h 720"/>
                    <a:gd name="T24" fmla="*/ 2211 w 1740"/>
                    <a:gd name="T25" fmla="*/ 537 h 720"/>
                    <a:gd name="T26" fmla="*/ 2231 w 1740"/>
                    <a:gd name="T27" fmla="*/ 582 h 720"/>
                    <a:gd name="T28" fmla="*/ 2208 w 1740"/>
                    <a:gd name="T29" fmla="*/ 561 h 720"/>
                    <a:gd name="T30" fmla="*/ 2191 w 1740"/>
                    <a:gd name="T31" fmla="*/ 552 h 720"/>
                    <a:gd name="T32" fmla="*/ 2146 w 1740"/>
                    <a:gd name="T33" fmla="*/ 516 h 720"/>
                    <a:gd name="T34" fmla="*/ 1996 w 1740"/>
                    <a:gd name="T35" fmla="*/ 558 h 720"/>
                    <a:gd name="T36" fmla="*/ 1936 w 1740"/>
                    <a:gd name="T37" fmla="*/ 588 h 720"/>
                    <a:gd name="T38" fmla="*/ 1881 w 1740"/>
                    <a:gd name="T39" fmla="*/ 578 h 720"/>
                    <a:gd name="T40" fmla="*/ 1852 w 1740"/>
                    <a:gd name="T41" fmla="*/ 592 h 720"/>
                    <a:gd name="T42" fmla="*/ 1803 w 1740"/>
                    <a:gd name="T43" fmla="*/ 586 h 720"/>
                    <a:gd name="T44" fmla="*/ 1725 w 1740"/>
                    <a:gd name="T45" fmla="*/ 586 h 720"/>
                    <a:gd name="T46" fmla="*/ 1707 w 1740"/>
                    <a:gd name="T47" fmla="*/ 615 h 720"/>
                    <a:gd name="T48" fmla="*/ 1626 w 1740"/>
                    <a:gd name="T49" fmla="*/ 657 h 720"/>
                    <a:gd name="T50" fmla="*/ 689 w 1740"/>
                    <a:gd name="T51" fmla="*/ 681 h 720"/>
                    <a:gd name="T52" fmla="*/ 644 w 1740"/>
                    <a:gd name="T53" fmla="*/ 654 h 720"/>
                    <a:gd name="T54" fmla="*/ 571 w 1740"/>
                    <a:gd name="T55" fmla="*/ 624 h 720"/>
                    <a:gd name="T56" fmla="*/ 456 w 1740"/>
                    <a:gd name="T57" fmla="*/ 645 h 720"/>
                    <a:gd name="T58" fmla="*/ 501 w 1740"/>
                    <a:gd name="T59" fmla="*/ 590 h 720"/>
                    <a:gd name="T60" fmla="*/ 353 w 1740"/>
                    <a:gd name="T61" fmla="*/ 621 h 720"/>
                    <a:gd name="T62" fmla="*/ 382 w 1740"/>
                    <a:gd name="T63" fmla="*/ 578 h 720"/>
                    <a:gd name="T64" fmla="*/ 167 w 1740"/>
                    <a:gd name="T65" fmla="*/ 624 h 720"/>
                    <a:gd name="T66" fmla="*/ 110 w 1740"/>
                    <a:gd name="T67" fmla="*/ 663 h 720"/>
                    <a:gd name="T68" fmla="*/ 119 w 1740"/>
                    <a:gd name="T69" fmla="*/ 615 h 720"/>
                    <a:gd name="T70" fmla="*/ 110 w 1740"/>
                    <a:gd name="T71" fmla="*/ 578 h 720"/>
                    <a:gd name="T72" fmla="*/ 12 w 1740"/>
                    <a:gd name="T73" fmla="*/ 489 h 720"/>
                    <a:gd name="T74" fmla="*/ 119 w 1740"/>
                    <a:gd name="T75" fmla="*/ 450 h 720"/>
                    <a:gd name="T76" fmla="*/ 197 w 1740"/>
                    <a:gd name="T77" fmla="*/ 390 h 720"/>
                    <a:gd name="T78" fmla="*/ 345 w 1740"/>
                    <a:gd name="T79" fmla="*/ 357 h 720"/>
                    <a:gd name="T80" fmla="*/ 353 w 1740"/>
                    <a:gd name="T81" fmla="*/ 306 h 720"/>
                    <a:gd name="T82" fmla="*/ 418 w 1740"/>
                    <a:gd name="T83" fmla="*/ 336 h 720"/>
                    <a:gd name="T84" fmla="*/ 493 w 1740"/>
                    <a:gd name="T85" fmla="*/ 288 h 720"/>
                    <a:gd name="T86" fmla="*/ 537 w 1740"/>
                    <a:gd name="T87" fmla="*/ 285 h 720"/>
                    <a:gd name="T88" fmla="*/ 989 w 1740"/>
                    <a:gd name="T89" fmla="*/ 3 h 72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0" t="0" r="r" b="b"/>
                  <a:pathLst>
                    <a:path w="1740" h="720">
                      <a:moveTo>
                        <a:pt x="954" y="0"/>
                      </a:moveTo>
                      <a:lnTo>
                        <a:pt x="1086" y="105"/>
                      </a:lnTo>
                      <a:lnTo>
                        <a:pt x="1206" y="180"/>
                      </a:lnTo>
                      <a:lnTo>
                        <a:pt x="1353" y="252"/>
                      </a:lnTo>
                      <a:lnTo>
                        <a:pt x="1467" y="291"/>
                      </a:lnTo>
                      <a:lnTo>
                        <a:pt x="1521" y="303"/>
                      </a:lnTo>
                      <a:lnTo>
                        <a:pt x="1581" y="294"/>
                      </a:lnTo>
                      <a:lnTo>
                        <a:pt x="1563" y="318"/>
                      </a:lnTo>
                      <a:lnTo>
                        <a:pt x="1572" y="342"/>
                      </a:lnTo>
                      <a:lnTo>
                        <a:pt x="1620" y="357"/>
                      </a:lnTo>
                      <a:lnTo>
                        <a:pt x="1680" y="354"/>
                      </a:lnTo>
                      <a:lnTo>
                        <a:pt x="1728" y="324"/>
                      </a:lnTo>
                      <a:lnTo>
                        <a:pt x="1740" y="339"/>
                      </a:lnTo>
                      <a:lnTo>
                        <a:pt x="1719" y="351"/>
                      </a:lnTo>
                      <a:lnTo>
                        <a:pt x="1710" y="393"/>
                      </a:lnTo>
                      <a:lnTo>
                        <a:pt x="1734" y="378"/>
                      </a:lnTo>
                      <a:lnTo>
                        <a:pt x="1707" y="414"/>
                      </a:lnTo>
                      <a:lnTo>
                        <a:pt x="1686" y="441"/>
                      </a:lnTo>
                      <a:lnTo>
                        <a:pt x="1698" y="456"/>
                      </a:lnTo>
                      <a:lnTo>
                        <a:pt x="1680" y="468"/>
                      </a:lnTo>
                      <a:lnTo>
                        <a:pt x="1668" y="486"/>
                      </a:lnTo>
                      <a:lnTo>
                        <a:pt x="1650" y="480"/>
                      </a:lnTo>
                      <a:lnTo>
                        <a:pt x="1614" y="510"/>
                      </a:lnTo>
                      <a:lnTo>
                        <a:pt x="1632" y="546"/>
                      </a:lnTo>
                      <a:lnTo>
                        <a:pt x="1632" y="579"/>
                      </a:lnTo>
                      <a:lnTo>
                        <a:pt x="1617" y="561"/>
                      </a:lnTo>
                      <a:lnTo>
                        <a:pt x="1617" y="585"/>
                      </a:lnTo>
                      <a:lnTo>
                        <a:pt x="1632" y="609"/>
                      </a:lnTo>
                      <a:lnTo>
                        <a:pt x="1605" y="609"/>
                      </a:lnTo>
                      <a:lnTo>
                        <a:pt x="1614" y="585"/>
                      </a:lnTo>
                      <a:lnTo>
                        <a:pt x="1614" y="561"/>
                      </a:lnTo>
                      <a:lnTo>
                        <a:pt x="1602" y="576"/>
                      </a:lnTo>
                      <a:lnTo>
                        <a:pt x="1608" y="516"/>
                      </a:lnTo>
                      <a:lnTo>
                        <a:pt x="1569" y="540"/>
                      </a:lnTo>
                      <a:lnTo>
                        <a:pt x="1518" y="558"/>
                      </a:lnTo>
                      <a:lnTo>
                        <a:pt x="1458" y="582"/>
                      </a:lnTo>
                      <a:lnTo>
                        <a:pt x="1407" y="597"/>
                      </a:lnTo>
                      <a:lnTo>
                        <a:pt x="1416" y="618"/>
                      </a:lnTo>
                      <a:lnTo>
                        <a:pt x="1395" y="627"/>
                      </a:lnTo>
                      <a:lnTo>
                        <a:pt x="1377" y="603"/>
                      </a:lnTo>
                      <a:lnTo>
                        <a:pt x="1347" y="606"/>
                      </a:lnTo>
                      <a:lnTo>
                        <a:pt x="1353" y="624"/>
                      </a:lnTo>
                      <a:lnTo>
                        <a:pt x="1335" y="630"/>
                      </a:lnTo>
                      <a:lnTo>
                        <a:pt x="1317" y="615"/>
                      </a:lnTo>
                      <a:lnTo>
                        <a:pt x="1311" y="639"/>
                      </a:lnTo>
                      <a:lnTo>
                        <a:pt x="1263" y="615"/>
                      </a:lnTo>
                      <a:lnTo>
                        <a:pt x="1263" y="642"/>
                      </a:lnTo>
                      <a:lnTo>
                        <a:pt x="1245" y="651"/>
                      </a:lnTo>
                      <a:lnTo>
                        <a:pt x="1218" y="633"/>
                      </a:lnTo>
                      <a:lnTo>
                        <a:pt x="1188" y="693"/>
                      </a:lnTo>
                      <a:lnTo>
                        <a:pt x="1191" y="720"/>
                      </a:lnTo>
                      <a:lnTo>
                        <a:pt x="504" y="717"/>
                      </a:lnTo>
                      <a:lnTo>
                        <a:pt x="498" y="687"/>
                      </a:lnTo>
                      <a:lnTo>
                        <a:pt x="471" y="690"/>
                      </a:lnTo>
                      <a:lnTo>
                        <a:pt x="462" y="663"/>
                      </a:lnTo>
                      <a:lnTo>
                        <a:pt x="417" y="660"/>
                      </a:lnTo>
                      <a:lnTo>
                        <a:pt x="411" y="642"/>
                      </a:lnTo>
                      <a:lnTo>
                        <a:pt x="333" y="681"/>
                      </a:lnTo>
                      <a:lnTo>
                        <a:pt x="306" y="663"/>
                      </a:lnTo>
                      <a:lnTo>
                        <a:pt x="366" y="621"/>
                      </a:lnTo>
                      <a:lnTo>
                        <a:pt x="345" y="615"/>
                      </a:lnTo>
                      <a:lnTo>
                        <a:pt x="258" y="657"/>
                      </a:lnTo>
                      <a:lnTo>
                        <a:pt x="237" y="642"/>
                      </a:lnTo>
                      <a:lnTo>
                        <a:pt x="279" y="603"/>
                      </a:lnTo>
                      <a:lnTo>
                        <a:pt x="120" y="606"/>
                      </a:lnTo>
                      <a:lnTo>
                        <a:pt x="123" y="660"/>
                      </a:lnTo>
                      <a:lnTo>
                        <a:pt x="102" y="657"/>
                      </a:lnTo>
                      <a:lnTo>
                        <a:pt x="81" y="699"/>
                      </a:lnTo>
                      <a:lnTo>
                        <a:pt x="117" y="702"/>
                      </a:lnTo>
                      <a:lnTo>
                        <a:pt x="87" y="651"/>
                      </a:lnTo>
                      <a:lnTo>
                        <a:pt x="105" y="603"/>
                      </a:lnTo>
                      <a:lnTo>
                        <a:pt x="81" y="603"/>
                      </a:lnTo>
                      <a:lnTo>
                        <a:pt x="36" y="579"/>
                      </a:lnTo>
                      <a:lnTo>
                        <a:pt x="12" y="513"/>
                      </a:lnTo>
                      <a:lnTo>
                        <a:pt x="0" y="480"/>
                      </a:lnTo>
                      <a:lnTo>
                        <a:pt x="87" y="474"/>
                      </a:lnTo>
                      <a:lnTo>
                        <a:pt x="162" y="444"/>
                      </a:lnTo>
                      <a:lnTo>
                        <a:pt x="144" y="414"/>
                      </a:lnTo>
                      <a:lnTo>
                        <a:pt x="192" y="417"/>
                      </a:lnTo>
                      <a:lnTo>
                        <a:pt x="252" y="378"/>
                      </a:lnTo>
                      <a:lnTo>
                        <a:pt x="246" y="330"/>
                      </a:lnTo>
                      <a:lnTo>
                        <a:pt x="258" y="318"/>
                      </a:lnTo>
                      <a:lnTo>
                        <a:pt x="270" y="342"/>
                      </a:lnTo>
                      <a:lnTo>
                        <a:pt x="306" y="348"/>
                      </a:lnTo>
                      <a:lnTo>
                        <a:pt x="372" y="312"/>
                      </a:lnTo>
                      <a:lnTo>
                        <a:pt x="360" y="300"/>
                      </a:lnTo>
                      <a:lnTo>
                        <a:pt x="363" y="285"/>
                      </a:lnTo>
                      <a:lnTo>
                        <a:pt x="393" y="297"/>
                      </a:lnTo>
                      <a:lnTo>
                        <a:pt x="597" y="135"/>
                      </a:lnTo>
                      <a:lnTo>
                        <a:pt x="723" y="3"/>
                      </a:lnTo>
                      <a:lnTo>
                        <a:pt x="954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1035" name="Freeform 20"/>
              <p:cNvSpPr>
                <a:spLocks/>
              </p:cNvSpPr>
              <p:nvPr/>
            </p:nvSpPr>
            <p:spPr bwMode="ltGray">
              <a:xfrm flipH="1">
                <a:off x="2718" y="627"/>
                <a:ext cx="46" cy="173"/>
              </a:xfrm>
              <a:custGeom>
                <a:avLst/>
                <a:gdLst>
                  <a:gd name="T0" fmla="*/ 4 w 46"/>
                  <a:gd name="T1" fmla="*/ 162 h 174"/>
                  <a:gd name="T2" fmla="*/ 40 w 46"/>
                  <a:gd name="T3" fmla="*/ 146 h 174"/>
                  <a:gd name="T4" fmla="*/ 46 w 46"/>
                  <a:gd name="T5" fmla="*/ 126 h 174"/>
                  <a:gd name="T6" fmla="*/ 42 w 46"/>
                  <a:gd name="T7" fmla="*/ 26 h 174"/>
                  <a:gd name="T8" fmla="*/ 32 w 46"/>
                  <a:gd name="T9" fmla="*/ 10 h 174"/>
                  <a:gd name="T10" fmla="*/ 4 w 46"/>
                  <a:gd name="T11" fmla="*/ 0 h 174"/>
                  <a:gd name="T12" fmla="*/ 4 w 46"/>
                  <a:gd name="T13" fmla="*/ 20 h 174"/>
                  <a:gd name="T14" fmla="*/ 22 w 46"/>
                  <a:gd name="T15" fmla="*/ 26 h 174"/>
                  <a:gd name="T16" fmla="*/ 0 w 46"/>
                  <a:gd name="T17" fmla="*/ 40 h 174"/>
                  <a:gd name="T18" fmla="*/ 24 w 46"/>
                  <a:gd name="T19" fmla="*/ 32 h 174"/>
                  <a:gd name="T20" fmla="*/ 24 w 46"/>
                  <a:gd name="T21" fmla="*/ 46 h 174"/>
                  <a:gd name="T22" fmla="*/ 0 w 46"/>
                  <a:gd name="T23" fmla="*/ 58 h 174"/>
                  <a:gd name="T24" fmla="*/ 28 w 46"/>
                  <a:gd name="T25" fmla="*/ 54 h 174"/>
                  <a:gd name="T26" fmla="*/ 2 w 46"/>
                  <a:gd name="T27" fmla="*/ 74 h 174"/>
                  <a:gd name="T28" fmla="*/ 28 w 46"/>
                  <a:gd name="T29" fmla="*/ 66 h 174"/>
                  <a:gd name="T30" fmla="*/ 30 w 46"/>
                  <a:gd name="T31" fmla="*/ 78 h 174"/>
                  <a:gd name="T32" fmla="*/ 2 w 46"/>
                  <a:gd name="T33" fmla="*/ 87 h 174"/>
                  <a:gd name="T34" fmla="*/ 30 w 46"/>
                  <a:gd name="T35" fmla="*/ 84 h 174"/>
                  <a:gd name="T36" fmla="*/ 2 w 46"/>
                  <a:gd name="T37" fmla="*/ 94 h 174"/>
                  <a:gd name="T38" fmla="*/ 30 w 46"/>
                  <a:gd name="T39" fmla="*/ 87 h 174"/>
                  <a:gd name="T40" fmla="*/ 6 w 46"/>
                  <a:gd name="T41" fmla="*/ 108 h 174"/>
                  <a:gd name="T42" fmla="*/ 30 w 46"/>
                  <a:gd name="T43" fmla="*/ 104 h 174"/>
                  <a:gd name="T44" fmla="*/ 6 w 46"/>
                  <a:gd name="T45" fmla="*/ 124 h 174"/>
                  <a:gd name="T46" fmla="*/ 32 w 46"/>
                  <a:gd name="T47" fmla="*/ 120 h 174"/>
                  <a:gd name="T48" fmla="*/ 26 w 46"/>
                  <a:gd name="T49" fmla="*/ 132 h 174"/>
                  <a:gd name="T50" fmla="*/ 6 w 46"/>
                  <a:gd name="T51" fmla="*/ 144 h 174"/>
                  <a:gd name="T52" fmla="*/ 4 w 46"/>
                  <a:gd name="T53" fmla="*/ 162 h 17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46" h="174">
                    <a:moveTo>
                      <a:pt x="4" y="174"/>
                    </a:moveTo>
                    <a:lnTo>
                      <a:pt x="40" y="158"/>
                    </a:lnTo>
                    <a:lnTo>
                      <a:pt x="46" y="138"/>
                    </a:lnTo>
                    <a:lnTo>
                      <a:pt x="42" y="26"/>
                    </a:lnTo>
                    <a:lnTo>
                      <a:pt x="32" y="10"/>
                    </a:lnTo>
                    <a:lnTo>
                      <a:pt x="4" y="0"/>
                    </a:lnTo>
                    <a:lnTo>
                      <a:pt x="4" y="20"/>
                    </a:lnTo>
                    <a:lnTo>
                      <a:pt x="22" y="26"/>
                    </a:lnTo>
                    <a:lnTo>
                      <a:pt x="0" y="40"/>
                    </a:lnTo>
                    <a:lnTo>
                      <a:pt x="24" y="32"/>
                    </a:lnTo>
                    <a:lnTo>
                      <a:pt x="24" y="46"/>
                    </a:lnTo>
                    <a:lnTo>
                      <a:pt x="0" y="58"/>
                    </a:lnTo>
                    <a:lnTo>
                      <a:pt x="28" y="54"/>
                    </a:lnTo>
                    <a:lnTo>
                      <a:pt x="2" y="74"/>
                    </a:lnTo>
                    <a:lnTo>
                      <a:pt x="28" y="66"/>
                    </a:lnTo>
                    <a:lnTo>
                      <a:pt x="30" y="78"/>
                    </a:lnTo>
                    <a:lnTo>
                      <a:pt x="2" y="90"/>
                    </a:lnTo>
                    <a:lnTo>
                      <a:pt x="30" y="84"/>
                    </a:lnTo>
                    <a:lnTo>
                      <a:pt x="2" y="106"/>
                    </a:lnTo>
                    <a:lnTo>
                      <a:pt x="30" y="98"/>
                    </a:lnTo>
                    <a:lnTo>
                      <a:pt x="6" y="120"/>
                    </a:lnTo>
                    <a:lnTo>
                      <a:pt x="30" y="116"/>
                    </a:lnTo>
                    <a:lnTo>
                      <a:pt x="6" y="136"/>
                    </a:lnTo>
                    <a:lnTo>
                      <a:pt x="32" y="132"/>
                    </a:lnTo>
                    <a:lnTo>
                      <a:pt x="26" y="144"/>
                    </a:lnTo>
                    <a:lnTo>
                      <a:pt x="6" y="156"/>
                    </a:lnTo>
                    <a:lnTo>
                      <a:pt x="4" y="17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36" name="Freeform 21"/>
              <p:cNvSpPr>
                <a:spLocks/>
              </p:cNvSpPr>
              <p:nvPr/>
            </p:nvSpPr>
            <p:spPr bwMode="ltGray">
              <a:xfrm>
                <a:off x="2768" y="627"/>
                <a:ext cx="46" cy="173"/>
              </a:xfrm>
              <a:custGeom>
                <a:avLst/>
                <a:gdLst>
                  <a:gd name="T0" fmla="*/ 4 w 46"/>
                  <a:gd name="T1" fmla="*/ 162 h 174"/>
                  <a:gd name="T2" fmla="*/ 40 w 46"/>
                  <a:gd name="T3" fmla="*/ 146 h 174"/>
                  <a:gd name="T4" fmla="*/ 46 w 46"/>
                  <a:gd name="T5" fmla="*/ 126 h 174"/>
                  <a:gd name="T6" fmla="*/ 42 w 46"/>
                  <a:gd name="T7" fmla="*/ 26 h 174"/>
                  <a:gd name="T8" fmla="*/ 32 w 46"/>
                  <a:gd name="T9" fmla="*/ 10 h 174"/>
                  <a:gd name="T10" fmla="*/ 4 w 46"/>
                  <a:gd name="T11" fmla="*/ 0 h 174"/>
                  <a:gd name="T12" fmla="*/ 4 w 46"/>
                  <a:gd name="T13" fmla="*/ 20 h 174"/>
                  <a:gd name="T14" fmla="*/ 22 w 46"/>
                  <a:gd name="T15" fmla="*/ 26 h 174"/>
                  <a:gd name="T16" fmla="*/ 0 w 46"/>
                  <a:gd name="T17" fmla="*/ 40 h 174"/>
                  <a:gd name="T18" fmla="*/ 24 w 46"/>
                  <a:gd name="T19" fmla="*/ 32 h 174"/>
                  <a:gd name="T20" fmla="*/ 24 w 46"/>
                  <a:gd name="T21" fmla="*/ 46 h 174"/>
                  <a:gd name="T22" fmla="*/ 0 w 46"/>
                  <a:gd name="T23" fmla="*/ 58 h 174"/>
                  <a:gd name="T24" fmla="*/ 28 w 46"/>
                  <a:gd name="T25" fmla="*/ 54 h 174"/>
                  <a:gd name="T26" fmla="*/ 2 w 46"/>
                  <a:gd name="T27" fmla="*/ 74 h 174"/>
                  <a:gd name="T28" fmla="*/ 28 w 46"/>
                  <a:gd name="T29" fmla="*/ 66 h 174"/>
                  <a:gd name="T30" fmla="*/ 30 w 46"/>
                  <a:gd name="T31" fmla="*/ 78 h 174"/>
                  <a:gd name="T32" fmla="*/ 2 w 46"/>
                  <a:gd name="T33" fmla="*/ 87 h 174"/>
                  <a:gd name="T34" fmla="*/ 30 w 46"/>
                  <a:gd name="T35" fmla="*/ 84 h 174"/>
                  <a:gd name="T36" fmla="*/ 2 w 46"/>
                  <a:gd name="T37" fmla="*/ 94 h 174"/>
                  <a:gd name="T38" fmla="*/ 30 w 46"/>
                  <a:gd name="T39" fmla="*/ 87 h 174"/>
                  <a:gd name="T40" fmla="*/ 6 w 46"/>
                  <a:gd name="T41" fmla="*/ 108 h 174"/>
                  <a:gd name="T42" fmla="*/ 30 w 46"/>
                  <a:gd name="T43" fmla="*/ 104 h 174"/>
                  <a:gd name="T44" fmla="*/ 6 w 46"/>
                  <a:gd name="T45" fmla="*/ 124 h 174"/>
                  <a:gd name="T46" fmla="*/ 32 w 46"/>
                  <a:gd name="T47" fmla="*/ 120 h 174"/>
                  <a:gd name="T48" fmla="*/ 26 w 46"/>
                  <a:gd name="T49" fmla="*/ 132 h 174"/>
                  <a:gd name="T50" fmla="*/ 6 w 46"/>
                  <a:gd name="T51" fmla="*/ 144 h 174"/>
                  <a:gd name="T52" fmla="*/ 4 w 46"/>
                  <a:gd name="T53" fmla="*/ 162 h 17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46" h="174">
                    <a:moveTo>
                      <a:pt x="4" y="174"/>
                    </a:moveTo>
                    <a:lnTo>
                      <a:pt x="40" y="158"/>
                    </a:lnTo>
                    <a:lnTo>
                      <a:pt x="46" y="138"/>
                    </a:lnTo>
                    <a:lnTo>
                      <a:pt x="42" y="26"/>
                    </a:lnTo>
                    <a:lnTo>
                      <a:pt x="32" y="10"/>
                    </a:lnTo>
                    <a:lnTo>
                      <a:pt x="4" y="0"/>
                    </a:lnTo>
                    <a:lnTo>
                      <a:pt x="4" y="20"/>
                    </a:lnTo>
                    <a:lnTo>
                      <a:pt x="22" y="26"/>
                    </a:lnTo>
                    <a:lnTo>
                      <a:pt x="0" y="40"/>
                    </a:lnTo>
                    <a:lnTo>
                      <a:pt x="24" y="32"/>
                    </a:lnTo>
                    <a:lnTo>
                      <a:pt x="24" y="46"/>
                    </a:lnTo>
                    <a:lnTo>
                      <a:pt x="0" y="58"/>
                    </a:lnTo>
                    <a:lnTo>
                      <a:pt x="28" y="54"/>
                    </a:lnTo>
                    <a:lnTo>
                      <a:pt x="2" y="74"/>
                    </a:lnTo>
                    <a:lnTo>
                      <a:pt x="28" y="66"/>
                    </a:lnTo>
                    <a:lnTo>
                      <a:pt x="30" y="78"/>
                    </a:lnTo>
                    <a:lnTo>
                      <a:pt x="2" y="90"/>
                    </a:lnTo>
                    <a:lnTo>
                      <a:pt x="30" y="84"/>
                    </a:lnTo>
                    <a:lnTo>
                      <a:pt x="2" y="106"/>
                    </a:lnTo>
                    <a:lnTo>
                      <a:pt x="30" y="98"/>
                    </a:lnTo>
                    <a:lnTo>
                      <a:pt x="6" y="120"/>
                    </a:lnTo>
                    <a:lnTo>
                      <a:pt x="30" y="116"/>
                    </a:lnTo>
                    <a:lnTo>
                      <a:pt x="6" y="136"/>
                    </a:lnTo>
                    <a:lnTo>
                      <a:pt x="32" y="132"/>
                    </a:lnTo>
                    <a:lnTo>
                      <a:pt x="26" y="144"/>
                    </a:lnTo>
                    <a:lnTo>
                      <a:pt x="6" y="156"/>
                    </a:lnTo>
                    <a:lnTo>
                      <a:pt x="4" y="17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37" name="Freeform 22"/>
              <p:cNvSpPr>
                <a:spLocks/>
              </p:cNvSpPr>
              <p:nvPr/>
            </p:nvSpPr>
            <p:spPr bwMode="ltGray">
              <a:xfrm>
                <a:off x="2699" y="2324"/>
                <a:ext cx="1028" cy="570"/>
              </a:xfrm>
              <a:custGeom>
                <a:avLst/>
                <a:gdLst>
                  <a:gd name="T0" fmla="*/ 574 w 1028"/>
                  <a:gd name="T1" fmla="*/ 12 h 570"/>
                  <a:gd name="T2" fmla="*/ 602 w 1028"/>
                  <a:gd name="T3" fmla="*/ 6 h 570"/>
                  <a:gd name="T4" fmla="*/ 426 w 1028"/>
                  <a:gd name="T5" fmla="*/ 20 h 570"/>
                  <a:gd name="T6" fmla="*/ 570 w 1028"/>
                  <a:gd name="T7" fmla="*/ 36 h 570"/>
                  <a:gd name="T8" fmla="*/ 596 w 1028"/>
                  <a:gd name="T9" fmla="*/ 36 h 570"/>
                  <a:gd name="T10" fmla="*/ 434 w 1028"/>
                  <a:gd name="T11" fmla="*/ 48 h 570"/>
                  <a:gd name="T12" fmla="*/ 584 w 1028"/>
                  <a:gd name="T13" fmla="*/ 64 h 570"/>
                  <a:gd name="T14" fmla="*/ 602 w 1028"/>
                  <a:gd name="T15" fmla="*/ 80 h 570"/>
                  <a:gd name="T16" fmla="*/ 584 w 1028"/>
                  <a:gd name="T17" fmla="*/ 96 h 570"/>
                  <a:gd name="T18" fmla="*/ 594 w 1028"/>
                  <a:gd name="T19" fmla="*/ 110 h 570"/>
                  <a:gd name="T20" fmla="*/ 742 w 1028"/>
                  <a:gd name="T21" fmla="*/ 178 h 570"/>
                  <a:gd name="T22" fmla="*/ 834 w 1028"/>
                  <a:gd name="T23" fmla="*/ 174 h 570"/>
                  <a:gd name="T24" fmla="*/ 888 w 1028"/>
                  <a:gd name="T25" fmla="*/ 168 h 570"/>
                  <a:gd name="T26" fmla="*/ 882 w 1028"/>
                  <a:gd name="T27" fmla="*/ 192 h 570"/>
                  <a:gd name="T28" fmla="*/ 932 w 1028"/>
                  <a:gd name="T29" fmla="*/ 204 h 570"/>
                  <a:gd name="T30" fmla="*/ 1018 w 1028"/>
                  <a:gd name="T31" fmla="*/ 172 h 570"/>
                  <a:gd name="T32" fmla="*/ 1006 w 1028"/>
                  <a:gd name="T33" fmla="*/ 196 h 570"/>
                  <a:gd name="T34" fmla="*/ 996 w 1028"/>
                  <a:gd name="T35" fmla="*/ 228 h 570"/>
                  <a:gd name="T36" fmla="*/ 1010 w 1028"/>
                  <a:gd name="T37" fmla="*/ 242 h 570"/>
                  <a:gd name="T38" fmla="*/ 1004 w 1028"/>
                  <a:gd name="T39" fmla="*/ 264 h 570"/>
                  <a:gd name="T40" fmla="*/ 976 w 1028"/>
                  <a:gd name="T41" fmla="*/ 298 h 570"/>
                  <a:gd name="T42" fmla="*/ 968 w 1028"/>
                  <a:gd name="T43" fmla="*/ 316 h 570"/>
                  <a:gd name="T44" fmla="*/ 948 w 1028"/>
                  <a:gd name="T45" fmla="*/ 334 h 570"/>
                  <a:gd name="T46" fmla="*/ 908 w 1028"/>
                  <a:gd name="T47" fmla="*/ 348 h 570"/>
                  <a:gd name="T48" fmla="*/ 924 w 1028"/>
                  <a:gd name="T49" fmla="*/ 410 h 570"/>
                  <a:gd name="T50" fmla="*/ 906 w 1028"/>
                  <a:gd name="T51" fmla="*/ 412 h 570"/>
                  <a:gd name="T52" fmla="*/ 916 w 1028"/>
                  <a:gd name="T53" fmla="*/ 434 h 570"/>
                  <a:gd name="T54" fmla="*/ 890 w 1028"/>
                  <a:gd name="T55" fmla="*/ 420 h 570"/>
                  <a:gd name="T56" fmla="*/ 886 w 1028"/>
                  <a:gd name="T57" fmla="*/ 406 h 570"/>
                  <a:gd name="T58" fmla="*/ 850 w 1028"/>
                  <a:gd name="T59" fmla="*/ 372 h 570"/>
                  <a:gd name="T60" fmla="*/ 756 w 1028"/>
                  <a:gd name="T61" fmla="*/ 388 h 570"/>
                  <a:gd name="T62" fmla="*/ 734 w 1028"/>
                  <a:gd name="T63" fmla="*/ 408 h 570"/>
                  <a:gd name="T64" fmla="*/ 654 w 1028"/>
                  <a:gd name="T65" fmla="*/ 414 h 570"/>
                  <a:gd name="T66" fmla="*/ 694 w 1028"/>
                  <a:gd name="T67" fmla="*/ 456 h 570"/>
                  <a:gd name="T68" fmla="*/ 640 w 1028"/>
                  <a:gd name="T69" fmla="*/ 438 h 570"/>
                  <a:gd name="T70" fmla="*/ 592 w 1028"/>
                  <a:gd name="T71" fmla="*/ 442 h 570"/>
                  <a:gd name="T72" fmla="*/ 540 w 1028"/>
                  <a:gd name="T73" fmla="*/ 444 h 570"/>
                  <a:gd name="T74" fmla="*/ 498 w 1028"/>
                  <a:gd name="T75" fmla="*/ 486 h 570"/>
                  <a:gd name="T76" fmla="*/ 462 w 1028"/>
                  <a:gd name="T77" fmla="*/ 502 h 570"/>
                  <a:gd name="T78" fmla="*/ 480 w 1028"/>
                  <a:gd name="T79" fmla="*/ 532 h 570"/>
                  <a:gd name="T80" fmla="*/ 464 w 1028"/>
                  <a:gd name="T81" fmla="*/ 570 h 570"/>
                  <a:gd name="T82" fmla="*/ 138 w 1028"/>
                  <a:gd name="T83" fmla="*/ 0 h 5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028" h="570">
                    <a:moveTo>
                      <a:pt x="408" y="8"/>
                    </a:moveTo>
                    <a:lnTo>
                      <a:pt x="574" y="12"/>
                    </a:lnTo>
                    <a:lnTo>
                      <a:pt x="592" y="0"/>
                    </a:lnTo>
                    <a:lnTo>
                      <a:pt x="602" y="6"/>
                    </a:lnTo>
                    <a:lnTo>
                      <a:pt x="576" y="20"/>
                    </a:lnTo>
                    <a:lnTo>
                      <a:pt x="426" y="20"/>
                    </a:lnTo>
                    <a:lnTo>
                      <a:pt x="430" y="38"/>
                    </a:lnTo>
                    <a:lnTo>
                      <a:pt x="570" y="36"/>
                    </a:lnTo>
                    <a:lnTo>
                      <a:pt x="596" y="24"/>
                    </a:lnTo>
                    <a:lnTo>
                      <a:pt x="596" y="36"/>
                    </a:lnTo>
                    <a:lnTo>
                      <a:pt x="570" y="48"/>
                    </a:lnTo>
                    <a:lnTo>
                      <a:pt x="434" y="48"/>
                    </a:lnTo>
                    <a:lnTo>
                      <a:pt x="452" y="64"/>
                    </a:lnTo>
                    <a:lnTo>
                      <a:pt x="584" y="64"/>
                    </a:lnTo>
                    <a:lnTo>
                      <a:pt x="592" y="74"/>
                    </a:lnTo>
                    <a:lnTo>
                      <a:pt x="602" y="80"/>
                    </a:lnTo>
                    <a:lnTo>
                      <a:pt x="610" y="96"/>
                    </a:lnTo>
                    <a:lnTo>
                      <a:pt x="584" y="96"/>
                    </a:lnTo>
                    <a:lnTo>
                      <a:pt x="580" y="108"/>
                    </a:lnTo>
                    <a:lnTo>
                      <a:pt x="594" y="110"/>
                    </a:lnTo>
                    <a:lnTo>
                      <a:pt x="594" y="130"/>
                    </a:lnTo>
                    <a:lnTo>
                      <a:pt x="742" y="178"/>
                    </a:lnTo>
                    <a:lnTo>
                      <a:pt x="792" y="182"/>
                    </a:lnTo>
                    <a:lnTo>
                      <a:pt x="834" y="174"/>
                    </a:lnTo>
                    <a:lnTo>
                      <a:pt x="882" y="158"/>
                    </a:lnTo>
                    <a:lnTo>
                      <a:pt x="888" y="168"/>
                    </a:lnTo>
                    <a:lnTo>
                      <a:pt x="874" y="176"/>
                    </a:lnTo>
                    <a:lnTo>
                      <a:pt x="882" y="192"/>
                    </a:lnTo>
                    <a:lnTo>
                      <a:pt x="878" y="206"/>
                    </a:lnTo>
                    <a:lnTo>
                      <a:pt x="932" y="204"/>
                    </a:lnTo>
                    <a:lnTo>
                      <a:pt x="982" y="190"/>
                    </a:lnTo>
                    <a:lnTo>
                      <a:pt x="1018" y="172"/>
                    </a:lnTo>
                    <a:lnTo>
                      <a:pt x="1028" y="182"/>
                    </a:lnTo>
                    <a:lnTo>
                      <a:pt x="1006" y="196"/>
                    </a:lnTo>
                    <a:lnTo>
                      <a:pt x="1012" y="206"/>
                    </a:lnTo>
                    <a:lnTo>
                      <a:pt x="996" y="228"/>
                    </a:lnTo>
                    <a:lnTo>
                      <a:pt x="1020" y="220"/>
                    </a:lnTo>
                    <a:lnTo>
                      <a:pt x="1010" y="242"/>
                    </a:lnTo>
                    <a:lnTo>
                      <a:pt x="1016" y="252"/>
                    </a:lnTo>
                    <a:lnTo>
                      <a:pt x="1004" y="264"/>
                    </a:lnTo>
                    <a:lnTo>
                      <a:pt x="966" y="282"/>
                    </a:lnTo>
                    <a:lnTo>
                      <a:pt x="976" y="298"/>
                    </a:lnTo>
                    <a:lnTo>
                      <a:pt x="994" y="298"/>
                    </a:lnTo>
                    <a:lnTo>
                      <a:pt x="968" y="316"/>
                    </a:lnTo>
                    <a:lnTo>
                      <a:pt x="962" y="332"/>
                    </a:lnTo>
                    <a:lnTo>
                      <a:pt x="948" y="334"/>
                    </a:lnTo>
                    <a:lnTo>
                      <a:pt x="934" y="326"/>
                    </a:lnTo>
                    <a:lnTo>
                      <a:pt x="908" y="348"/>
                    </a:lnTo>
                    <a:lnTo>
                      <a:pt x="920" y="372"/>
                    </a:lnTo>
                    <a:lnTo>
                      <a:pt x="924" y="410"/>
                    </a:lnTo>
                    <a:lnTo>
                      <a:pt x="906" y="398"/>
                    </a:lnTo>
                    <a:lnTo>
                      <a:pt x="906" y="412"/>
                    </a:lnTo>
                    <a:lnTo>
                      <a:pt x="918" y="422"/>
                    </a:lnTo>
                    <a:lnTo>
                      <a:pt x="916" y="434"/>
                    </a:lnTo>
                    <a:lnTo>
                      <a:pt x="892" y="434"/>
                    </a:lnTo>
                    <a:lnTo>
                      <a:pt x="890" y="420"/>
                    </a:lnTo>
                    <a:lnTo>
                      <a:pt x="900" y="400"/>
                    </a:lnTo>
                    <a:lnTo>
                      <a:pt x="886" y="406"/>
                    </a:lnTo>
                    <a:lnTo>
                      <a:pt x="892" y="358"/>
                    </a:lnTo>
                    <a:lnTo>
                      <a:pt x="850" y="372"/>
                    </a:lnTo>
                    <a:lnTo>
                      <a:pt x="804" y="384"/>
                    </a:lnTo>
                    <a:lnTo>
                      <a:pt x="756" y="388"/>
                    </a:lnTo>
                    <a:lnTo>
                      <a:pt x="754" y="412"/>
                    </a:lnTo>
                    <a:lnTo>
                      <a:pt x="734" y="408"/>
                    </a:lnTo>
                    <a:lnTo>
                      <a:pt x="696" y="390"/>
                    </a:lnTo>
                    <a:lnTo>
                      <a:pt x="654" y="414"/>
                    </a:lnTo>
                    <a:lnTo>
                      <a:pt x="698" y="438"/>
                    </a:lnTo>
                    <a:lnTo>
                      <a:pt x="694" y="456"/>
                    </a:lnTo>
                    <a:lnTo>
                      <a:pt x="684" y="462"/>
                    </a:lnTo>
                    <a:lnTo>
                      <a:pt x="640" y="438"/>
                    </a:lnTo>
                    <a:lnTo>
                      <a:pt x="620" y="468"/>
                    </a:lnTo>
                    <a:lnTo>
                      <a:pt x="592" y="442"/>
                    </a:lnTo>
                    <a:lnTo>
                      <a:pt x="574" y="468"/>
                    </a:lnTo>
                    <a:lnTo>
                      <a:pt x="540" y="444"/>
                    </a:lnTo>
                    <a:lnTo>
                      <a:pt x="520" y="476"/>
                    </a:lnTo>
                    <a:lnTo>
                      <a:pt x="498" y="486"/>
                    </a:lnTo>
                    <a:lnTo>
                      <a:pt x="466" y="482"/>
                    </a:lnTo>
                    <a:lnTo>
                      <a:pt x="462" y="502"/>
                    </a:lnTo>
                    <a:lnTo>
                      <a:pt x="486" y="514"/>
                    </a:lnTo>
                    <a:lnTo>
                      <a:pt x="480" y="532"/>
                    </a:lnTo>
                    <a:lnTo>
                      <a:pt x="460" y="540"/>
                    </a:lnTo>
                    <a:lnTo>
                      <a:pt x="464" y="570"/>
                    </a:lnTo>
                    <a:lnTo>
                      <a:pt x="0" y="562"/>
                    </a:lnTo>
                    <a:lnTo>
                      <a:pt x="138" y="0"/>
                    </a:lnTo>
                    <a:lnTo>
                      <a:pt x="408" y="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38" name="Freeform 23"/>
              <p:cNvSpPr>
                <a:spLocks/>
              </p:cNvSpPr>
              <p:nvPr/>
            </p:nvSpPr>
            <p:spPr bwMode="ltGray">
              <a:xfrm>
                <a:off x="3136" y="2335"/>
                <a:ext cx="142" cy="90"/>
              </a:xfrm>
              <a:custGeom>
                <a:avLst/>
                <a:gdLst>
                  <a:gd name="T0" fmla="*/ 0 w 142"/>
                  <a:gd name="T1" fmla="*/ 90 h 90"/>
                  <a:gd name="T2" fmla="*/ 2 w 142"/>
                  <a:gd name="T3" fmla="*/ 4 h 90"/>
                  <a:gd name="T4" fmla="*/ 14 w 142"/>
                  <a:gd name="T5" fmla="*/ 2 h 90"/>
                  <a:gd name="T6" fmla="*/ 12 w 142"/>
                  <a:gd name="T7" fmla="*/ 74 h 90"/>
                  <a:gd name="T8" fmla="*/ 40 w 142"/>
                  <a:gd name="T9" fmla="*/ 68 h 90"/>
                  <a:gd name="T10" fmla="*/ 34 w 142"/>
                  <a:gd name="T11" fmla="*/ 2 h 90"/>
                  <a:gd name="T12" fmla="*/ 50 w 142"/>
                  <a:gd name="T13" fmla="*/ 4 h 90"/>
                  <a:gd name="T14" fmla="*/ 52 w 142"/>
                  <a:gd name="T15" fmla="*/ 70 h 90"/>
                  <a:gd name="T16" fmla="*/ 90 w 142"/>
                  <a:gd name="T17" fmla="*/ 28 h 90"/>
                  <a:gd name="T18" fmla="*/ 104 w 142"/>
                  <a:gd name="T19" fmla="*/ 28 h 90"/>
                  <a:gd name="T20" fmla="*/ 72 w 142"/>
                  <a:gd name="T21" fmla="*/ 64 h 90"/>
                  <a:gd name="T22" fmla="*/ 102 w 142"/>
                  <a:gd name="T23" fmla="*/ 62 h 90"/>
                  <a:gd name="T24" fmla="*/ 92 w 142"/>
                  <a:gd name="T25" fmla="*/ 0 h 90"/>
                  <a:gd name="T26" fmla="*/ 106 w 142"/>
                  <a:gd name="T27" fmla="*/ 2 h 90"/>
                  <a:gd name="T28" fmla="*/ 112 w 142"/>
                  <a:gd name="T29" fmla="*/ 60 h 90"/>
                  <a:gd name="T30" fmla="*/ 128 w 142"/>
                  <a:gd name="T31" fmla="*/ 62 h 90"/>
                  <a:gd name="T32" fmla="*/ 124 w 142"/>
                  <a:gd name="T33" fmla="*/ 16 h 90"/>
                  <a:gd name="T34" fmla="*/ 114 w 142"/>
                  <a:gd name="T35" fmla="*/ 28 h 90"/>
                  <a:gd name="T36" fmla="*/ 120 w 142"/>
                  <a:gd name="T37" fmla="*/ 4 h 90"/>
                  <a:gd name="T38" fmla="*/ 136 w 142"/>
                  <a:gd name="T39" fmla="*/ 0 h 90"/>
                  <a:gd name="T40" fmla="*/ 142 w 142"/>
                  <a:gd name="T41" fmla="*/ 60 h 90"/>
                  <a:gd name="T42" fmla="*/ 116 w 142"/>
                  <a:gd name="T43" fmla="*/ 78 h 90"/>
                  <a:gd name="T44" fmla="*/ 0 w 142"/>
                  <a:gd name="T45" fmla="*/ 90 h 9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42" h="90">
                    <a:moveTo>
                      <a:pt x="0" y="90"/>
                    </a:moveTo>
                    <a:lnTo>
                      <a:pt x="2" y="4"/>
                    </a:lnTo>
                    <a:lnTo>
                      <a:pt x="14" y="2"/>
                    </a:lnTo>
                    <a:lnTo>
                      <a:pt x="12" y="74"/>
                    </a:lnTo>
                    <a:lnTo>
                      <a:pt x="40" y="68"/>
                    </a:lnTo>
                    <a:lnTo>
                      <a:pt x="34" y="2"/>
                    </a:lnTo>
                    <a:lnTo>
                      <a:pt x="50" y="4"/>
                    </a:lnTo>
                    <a:lnTo>
                      <a:pt x="52" y="70"/>
                    </a:lnTo>
                    <a:lnTo>
                      <a:pt x="90" y="28"/>
                    </a:lnTo>
                    <a:lnTo>
                      <a:pt x="104" y="28"/>
                    </a:lnTo>
                    <a:lnTo>
                      <a:pt x="72" y="64"/>
                    </a:lnTo>
                    <a:lnTo>
                      <a:pt x="102" y="62"/>
                    </a:lnTo>
                    <a:lnTo>
                      <a:pt x="92" y="0"/>
                    </a:lnTo>
                    <a:lnTo>
                      <a:pt x="106" y="2"/>
                    </a:lnTo>
                    <a:lnTo>
                      <a:pt x="112" y="60"/>
                    </a:lnTo>
                    <a:lnTo>
                      <a:pt x="128" y="62"/>
                    </a:lnTo>
                    <a:lnTo>
                      <a:pt x="124" y="16"/>
                    </a:lnTo>
                    <a:lnTo>
                      <a:pt x="114" y="28"/>
                    </a:lnTo>
                    <a:lnTo>
                      <a:pt x="120" y="4"/>
                    </a:lnTo>
                    <a:lnTo>
                      <a:pt x="136" y="0"/>
                    </a:lnTo>
                    <a:lnTo>
                      <a:pt x="142" y="60"/>
                    </a:lnTo>
                    <a:lnTo>
                      <a:pt x="116" y="78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39" name="Freeform 24"/>
              <p:cNvSpPr>
                <a:spLocks/>
              </p:cNvSpPr>
              <p:nvPr/>
            </p:nvSpPr>
            <p:spPr bwMode="ltGray">
              <a:xfrm>
                <a:off x="1879" y="2312"/>
                <a:ext cx="989" cy="588"/>
              </a:xfrm>
              <a:custGeom>
                <a:avLst/>
                <a:gdLst>
                  <a:gd name="T0" fmla="*/ 978 w 990"/>
                  <a:gd name="T1" fmla="*/ 0 h 588"/>
                  <a:gd name="T2" fmla="*/ 522 w 990"/>
                  <a:gd name="T3" fmla="*/ 38 h 588"/>
                  <a:gd name="T4" fmla="*/ 495 w 990"/>
                  <a:gd name="T5" fmla="*/ 62 h 588"/>
                  <a:gd name="T6" fmla="*/ 536 w 990"/>
                  <a:gd name="T7" fmla="*/ 58 h 588"/>
                  <a:gd name="T8" fmla="*/ 496 w 990"/>
                  <a:gd name="T9" fmla="*/ 86 h 588"/>
                  <a:gd name="T10" fmla="*/ 540 w 990"/>
                  <a:gd name="T11" fmla="*/ 86 h 588"/>
                  <a:gd name="T12" fmla="*/ 482 w 990"/>
                  <a:gd name="T13" fmla="*/ 112 h 588"/>
                  <a:gd name="T14" fmla="*/ 414 w 990"/>
                  <a:gd name="T15" fmla="*/ 90 h 588"/>
                  <a:gd name="T16" fmla="*/ 410 w 990"/>
                  <a:gd name="T17" fmla="*/ 102 h 588"/>
                  <a:gd name="T18" fmla="*/ 410 w 990"/>
                  <a:gd name="T19" fmla="*/ 116 h 588"/>
                  <a:gd name="T20" fmla="*/ 384 w 990"/>
                  <a:gd name="T21" fmla="*/ 122 h 588"/>
                  <a:gd name="T22" fmla="*/ 472 w 990"/>
                  <a:gd name="T23" fmla="*/ 98 h 588"/>
                  <a:gd name="T24" fmla="*/ 406 w 990"/>
                  <a:gd name="T25" fmla="*/ 144 h 588"/>
                  <a:gd name="T26" fmla="*/ 390 w 990"/>
                  <a:gd name="T27" fmla="*/ 160 h 588"/>
                  <a:gd name="T28" fmla="*/ 396 w 990"/>
                  <a:gd name="T29" fmla="*/ 200 h 588"/>
                  <a:gd name="T30" fmla="*/ 374 w 990"/>
                  <a:gd name="T31" fmla="*/ 182 h 588"/>
                  <a:gd name="T32" fmla="*/ 364 w 990"/>
                  <a:gd name="T33" fmla="*/ 216 h 588"/>
                  <a:gd name="T34" fmla="*/ 322 w 990"/>
                  <a:gd name="T35" fmla="*/ 234 h 588"/>
                  <a:gd name="T36" fmla="*/ 290 w 990"/>
                  <a:gd name="T37" fmla="*/ 196 h 588"/>
                  <a:gd name="T38" fmla="*/ 280 w 990"/>
                  <a:gd name="T39" fmla="*/ 216 h 588"/>
                  <a:gd name="T40" fmla="*/ 270 w 990"/>
                  <a:gd name="T41" fmla="*/ 252 h 588"/>
                  <a:gd name="T42" fmla="*/ 184 w 990"/>
                  <a:gd name="T43" fmla="*/ 280 h 588"/>
                  <a:gd name="T44" fmla="*/ 130 w 990"/>
                  <a:gd name="T45" fmla="*/ 258 h 588"/>
                  <a:gd name="T46" fmla="*/ 144 w 990"/>
                  <a:gd name="T47" fmla="*/ 288 h 588"/>
                  <a:gd name="T48" fmla="*/ 66 w 990"/>
                  <a:gd name="T49" fmla="*/ 308 h 588"/>
                  <a:gd name="T50" fmla="*/ 18 w 990"/>
                  <a:gd name="T51" fmla="*/ 286 h 588"/>
                  <a:gd name="T52" fmla="*/ 24 w 990"/>
                  <a:gd name="T53" fmla="*/ 310 h 588"/>
                  <a:gd name="T54" fmla="*/ 18 w 990"/>
                  <a:gd name="T55" fmla="*/ 342 h 588"/>
                  <a:gd name="T56" fmla="*/ 0 w 990"/>
                  <a:gd name="T57" fmla="*/ 348 h 588"/>
                  <a:gd name="T58" fmla="*/ 52 w 990"/>
                  <a:gd name="T59" fmla="*/ 374 h 588"/>
                  <a:gd name="T60" fmla="*/ 60 w 990"/>
                  <a:gd name="T61" fmla="*/ 394 h 588"/>
                  <a:gd name="T62" fmla="*/ 36 w 990"/>
                  <a:gd name="T63" fmla="*/ 406 h 588"/>
                  <a:gd name="T64" fmla="*/ 76 w 990"/>
                  <a:gd name="T65" fmla="*/ 426 h 588"/>
                  <a:gd name="T66" fmla="*/ 104 w 990"/>
                  <a:gd name="T67" fmla="*/ 440 h 588"/>
                  <a:gd name="T68" fmla="*/ 94 w 990"/>
                  <a:gd name="T69" fmla="*/ 488 h 588"/>
                  <a:gd name="T70" fmla="*/ 110 w 990"/>
                  <a:gd name="T71" fmla="*/ 498 h 588"/>
                  <a:gd name="T72" fmla="*/ 118 w 990"/>
                  <a:gd name="T73" fmla="*/ 518 h 588"/>
                  <a:gd name="T74" fmla="*/ 116 w 990"/>
                  <a:gd name="T75" fmla="*/ 476 h 588"/>
                  <a:gd name="T76" fmla="*/ 130 w 990"/>
                  <a:gd name="T77" fmla="*/ 448 h 588"/>
                  <a:gd name="T78" fmla="*/ 180 w 990"/>
                  <a:gd name="T79" fmla="*/ 426 h 588"/>
                  <a:gd name="T80" fmla="*/ 212 w 990"/>
                  <a:gd name="T81" fmla="*/ 440 h 588"/>
                  <a:gd name="T82" fmla="*/ 222 w 990"/>
                  <a:gd name="T83" fmla="*/ 424 h 588"/>
                  <a:gd name="T84" fmla="*/ 246 w 990"/>
                  <a:gd name="T85" fmla="*/ 442 h 588"/>
                  <a:gd name="T86" fmla="*/ 260 w 990"/>
                  <a:gd name="T87" fmla="*/ 434 h 588"/>
                  <a:gd name="T88" fmla="*/ 244 w 990"/>
                  <a:gd name="T89" fmla="*/ 462 h 588"/>
                  <a:gd name="T90" fmla="*/ 350 w 990"/>
                  <a:gd name="T91" fmla="*/ 444 h 588"/>
                  <a:gd name="T92" fmla="*/ 344 w 990"/>
                  <a:gd name="T93" fmla="*/ 472 h 588"/>
                  <a:gd name="T94" fmla="*/ 330 w 990"/>
                  <a:gd name="T95" fmla="*/ 528 h 588"/>
                  <a:gd name="T96" fmla="*/ 414 w 990"/>
                  <a:gd name="T97" fmla="*/ 474 h 588"/>
                  <a:gd name="T98" fmla="*/ 480 w 990"/>
                  <a:gd name="T99" fmla="*/ 502 h 588"/>
                  <a:gd name="T100" fmla="*/ 514 w 990"/>
                  <a:gd name="T101" fmla="*/ 528 h 588"/>
                  <a:gd name="T102" fmla="*/ 494 w 990"/>
                  <a:gd name="T103" fmla="*/ 556 h 588"/>
                  <a:gd name="T104" fmla="*/ 516 w 990"/>
                  <a:gd name="T105" fmla="*/ 588 h 588"/>
                  <a:gd name="T106" fmla="*/ 832 w 990"/>
                  <a:gd name="T107" fmla="*/ 532 h 58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90" h="588">
                    <a:moveTo>
                      <a:pt x="844" y="532"/>
                    </a:moveTo>
                    <a:lnTo>
                      <a:pt x="990" y="0"/>
                    </a:lnTo>
                    <a:lnTo>
                      <a:pt x="554" y="10"/>
                    </a:lnTo>
                    <a:lnTo>
                      <a:pt x="534" y="38"/>
                    </a:lnTo>
                    <a:lnTo>
                      <a:pt x="506" y="50"/>
                    </a:lnTo>
                    <a:lnTo>
                      <a:pt x="506" y="62"/>
                    </a:lnTo>
                    <a:lnTo>
                      <a:pt x="550" y="38"/>
                    </a:lnTo>
                    <a:lnTo>
                      <a:pt x="548" y="58"/>
                    </a:lnTo>
                    <a:lnTo>
                      <a:pt x="506" y="74"/>
                    </a:lnTo>
                    <a:lnTo>
                      <a:pt x="508" y="86"/>
                    </a:lnTo>
                    <a:lnTo>
                      <a:pt x="550" y="64"/>
                    </a:lnTo>
                    <a:lnTo>
                      <a:pt x="552" y="86"/>
                    </a:lnTo>
                    <a:lnTo>
                      <a:pt x="506" y="104"/>
                    </a:lnTo>
                    <a:lnTo>
                      <a:pt x="482" y="112"/>
                    </a:lnTo>
                    <a:lnTo>
                      <a:pt x="480" y="72"/>
                    </a:lnTo>
                    <a:lnTo>
                      <a:pt x="414" y="90"/>
                    </a:lnTo>
                    <a:lnTo>
                      <a:pt x="394" y="84"/>
                    </a:lnTo>
                    <a:lnTo>
                      <a:pt x="410" y="102"/>
                    </a:lnTo>
                    <a:lnTo>
                      <a:pt x="472" y="84"/>
                    </a:lnTo>
                    <a:lnTo>
                      <a:pt x="410" y="116"/>
                    </a:lnTo>
                    <a:lnTo>
                      <a:pt x="390" y="110"/>
                    </a:lnTo>
                    <a:lnTo>
                      <a:pt x="384" y="122"/>
                    </a:lnTo>
                    <a:lnTo>
                      <a:pt x="404" y="128"/>
                    </a:lnTo>
                    <a:lnTo>
                      <a:pt x="472" y="98"/>
                    </a:lnTo>
                    <a:lnTo>
                      <a:pt x="472" y="122"/>
                    </a:lnTo>
                    <a:lnTo>
                      <a:pt x="406" y="144"/>
                    </a:lnTo>
                    <a:lnTo>
                      <a:pt x="402" y="160"/>
                    </a:lnTo>
                    <a:lnTo>
                      <a:pt x="390" y="160"/>
                    </a:lnTo>
                    <a:lnTo>
                      <a:pt x="402" y="172"/>
                    </a:lnTo>
                    <a:lnTo>
                      <a:pt x="396" y="200"/>
                    </a:lnTo>
                    <a:lnTo>
                      <a:pt x="382" y="202"/>
                    </a:lnTo>
                    <a:lnTo>
                      <a:pt x="374" y="182"/>
                    </a:lnTo>
                    <a:lnTo>
                      <a:pt x="364" y="190"/>
                    </a:lnTo>
                    <a:lnTo>
                      <a:pt x="364" y="216"/>
                    </a:lnTo>
                    <a:lnTo>
                      <a:pt x="352" y="226"/>
                    </a:lnTo>
                    <a:lnTo>
                      <a:pt x="322" y="234"/>
                    </a:lnTo>
                    <a:lnTo>
                      <a:pt x="300" y="218"/>
                    </a:lnTo>
                    <a:lnTo>
                      <a:pt x="290" y="196"/>
                    </a:lnTo>
                    <a:lnTo>
                      <a:pt x="276" y="198"/>
                    </a:lnTo>
                    <a:lnTo>
                      <a:pt x="280" y="216"/>
                    </a:lnTo>
                    <a:lnTo>
                      <a:pt x="268" y="238"/>
                    </a:lnTo>
                    <a:lnTo>
                      <a:pt x="270" y="252"/>
                    </a:lnTo>
                    <a:lnTo>
                      <a:pt x="222" y="278"/>
                    </a:lnTo>
                    <a:lnTo>
                      <a:pt x="184" y="280"/>
                    </a:lnTo>
                    <a:lnTo>
                      <a:pt x="156" y="274"/>
                    </a:lnTo>
                    <a:lnTo>
                      <a:pt x="130" y="258"/>
                    </a:lnTo>
                    <a:lnTo>
                      <a:pt x="120" y="268"/>
                    </a:lnTo>
                    <a:lnTo>
                      <a:pt x="144" y="288"/>
                    </a:lnTo>
                    <a:lnTo>
                      <a:pt x="112" y="304"/>
                    </a:lnTo>
                    <a:lnTo>
                      <a:pt x="66" y="308"/>
                    </a:lnTo>
                    <a:lnTo>
                      <a:pt x="34" y="298"/>
                    </a:lnTo>
                    <a:lnTo>
                      <a:pt x="18" y="286"/>
                    </a:lnTo>
                    <a:lnTo>
                      <a:pt x="8" y="296"/>
                    </a:lnTo>
                    <a:lnTo>
                      <a:pt x="24" y="310"/>
                    </a:lnTo>
                    <a:lnTo>
                      <a:pt x="26" y="332"/>
                    </a:lnTo>
                    <a:lnTo>
                      <a:pt x="18" y="342"/>
                    </a:lnTo>
                    <a:lnTo>
                      <a:pt x="6" y="334"/>
                    </a:lnTo>
                    <a:lnTo>
                      <a:pt x="0" y="348"/>
                    </a:lnTo>
                    <a:lnTo>
                      <a:pt x="20" y="364"/>
                    </a:lnTo>
                    <a:lnTo>
                      <a:pt x="52" y="374"/>
                    </a:lnTo>
                    <a:lnTo>
                      <a:pt x="66" y="382"/>
                    </a:lnTo>
                    <a:lnTo>
                      <a:pt x="60" y="394"/>
                    </a:lnTo>
                    <a:lnTo>
                      <a:pt x="38" y="392"/>
                    </a:lnTo>
                    <a:lnTo>
                      <a:pt x="36" y="406"/>
                    </a:lnTo>
                    <a:lnTo>
                      <a:pt x="62" y="410"/>
                    </a:lnTo>
                    <a:lnTo>
                      <a:pt x="76" y="426"/>
                    </a:lnTo>
                    <a:lnTo>
                      <a:pt x="104" y="422"/>
                    </a:lnTo>
                    <a:lnTo>
                      <a:pt x="104" y="440"/>
                    </a:lnTo>
                    <a:lnTo>
                      <a:pt x="94" y="460"/>
                    </a:lnTo>
                    <a:lnTo>
                      <a:pt x="94" y="488"/>
                    </a:lnTo>
                    <a:lnTo>
                      <a:pt x="110" y="482"/>
                    </a:lnTo>
                    <a:lnTo>
                      <a:pt x="110" y="498"/>
                    </a:lnTo>
                    <a:lnTo>
                      <a:pt x="96" y="514"/>
                    </a:lnTo>
                    <a:lnTo>
                      <a:pt x="118" y="518"/>
                    </a:lnTo>
                    <a:lnTo>
                      <a:pt x="124" y="506"/>
                    </a:lnTo>
                    <a:lnTo>
                      <a:pt x="116" y="476"/>
                    </a:lnTo>
                    <a:lnTo>
                      <a:pt x="134" y="486"/>
                    </a:lnTo>
                    <a:lnTo>
                      <a:pt x="130" y="448"/>
                    </a:lnTo>
                    <a:lnTo>
                      <a:pt x="118" y="432"/>
                    </a:lnTo>
                    <a:lnTo>
                      <a:pt x="180" y="426"/>
                    </a:lnTo>
                    <a:lnTo>
                      <a:pt x="188" y="442"/>
                    </a:lnTo>
                    <a:lnTo>
                      <a:pt x="212" y="440"/>
                    </a:lnTo>
                    <a:lnTo>
                      <a:pt x="208" y="422"/>
                    </a:lnTo>
                    <a:lnTo>
                      <a:pt x="222" y="424"/>
                    </a:lnTo>
                    <a:lnTo>
                      <a:pt x="228" y="442"/>
                    </a:lnTo>
                    <a:lnTo>
                      <a:pt x="246" y="442"/>
                    </a:lnTo>
                    <a:lnTo>
                      <a:pt x="244" y="426"/>
                    </a:lnTo>
                    <a:lnTo>
                      <a:pt x="260" y="434"/>
                    </a:lnTo>
                    <a:lnTo>
                      <a:pt x="288" y="428"/>
                    </a:lnTo>
                    <a:lnTo>
                      <a:pt x="244" y="462"/>
                    </a:lnTo>
                    <a:lnTo>
                      <a:pt x="266" y="492"/>
                    </a:lnTo>
                    <a:lnTo>
                      <a:pt x="350" y="444"/>
                    </a:lnTo>
                    <a:lnTo>
                      <a:pt x="368" y="452"/>
                    </a:lnTo>
                    <a:lnTo>
                      <a:pt x="344" y="472"/>
                    </a:lnTo>
                    <a:lnTo>
                      <a:pt x="300" y="502"/>
                    </a:lnTo>
                    <a:lnTo>
                      <a:pt x="330" y="528"/>
                    </a:lnTo>
                    <a:lnTo>
                      <a:pt x="370" y="502"/>
                    </a:lnTo>
                    <a:lnTo>
                      <a:pt x="414" y="474"/>
                    </a:lnTo>
                    <a:lnTo>
                      <a:pt x="426" y="508"/>
                    </a:lnTo>
                    <a:lnTo>
                      <a:pt x="480" y="502"/>
                    </a:lnTo>
                    <a:lnTo>
                      <a:pt x="476" y="524"/>
                    </a:lnTo>
                    <a:lnTo>
                      <a:pt x="526" y="528"/>
                    </a:lnTo>
                    <a:lnTo>
                      <a:pt x="516" y="542"/>
                    </a:lnTo>
                    <a:lnTo>
                      <a:pt x="494" y="556"/>
                    </a:lnTo>
                    <a:lnTo>
                      <a:pt x="512" y="582"/>
                    </a:lnTo>
                    <a:lnTo>
                      <a:pt x="528" y="588"/>
                    </a:lnTo>
                    <a:lnTo>
                      <a:pt x="836" y="568"/>
                    </a:lnTo>
                    <a:lnTo>
                      <a:pt x="844" y="53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40" name="Freeform 25"/>
              <p:cNvSpPr>
                <a:spLocks/>
              </p:cNvSpPr>
              <p:nvPr/>
            </p:nvSpPr>
            <p:spPr bwMode="ltGray">
              <a:xfrm>
                <a:off x="2288" y="2350"/>
                <a:ext cx="128" cy="132"/>
              </a:xfrm>
              <a:custGeom>
                <a:avLst/>
                <a:gdLst>
                  <a:gd name="T0" fmla="*/ 117 w 129"/>
                  <a:gd name="T1" fmla="*/ 78 h 132"/>
                  <a:gd name="T2" fmla="*/ 115 w 129"/>
                  <a:gd name="T3" fmla="*/ 0 h 132"/>
                  <a:gd name="T4" fmla="*/ 107 w 129"/>
                  <a:gd name="T5" fmla="*/ 4 h 132"/>
                  <a:gd name="T6" fmla="*/ 107 w 129"/>
                  <a:gd name="T7" fmla="*/ 66 h 132"/>
                  <a:gd name="T8" fmla="*/ 95 w 129"/>
                  <a:gd name="T9" fmla="*/ 72 h 132"/>
                  <a:gd name="T10" fmla="*/ 97 w 129"/>
                  <a:gd name="T11" fmla="*/ 10 h 132"/>
                  <a:gd name="T12" fmla="*/ 85 w 129"/>
                  <a:gd name="T13" fmla="*/ 14 h 132"/>
                  <a:gd name="T14" fmla="*/ 87 w 129"/>
                  <a:gd name="T15" fmla="*/ 88 h 132"/>
                  <a:gd name="T16" fmla="*/ 47 w 129"/>
                  <a:gd name="T17" fmla="*/ 108 h 132"/>
                  <a:gd name="T18" fmla="*/ 41 w 129"/>
                  <a:gd name="T19" fmla="*/ 46 h 132"/>
                  <a:gd name="T20" fmla="*/ 33 w 129"/>
                  <a:gd name="T21" fmla="*/ 48 h 132"/>
                  <a:gd name="T22" fmla="*/ 33 w 129"/>
                  <a:gd name="T23" fmla="*/ 104 h 132"/>
                  <a:gd name="T24" fmla="*/ 15 w 129"/>
                  <a:gd name="T25" fmla="*/ 110 h 132"/>
                  <a:gd name="T26" fmla="*/ 15 w 129"/>
                  <a:gd name="T27" fmla="*/ 52 h 132"/>
                  <a:gd name="T28" fmla="*/ 1 w 129"/>
                  <a:gd name="T29" fmla="*/ 58 h 132"/>
                  <a:gd name="T30" fmla="*/ 7 w 129"/>
                  <a:gd name="T31" fmla="*/ 132 h 132"/>
                  <a:gd name="T32" fmla="*/ 117 w 129"/>
                  <a:gd name="T33" fmla="*/ 78 h 1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29" h="132">
                    <a:moveTo>
                      <a:pt x="129" y="78"/>
                    </a:moveTo>
                    <a:lnTo>
                      <a:pt x="127" y="0"/>
                    </a:lnTo>
                    <a:lnTo>
                      <a:pt x="119" y="4"/>
                    </a:lnTo>
                    <a:lnTo>
                      <a:pt x="119" y="66"/>
                    </a:lnTo>
                    <a:lnTo>
                      <a:pt x="107" y="72"/>
                    </a:lnTo>
                    <a:lnTo>
                      <a:pt x="109" y="10"/>
                    </a:lnTo>
                    <a:lnTo>
                      <a:pt x="97" y="14"/>
                    </a:lnTo>
                    <a:lnTo>
                      <a:pt x="99" y="88"/>
                    </a:lnTo>
                    <a:lnTo>
                      <a:pt x="47" y="108"/>
                    </a:lnTo>
                    <a:lnTo>
                      <a:pt x="41" y="46"/>
                    </a:lnTo>
                    <a:lnTo>
                      <a:pt x="33" y="48"/>
                    </a:lnTo>
                    <a:lnTo>
                      <a:pt x="33" y="104"/>
                    </a:lnTo>
                    <a:lnTo>
                      <a:pt x="15" y="110"/>
                    </a:lnTo>
                    <a:lnTo>
                      <a:pt x="15" y="52"/>
                    </a:lnTo>
                    <a:cubicBezTo>
                      <a:pt x="0" y="56"/>
                      <a:pt x="1" y="51"/>
                      <a:pt x="1" y="58"/>
                    </a:cubicBezTo>
                    <a:lnTo>
                      <a:pt x="7" y="132"/>
                    </a:lnTo>
                    <a:lnTo>
                      <a:pt x="129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grpSp>
            <p:nvGrpSpPr>
              <p:cNvPr id="1041" name="Group 26"/>
              <p:cNvGrpSpPr>
                <a:grpSpLocks/>
              </p:cNvGrpSpPr>
              <p:nvPr/>
            </p:nvGrpSpPr>
            <p:grpSpPr bwMode="auto">
              <a:xfrm>
                <a:off x="1838" y="2868"/>
                <a:ext cx="1950" cy="604"/>
                <a:chOff x="1838" y="2868"/>
                <a:chExt cx="1950" cy="604"/>
              </a:xfrm>
            </p:grpSpPr>
            <p:sp>
              <p:nvSpPr>
                <p:cNvPr id="1046" name="Freeform 27"/>
                <p:cNvSpPr>
                  <a:spLocks/>
                </p:cNvSpPr>
                <p:nvPr/>
              </p:nvSpPr>
              <p:spPr bwMode="ltGray">
                <a:xfrm>
                  <a:off x="1838" y="2870"/>
                  <a:ext cx="1057" cy="602"/>
                </a:xfrm>
                <a:custGeom>
                  <a:avLst/>
                  <a:gdLst>
                    <a:gd name="T0" fmla="*/ 1068 w 1056"/>
                    <a:gd name="T1" fmla="*/ 566 h 604"/>
                    <a:gd name="T2" fmla="*/ 512 w 1056"/>
                    <a:gd name="T3" fmla="*/ 560 h 604"/>
                    <a:gd name="T4" fmla="*/ 510 w 1056"/>
                    <a:gd name="T5" fmla="*/ 542 h 604"/>
                    <a:gd name="T6" fmla="*/ 544 w 1056"/>
                    <a:gd name="T7" fmla="*/ 508 h 604"/>
                    <a:gd name="T8" fmla="*/ 490 w 1056"/>
                    <a:gd name="T9" fmla="*/ 504 h 604"/>
                    <a:gd name="T10" fmla="*/ 470 w 1056"/>
                    <a:gd name="T11" fmla="*/ 490 h 604"/>
                    <a:gd name="T12" fmla="*/ 462 w 1056"/>
                    <a:gd name="T13" fmla="*/ 468 h 604"/>
                    <a:gd name="T14" fmla="*/ 430 w 1056"/>
                    <a:gd name="T15" fmla="*/ 472 h 604"/>
                    <a:gd name="T16" fmla="*/ 400 w 1056"/>
                    <a:gd name="T17" fmla="*/ 492 h 604"/>
                    <a:gd name="T18" fmla="*/ 382 w 1056"/>
                    <a:gd name="T19" fmla="*/ 480 h 604"/>
                    <a:gd name="T20" fmla="*/ 312 w 1056"/>
                    <a:gd name="T21" fmla="*/ 496 h 604"/>
                    <a:gd name="T22" fmla="*/ 348 w 1056"/>
                    <a:gd name="T23" fmla="*/ 445 h 604"/>
                    <a:gd name="T24" fmla="*/ 322 w 1056"/>
                    <a:gd name="T25" fmla="*/ 436 h 604"/>
                    <a:gd name="T26" fmla="*/ 250 w 1056"/>
                    <a:gd name="T27" fmla="*/ 448 h 604"/>
                    <a:gd name="T28" fmla="*/ 242 w 1056"/>
                    <a:gd name="T29" fmla="*/ 426 h 604"/>
                    <a:gd name="T30" fmla="*/ 282 w 1056"/>
                    <a:gd name="T31" fmla="*/ 410 h 604"/>
                    <a:gd name="T32" fmla="*/ 220 w 1056"/>
                    <a:gd name="T33" fmla="*/ 416 h 604"/>
                    <a:gd name="T34" fmla="*/ 162 w 1056"/>
                    <a:gd name="T35" fmla="*/ 410 h 604"/>
                    <a:gd name="T36" fmla="*/ 114 w 1056"/>
                    <a:gd name="T37" fmla="*/ 432 h 604"/>
                    <a:gd name="T38" fmla="*/ 126 w 1056"/>
                    <a:gd name="T39" fmla="*/ 460 h 604"/>
                    <a:gd name="T40" fmla="*/ 112 w 1056"/>
                    <a:gd name="T41" fmla="*/ 466 h 604"/>
                    <a:gd name="T42" fmla="*/ 106 w 1056"/>
                    <a:gd name="T43" fmla="*/ 488 h 604"/>
                    <a:gd name="T44" fmla="*/ 104 w 1056"/>
                    <a:gd name="T45" fmla="*/ 456 h 604"/>
                    <a:gd name="T46" fmla="*/ 96 w 1056"/>
                    <a:gd name="T47" fmla="*/ 428 h 604"/>
                    <a:gd name="T48" fmla="*/ 76 w 1056"/>
                    <a:gd name="T49" fmla="*/ 406 h 604"/>
                    <a:gd name="T50" fmla="*/ 38 w 1056"/>
                    <a:gd name="T51" fmla="*/ 378 h 604"/>
                    <a:gd name="T52" fmla="*/ 50 w 1056"/>
                    <a:gd name="T53" fmla="*/ 362 h 604"/>
                    <a:gd name="T54" fmla="*/ 20 w 1056"/>
                    <a:gd name="T55" fmla="*/ 312 h 604"/>
                    <a:gd name="T56" fmla="*/ 8 w 1056"/>
                    <a:gd name="T57" fmla="*/ 296 h 604"/>
                    <a:gd name="T58" fmla="*/ 2 w 1056"/>
                    <a:gd name="T59" fmla="*/ 258 h 604"/>
                    <a:gd name="T60" fmla="*/ 50 w 1056"/>
                    <a:gd name="T61" fmla="*/ 274 h 604"/>
                    <a:gd name="T62" fmla="*/ 136 w 1056"/>
                    <a:gd name="T63" fmla="*/ 264 h 604"/>
                    <a:gd name="T64" fmla="*/ 126 w 1056"/>
                    <a:gd name="T65" fmla="*/ 240 h 604"/>
                    <a:gd name="T66" fmla="*/ 156 w 1056"/>
                    <a:gd name="T67" fmla="*/ 238 h 604"/>
                    <a:gd name="T68" fmla="*/ 200 w 1056"/>
                    <a:gd name="T69" fmla="*/ 244 h 604"/>
                    <a:gd name="T70" fmla="*/ 254 w 1056"/>
                    <a:gd name="T71" fmla="*/ 228 h 604"/>
                    <a:gd name="T72" fmla="*/ 398 w 1056"/>
                    <a:gd name="T73" fmla="*/ 168 h 604"/>
                    <a:gd name="T74" fmla="*/ 366 w 1056"/>
                    <a:gd name="T75" fmla="*/ 151 h 604"/>
                    <a:gd name="T76" fmla="*/ 436 w 1056"/>
                    <a:gd name="T77" fmla="*/ 126 h 604"/>
                    <a:gd name="T78" fmla="*/ 472 w 1056"/>
                    <a:gd name="T79" fmla="*/ 100 h 604"/>
                    <a:gd name="T80" fmla="*/ 398 w 1056"/>
                    <a:gd name="T81" fmla="*/ 102 h 604"/>
                    <a:gd name="T82" fmla="*/ 386 w 1056"/>
                    <a:gd name="T83" fmla="*/ 84 h 604"/>
                    <a:gd name="T84" fmla="*/ 470 w 1056"/>
                    <a:gd name="T85" fmla="*/ 90 h 604"/>
                    <a:gd name="T86" fmla="*/ 426 w 1056"/>
                    <a:gd name="T87" fmla="*/ 82 h 604"/>
                    <a:gd name="T88" fmla="*/ 384 w 1056"/>
                    <a:gd name="T89" fmla="*/ 70 h 604"/>
                    <a:gd name="T90" fmla="*/ 424 w 1056"/>
                    <a:gd name="T91" fmla="*/ 72 h 604"/>
                    <a:gd name="T92" fmla="*/ 482 w 1056"/>
                    <a:gd name="T93" fmla="*/ 66 h 604"/>
                    <a:gd name="T94" fmla="*/ 512 w 1056"/>
                    <a:gd name="T95" fmla="*/ 118 h 604"/>
                    <a:gd name="T96" fmla="*/ 522 w 1056"/>
                    <a:gd name="T97" fmla="*/ 58 h 604"/>
                    <a:gd name="T98" fmla="*/ 548 w 1056"/>
                    <a:gd name="T99" fmla="*/ 110 h 604"/>
                    <a:gd name="T100" fmla="*/ 560 w 1056"/>
                    <a:gd name="T101" fmla="*/ 52 h 604"/>
                    <a:gd name="T102" fmla="*/ 578 w 1056"/>
                    <a:gd name="T103" fmla="*/ 102 h 604"/>
                    <a:gd name="T104" fmla="*/ 920 w 1056"/>
                    <a:gd name="T105" fmla="*/ 0 h 604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1056" h="604">
                      <a:moveTo>
                        <a:pt x="1050" y="8"/>
                      </a:moveTo>
                      <a:lnTo>
                        <a:pt x="1056" y="590"/>
                      </a:lnTo>
                      <a:lnTo>
                        <a:pt x="526" y="604"/>
                      </a:lnTo>
                      <a:lnTo>
                        <a:pt x="512" y="584"/>
                      </a:lnTo>
                      <a:lnTo>
                        <a:pt x="526" y="574"/>
                      </a:lnTo>
                      <a:lnTo>
                        <a:pt x="510" y="566"/>
                      </a:lnTo>
                      <a:lnTo>
                        <a:pt x="510" y="548"/>
                      </a:lnTo>
                      <a:lnTo>
                        <a:pt x="532" y="532"/>
                      </a:lnTo>
                      <a:lnTo>
                        <a:pt x="530" y="520"/>
                      </a:lnTo>
                      <a:lnTo>
                        <a:pt x="490" y="528"/>
                      </a:lnTo>
                      <a:lnTo>
                        <a:pt x="486" y="514"/>
                      </a:lnTo>
                      <a:lnTo>
                        <a:pt x="470" y="514"/>
                      </a:lnTo>
                      <a:lnTo>
                        <a:pt x="474" y="496"/>
                      </a:lnTo>
                      <a:lnTo>
                        <a:pt x="462" y="492"/>
                      </a:lnTo>
                      <a:lnTo>
                        <a:pt x="436" y="508"/>
                      </a:lnTo>
                      <a:lnTo>
                        <a:pt x="430" y="496"/>
                      </a:lnTo>
                      <a:lnTo>
                        <a:pt x="408" y="504"/>
                      </a:lnTo>
                      <a:lnTo>
                        <a:pt x="400" y="516"/>
                      </a:lnTo>
                      <a:lnTo>
                        <a:pt x="388" y="514"/>
                      </a:lnTo>
                      <a:lnTo>
                        <a:pt x="382" y="504"/>
                      </a:lnTo>
                      <a:lnTo>
                        <a:pt x="370" y="506"/>
                      </a:lnTo>
                      <a:lnTo>
                        <a:pt x="312" y="520"/>
                      </a:lnTo>
                      <a:lnTo>
                        <a:pt x="296" y="494"/>
                      </a:lnTo>
                      <a:lnTo>
                        <a:pt x="348" y="462"/>
                      </a:lnTo>
                      <a:lnTo>
                        <a:pt x="340" y="444"/>
                      </a:lnTo>
                      <a:lnTo>
                        <a:pt x="322" y="448"/>
                      </a:lnTo>
                      <a:lnTo>
                        <a:pt x="264" y="470"/>
                      </a:lnTo>
                      <a:lnTo>
                        <a:pt x="250" y="468"/>
                      </a:lnTo>
                      <a:lnTo>
                        <a:pt x="236" y="448"/>
                      </a:lnTo>
                      <a:lnTo>
                        <a:pt x="242" y="438"/>
                      </a:lnTo>
                      <a:lnTo>
                        <a:pt x="260" y="430"/>
                      </a:lnTo>
                      <a:lnTo>
                        <a:pt x="282" y="422"/>
                      </a:lnTo>
                      <a:lnTo>
                        <a:pt x="246" y="428"/>
                      </a:lnTo>
                      <a:lnTo>
                        <a:pt x="220" y="428"/>
                      </a:lnTo>
                      <a:lnTo>
                        <a:pt x="180" y="432"/>
                      </a:lnTo>
                      <a:lnTo>
                        <a:pt x="162" y="422"/>
                      </a:lnTo>
                      <a:lnTo>
                        <a:pt x="120" y="422"/>
                      </a:lnTo>
                      <a:lnTo>
                        <a:pt x="114" y="444"/>
                      </a:lnTo>
                      <a:lnTo>
                        <a:pt x="122" y="458"/>
                      </a:lnTo>
                      <a:lnTo>
                        <a:pt x="126" y="484"/>
                      </a:lnTo>
                      <a:lnTo>
                        <a:pt x="110" y="478"/>
                      </a:lnTo>
                      <a:lnTo>
                        <a:pt x="112" y="490"/>
                      </a:lnTo>
                      <a:lnTo>
                        <a:pt x="124" y="508"/>
                      </a:lnTo>
                      <a:lnTo>
                        <a:pt x="106" y="512"/>
                      </a:lnTo>
                      <a:lnTo>
                        <a:pt x="94" y="502"/>
                      </a:lnTo>
                      <a:lnTo>
                        <a:pt x="104" y="480"/>
                      </a:lnTo>
                      <a:lnTo>
                        <a:pt x="92" y="482"/>
                      </a:lnTo>
                      <a:lnTo>
                        <a:pt x="96" y="440"/>
                      </a:lnTo>
                      <a:lnTo>
                        <a:pt x="106" y="420"/>
                      </a:lnTo>
                      <a:lnTo>
                        <a:pt x="76" y="418"/>
                      </a:lnTo>
                      <a:lnTo>
                        <a:pt x="58" y="404"/>
                      </a:lnTo>
                      <a:lnTo>
                        <a:pt x="38" y="390"/>
                      </a:lnTo>
                      <a:lnTo>
                        <a:pt x="34" y="378"/>
                      </a:lnTo>
                      <a:lnTo>
                        <a:pt x="50" y="374"/>
                      </a:lnTo>
                      <a:lnTo>
                        <a:pt x="32" y="334"/>
                      </a:lnTo>
                      <a:lnTo>
                        <a:pt x="20" y="324"/>
                      </a:lnTo>
                      <a:lnTo>
                        <a:pt x="0" y="318"/>
                      </a:lnTo>
                      <a:lnTo>
                        <a:pt x="8" y="308"/>
                      </a:lnTo>
                      <a:lnTo>
                        <a:pt x="22" y="292"/>
                      </a:lnTo>
                      <a:lnTo>
                        <a:pt x="2" y="270"/>
                      </a:lnTo>
                      <a:lnTo>
                        <a:pt x="20" y="264"/>
                      </a:lnTo>
                      <a:lnTo>
                        <a:pt x="50" y="286"/>
                      </a:lnTo>
                      <a:lnTo>
                        <a:pt x="116" y="286"/>
                      </a:lnTo>
                      <a:lnTo>
                        <a:pt x="136" y="276"/>
                      </a:lnTo>
                      <a:lnTo>
                        <a:pt x="138" y="260"/>
                      </a:lnTo>
                      <a:lnTo>
                        <a:pt x="126" y="252"/>
                      </a:lnTo>
                      <a:lnTo>
                        <a:pt x="140" y="242"/>
                      </a:lnTo>
                      <a:lnTo>
                        <a:pt x="156" y="250"/>
                      </a:lnTo>
                      <a:lnTo>
                        <a:pt x="176" y="260"/>
                      </a:lnTo>
                      <a:lnTo>
                        <a:pt x="200" y="256"/>
                      </a:lnTo>
                      <a:lnTo>
                        <a:pt x="222" y="246"/>
                      </a:lnTo>
                      <a:lnTo>
                        <a:pt x="254" y="240"/>
                      </a:lnTo>
                      <a:lnTo>
                        <a:pt x="346" y="206"/>
                      </a:lnTo>
                      <a:lnTo>
                        <a:pt x="398" y="180"/>
                      </a:lnTo>
                      <a:lnTo>
                        <a:pt x="408" y="172"/>
                      </a:lnTo>
                      <a:lnTo>
                        <a:pt x="366" y="158"/>
                      </a:lnTo>
                      <a:lnTo>
                        <a:pt x="394" y="120"/>
                      </a:lnTo>
                      <a:lnTo>
                        <a:pt x="436" y="126"/>
                      </a:lnTo>
                      <a:lnTo>
                        <a:pt x="474" y="122"/>
                      </a:lnTo>
                      <a:lnTo>
                        <a:pt x="472" y="100"/>
                      </a:lnTo>
                      <a:lnTo>
                        <a:pt x="414" y="106"/>
                      </a:lnTo>
                      <a:lnTo>
                        <a:pt x="398" y="102"/>
                      </a:lnTo>
                      <a:lnTo>
                        <a:pt x="378" y="94"/>
                      </a:lnTo>
                      <a:cubicBezTo>
                        <a:pt x="384" y="83"/>
                        <a:pt x="380" y="84"/>
                        <a:pt x="386" y="84"/>
                      </a:cubicBezTo>
                      <a:lnTo>
                        <a:pt x="420" y="98"/>
                      </a:lnTo>
                      <a:lnTo>
                        <a:pt x="470" y="90"/>
                      </a:lnTo>
                      <a:lnTo>
                        <a:pt x="470" y="74"/>
                      </a:lnTo>
                      <a:lnTo>
                        <a:pt x="426" y="82"/>
                      </a:lnTo>
                      <a:lnTo>
                        <a:pt x="402" y="78"/>
                      </a:lnTo>
                      <a:cubicBezTo>
                        <a:pt x="396" y="75"/>
                        <a:pt x="384" y="70"/>
                        <a:pt x="384" y="70"/>
                      </a:cubicBezTo>
                      <a:lnTo>
                        <a:pt x="392" y="60"/>
                      </a:lnTo>
                      <a:lnTo>
                        <a:pt x="424" y="72"/>
                      </a:lnTo>
                      <a:lnTo>
                        <a:pt x="454" y="68"/>
                      </a:lnTo>
                      <a:lnTo>
                        <a:pt x="482" y="66"/>
                      </a:lnTo>
                      <a:lnTo>
                        <a:pt x="484" y="122"/>
                      </a:lnTo>
                      <a:lnTo>
                        <a:pt x="512" y="118"/>
                      </a:lnTo>
                      <a:lnTo>
                        <a:pt x="510" y="62"/>
                      </a:lnTo>
                      <a:lnTo>
                        <a:pt x="522" y="58"/>
                      </a:lnTo>
                      <a:lnTo>
                        <a:pt x="524" y="114"/>
                      </a:lnTo>
                      <a:lnTo>
                        <a:pt x="536" y="110"/>
                      </a:lnTo>
                      <a:lnTo>
                        <a:pt x="536" y="54"/>
                      </a:lnTo>
                      <a:lnTo>
                        <a:pt x="548" y="52"/>
                      </a:lnTo>
                      <a:lnTo>
                        <a:pt x="548" y="110"/>
                      </a:lnTo>
                      <a:lnTo>
                        <a:pt x="566" y="102"/>
                      </a:lnTo>
                      <a:lnTo>
                        <a:pt x="564" y="20"/>
                      </a:lnTo>
                      <a:lnTo>
                        <a:pt x="908" y="0"/>
                      </a:lnTo>
                      <a:lnTo>
                        <a:pt x="1050" y="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47" name="Freeform 28"/>
                <p:cNvSpPr>
                  <a:spLocks/>
                </p:cNvSpPr>
                <p:nvPr/>
              </p:nvSpPr>
              <p:spPr bwMode="ltGray">
                <a:xfrm>
                  <a:off x="2241" y="2912"/>
                  <a:ext cx="205" cy="110"/>
                </a:xfrm>
                <a:custGeom>
                  <a:avLst/>
                  <a:gdLst>
                    <a:gd name="T0" fmla="*/ 202 w 204"/>
                    <a:gd name="T1" fmla="*/ 0 h 110"/>
                    <a:gd name="T2" fmla="*/ 122 w 204"/>
                    <a:gd name="T3" fmla="*/ 16 h 110"/>
                    <a:gd name="T4" fmla="*/ 124 w 204"/>
                    <a:gd name="T5" fmla="*/ 22 h 110"/>
                    <a:gd name="T6" fmla="*/ 184 w 204"/>
                    <a:gd name="T7" fmla="*/ 14 h 110"/>
                    <a:gd name="T8" fmla="*/ 182 w 204"/>
                    <a:gd name="T9" fmla="*/ 26 h 110"/>
                    <a:gd name="T10" fmla="*/ 122 w 204"/>
                    <a:gd name="T11" fmla="*/ 38 h 110"/>
                    <a:gd name="T12" fmla="*/ 124 w 204"/>
                    <a:gd name="T13" fmla="*/ 50 h 110"/>
                    <a:gd name="T14" fmla="*/ 186 w 204"/>
                    <a:gd name="T15" fmla="*/ 34 h 110"/>
                    <a:gd name="T16" fmla="*/ 190 w 204"/>
                    <a:gd name="T17" fmla="*/ 80 h 110"/>
                    <a:gd name="T18" fmla="*/ 132 w 204"/>
                    <a:gd name="T19" fmla="*/ 84 h 110"/>
                    <a:gd name="T20" fmla="*/ 74 w 204"/>
                    <a:gd name="T21" fmla="*/ 44 h 110"/>
                    <a:gd name="T22" fmla="*/ 74 w 204"/>
                    <a:gd name="T23" fmla="*/ 56 h 110"/>
                    <a:gd name="T24" fmla="*/ 122 w 204"/>
                    <a:gd name="T25" fmla="*/ 86 h 110"/>
                    <a:gd name="T26" fmla="*/ 46 w 204"/>
                    <a:gd name="T27" fmla="*/ 94 h 110"/>
                    <a:gd name="T28" fmla="*/ 46 w 204"/>
                    <a:gd name="T29" fmla="*/ 30 h 110"/>
                    <a:gd name="T30" fmla="*/ 30 w 204"/>
                    <a:gd name="T31" fmla="*/ 34 h 110"/>
                    <a:gd name="T32" fmla="*/ 34 w 204"/>
                    <a:gd name="T33" fmla="*/ 94 h 110"/>
                    <a:gd name="T34" fmla="*/ 12 w 204"/>
                    <a:gd name="T35" fmla="*/ 88 h 110"/>
                    <a:gd name="T36" fmla="*/ 12 w 204"/>
                    <a:gd name="T37" fmla="*/ 32 h 110"/>
                    <a:gd name="T38" fmla="*/ 0 w 204"/>
                    <a:gd name="T39" fmla="*/ 28 h 110"/>
                    <a:gd name="T40" fmla="*/ 4 w 204"/>
                    <a:gd name="T41" fmla="*/ 92 h 110"/>
                    <a:gd name="T42" fmla="*/ 70 w 204"/>
                    <a:gd name="T43" fmla="*/ 110 h 110"/>
                    <a:gd name="T44" fmla="*/ 194 w 204"/>
                    <a:gd name="T45" fmla="*/ 98 h 110"/>
                    <a:gd name="T46" fmla="*/ 216 w 204"/>
                    <a:gd name="T47" fmla="*/ 72 h 110"/>
                    <a:gd name="T48" fmla="*/ 202 w 204"/>
                    <a:gd name="T49" fmla="*/ 0 h 11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204" h="110">
                      <a:moveTo>
                        <a:pt x="190" y="0"/>
                      </a:moveTo>
                      <a:lnTo>
                        <a:pt x="110" y="16"/>
                      </a:lnTo>
                      <a:lnTo>
                        <a:pt x="112" y="22"/>
                      </a:lnTo>
                      <a:lnTo>
                        <a:pt x="172" y="14"/>
                      </a:lnTo>
                      <a:lnTo>
                        <a:pt x="170" y="26"/>
                      </a:lnTo>
                      <a:lnTo>
                        <a:pt x="110" y="38"/>
                      </a:lnTo>
                      <a:lnTo>
                        <a:pt x="112" y="50"/>
                      </a:lnTo>
                      <a:lnTo>
                        <a:pt x="174" y="34"/>
                      </a:lnTo>
                      <a:lnTo>
                        <a:pt x="178" y="80"/>
                      </a:lnTo>
                      <a:lnTo>
                        <a:pt x="120" y="84"/>
                      </a:lnTo>
                      <a:lnTo>
                        <a:pt x="74" y="44"/>
                      </a:lnTo>
                      <a:lnTo>
                        <a:pt x="74" y="56"/>
                      </a:lnTo>
                      <a:lnTo>
                        <a:pt x="110" y="86"/>
                      </a:lnTo>
                      <a:lnTo>
                        <a:pt x="46" y="94"/>
                      </a:lnTo>
                      <a:lnTo>
                        <a:pt x="46" y="30"/>
                      </a:lnTo>
                      <a:cubicBezTo>
                        <a:pt x="29" y="32"/>
                        <a:pt x="30" y="27"/>
                        <a:pt x="30" y="34"/>
                      </a:cubicBezTo>
                      <a:lnTo>
                        <a:pt x="34" y="94"/>
                      </a:lnTo>
                      <a:lnTo>
                        <a:pt x="12" y="88"/>
                      </a:lnTo>
                      <a:lnTo>
                        <a:pt x="12" y="32"/>
                      </a:lnTo>
                      <a:lnTo>
                        <a:pt x="0" y="28"/>
                      </a:lnTo>
                      <a:lnTo>
                        <a:pt x="4" y="92"/>
                      </a:lnTo>
                      <a:lnTo>
                        <a:pt x="70" y="110"/>
                      </a:lnTo>
                      <a:lnTo>
                        <a:pt x="182" y="98"/>
                      </a:lnTo>
                      <a:lnTo>
                        <a:pt x="204" y="72"/>
                      </a:lnTo>
                      <a:lnTo>
                        <a:pt x="19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48" name="Freeform 29"/>
                <p:cNvSpPr>
                  <a:spLocks/>
                </p:cNvSpPr>
                <p:nvPr/>
              </p:nvSpPr>
              <p:spPr bwMode="ltGray">
                <a:xfrm>
                  <a:off x="2873" y="2870"/>
                  <a:ext cx="913" cy="582"/>
                </a:xfrm>
                <a:custGeom>
                  <a:avLst/>
                  <a:gdLst>
                    <a:gd name="T0" fmla="*/ 440 w 914"/>
                    <a:gd name="T1" fmla="*/ 28 h 584"/>
                    <a:gd name="T2" fmla="*/ 440 w 914"/>
                    <a:gd name="T3" fmla="*/ 36 h 584"/>
                    <a:gd name="T4" fmla="*/ 282 w 914"/>
                    <a:gd name="T5" fmla="*/ 56 h 584"/>
                    <a:gd name="T6" fmla="*/ 458 w 914"/>
                    <a:gd name="T7" fmla="*/ 42 h 584"/>
                    <a:gd name="T8" fmla="*/ 284 w 914"/>
                    <a:gd name="T9" fmla="*/ 66 h 584"/>
                    <a:gd name="T10" fmla="*/ 352 w 914"/>
                    <a:gd name="T11" fmla="*/ 88 h 584"/>
                    <a:gd name="T12" fmla="*/ 457 w 914"/>
                    <a:gd name="T13" fmla="*/ 82 h 584"/>
                    <a:gd name="T14" fmla="*/ 472 w 914"/>
                    <a:gd name="T15" fmla="*/ 102 h 584"/>
                    <a:gd name="T16" fmla="*/ 457 w 914"/>
                    <a:gd name="T17" fmla="*/ 130 h 584"/>
                    <a:gd name="T18" fmla="*/ 532 w 914"/>
                    <a:gd name="T19" fmla="*/ 170 h 584"/>
                    <a:gd name="T20" fmla="*/ 696 w 914"/>
                    <a:gd name="T21" fmla="*/ 194 h 584"/>
                    <a:gd name="T22" fmla="*/ 756 w 914"/>
                    <a:gd name="T23" fmla="*/ 174 h 584"/>
                    <a:gd name="T24" fmla="*/ 752 w 914"/>
                    <a:gd name="T25" fmla="*/ 198 h 584"/>
                    <a:gd name="T26" fmla="*/ 774 w 914"/>
                    <a:gd name="T27" fmla="*/ 228 h 584"/>
                    <a:gd name="T28" fmla="*/ 870 w 914"/>
                    <a:gd name="T29" fmla="*/ 212 h 584"/>
                    <a:gd name="T30" fmla="*/ 898 w 914"/>
                    <a:gd name="T31" fmla="*/ 202 h 584"/>
                    <a:gd name="T32" fmla="*/ 892 w 914"/>
                    <a:gd name="T33" fmla="*/ 236 h 584"/>
                    <a:gd name="T34" fmla="*/ 896 w 914"/>
                    <a:gd name="T35" fmla="*/ 250 h 584"/>
                    <a:gd name="T36" fmla="*/ 892 w 914"/>
                    <a:gd name="T37" fmla="*/ 270 h 584"/>
                    <a:gd name="T38" fmla="*/ 856 w 914"/>
                    <a:gd name="T39" fmla="*/ 330 h 584"/>
                    <a:gd name="T40" fmla="*/ 816 w 914"/>
                    <a:gd name="T41" fmla="*/ 346 h 584"/>
                    <a:gd name="T42" fmla="*/ 794 w 914"/>
                    <a:gd name="T43" fmla="*/ 402 h 584"/>
                    <a:gd name="T44" fmla="*/ 778 w 914"/>
                    <a:gd name="T45" fmla="*/ 418 h 584"/>
                    <a:gd name="T46" fmla="*/ 790 w 914"/>
                    <a:gd name="T47" fmla="*/ 448 h 584"/>
                    <a:gd name="T48" fmla="*/ 772 w 914"/>
                    <a:gd name="T49" fmla="*/ 433 h 584"/>
                    <a:gd name="T50" fmla="*/ 758 w 914"/>
                    <a:gd name="T51" fmla="*/ 427 h 584"/>
                    <a:gd name="T52" fmla="*/ 770 w 914"/>
                    <a:gd name="T53" fmla="*/ 368 h 584"/>
                    <a:gd name="T54" fmla="*/ 612 w 914"/>
                    <a:gd name="T55" fmla="*/ 386 h 584"/>
                    <a:gd name="T56" fmla="*/ 632 w 914"/>
                    <a:gd name="T57" fmla="*/ 418 h 584"/>
                    <a:gd name="T58" fmla="*/ 586 w 914"/>
                    <a:gd name="T59" fmla="*/ 424 h 584"/>
                    <a:gd name="T60" fmla="*/ 504 w 914"/>
                    <a:gd name="T61" fmla="*/ 388 h 584"/>
                    <a:gd name="T62" fmla="*/ 546 w 914"/>
                    <a:gd name="T63" fmla="*/ 429 h 584"/>
                    <a:gd name="T64" fmla="*/ 574 w 914"/>
                    <a:gd name="T65" fmla="*/ 452 h 584"/>
                    <a:gd name="T66" fmla="*/ 508 w 914"/>
                    <a:gd name="T67" fmla="*/ 446 h 584"/>
                    <a:gd name="T68" fmla="*/ 474 w 914"/>
                    <a:gd name="T69" fmla="*/ 456 h 584"/>
                    <a:gd name="T70" fmla="*/ 440 w 914"/>
                    <a:gd name="T71" fmla="*/ 454 h 584"/>
                    <a:gd name="T72" fmla="*/ 368 w 914"/>
                    <a:gd name="T73" fmla="*/ 488 h 584"/>
                    <a:gd name="T74" fmla="*/ 320 w 914"/>
                    <a:gd name="T75" fmla="*/ 496 h 584"/>
                    <a:gd name="T76" fmla="*/ 336 w 914"/>
                    <a:gd name="T77" fmla="*/ 526 h 584"/>
                    <a:gd name="T78" fmla="*/ 8 w 914"/>
                    <a:gd name="T79" fmla="*/ 560 h 584"/>
                    <a:gd name="T80" fmla="*/ 264 w 914"/>
                    <a:gd name="T81" fmla="*/ 8 h 58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914" h="584">
                      <a:moveTo>
                        <a:pt x="282" y="22"/>
                      </a:moveTo>
                      <a:lnTo>
                        <a:pt x="440" y="28"/>
                      </a:lnTo>
                      <a:lnTo>
                        <a:pt x="468" y="18"/>
                      </a:lnTo>
                      <a:lnTo>
                        <a:pt x="440" y="36"/>
                      </a:lnTo>
                      <a:lnTo>
                        <a:pt x="280" y="36"/>
                      </a:lnTo>
                      <a:lnTo>
                        <a:pt x="282" y="56"/>
                      </a:lnTo>
                      <a:lnTo>
                        <a:pt x="440" y="52"/>
                      </a:lnTo>
                      <a:lnTo>
                        <a:pt x="470" y="42"/>
                      </a:lnTo>
                      <a:lnTo>
                        <a:pt x="440" y="64"/>
                      </a:lnTo>
                      <a:lnTo>
                        <a:pt x="284" y="66"/>
                      </a:lnTo>
                      <a:lnTo>
                        <a:pt x="298" y="78"/>
                      </a:lnTo>
                      <a:lnTo>
                        <a:pt x="352" y="88"/>
                      </a:lnTo>
                      <a:lnTo>
                        <a:pt x="430" y="84"/>
                      </a:lnTo>
                      <a:lnTo>
                        <a:pt x="464" y="82"/>
                      </a:lnTo>
                      <a:lnTo>
                        <a:pt x="466" y="102"/>
                      </a:lnTo>
                      <a:lnTo>
                        <a:pt x="484" y="102"/>
                      </a:lnTo>
                      <a:lnTo>
                        <a:pt x="488" y="120"/>
                      </a:lnTo>
                      <a:lnTo>
                        <a:pt x="468" y="130"/>
                      </a:lnTo>
                      <a:lnTo>
                        <a:pt x="476" y="148"/>
                      </a:lnTo>
                      <a:lnTo>
                        <a:pt x="544" y="182"/>
                      </a:lnTo>
                      <a:lnTo>
                        <a:pt x="636" y="202"/>
                      </a:lnTo>
                      <a:lnTo>
                        <a:pt x="708" y="206"/>
                      </a:lnTo>
                      <a:lnTo>
                        <a:pt x="742" y="196"/>
                      </a:lnTo>
                      <a:lnTo>
                        <a:pt x="768" y="186"/>
                      </a:lnTo>
                      <a:lnTo>
                        <a:pt x="778" y="194"/>
                      </a:lnTo>
                      <a:lnTo>
                        <a:pt x="764" y="210"/>
                      </a:lnTo>
                      <a:lnTo>
                        <a:pt x="766" y="228"/>
                      </a:lnTo>
                      <a:lnTo>
                        <a:pt x="786" y="240"/>
                      </a:lnTo>
                      <a:lnTo>
                        <a:pt x="838" y="236"/>
                      </a:lnTo>
                      <a:lnTo>
                        <a:pt x="882" y="224"/>
                      </a:lnTo>
                      <a:lnTo>
                        <a:pt x="902" y="204"/>
                      </a:lnTo>
                      <a:lnTo>
                        <a:pt x="910" y="214"/>
                      </a:lnTo>
                      <a:lnTo>
                        <a:pt x="896" y="232"/>
                      </a:lnTo>
                      <a:lnTo>
                        <a:pt x="904" y="248"/>
                      </a:lnTo>
                      <a:lnTo>
                        <a:pt x="894" y="260"/>
                      </a:lnTo>
                      <a:lnTo>
                        <a:pt x="908" y="262"/>
                      </a:lnTo>
                      <a:lnTo>
                        <a:pt x="914" y="274"/>
                      </a:lnTo>
                      <a:lnTo>
                        <a:pt x="904" y="282"/>
                      </a:lnTo>
                      <a:lnTo>
                        <a:pt x="856" y="328"/>
                      </a:lnTo>
                      <a:lnTo>
                        <a:pt x="868" y="342"/>
                      </a:lnTo>
                      <a:lnTo>
                        <a:pt x="844" y="358"/>
                      </a:lnTo>
                      <a:lnTo>
                        <a:pt x="828" y="358"/>
                      </a:lnTo>
                      <a:lnTo>
                        <a:pt x="792" y="378"/>
                      </a:lnTo>
                      <a:lnTo>
                        <a:pt x="806" y="414"/>
                      </a:lnTo>
                      <a:lnTo>
                        <a:pt x="802" y="442"/>
                      </a:lnTo>
                      <a:lnTo>
                        <a:pt x="790" y="430"/>
                      </a:lnTo>
                      <a:lnTo>
                        <a:pt x="790" y="450"/>
                      </a:lnTo>
                      <a:lnTo>
                        <a:pt x="802" y="472"/>
                      </a:lnTo>
                      <a:lnTo>
                        <a:pt x="774" y="472"/>
                      </a:lnTo>
                      <a:lnTo>
                        <a:pt x="784" y="452"/>
                      </a:lnTo>
                      <a:lnTo>
                        <a:pt x="786" y="428"/>
                      </a:lnTo>
                      <a:lnTo>
                        <a:pt x="770" y="440"/>
                      </a:lnTo>
                      <a:lnTo>
                        <a:pt x="774" y="398"/>
                      </a:lnTo>
                      <a:lnTo>
                        <a:pt x="782" y="380"/>
                      </a:lnTo>
                      <a:lnTo>
                        <a:pt x="686" y="396"/>
                      </a:lnTo>
                      <a:lnTo>
                        <a:pt x="624" y="398"/>
                      </a:lnTo>
                      <a:lnTo>
                        <a:pt x="642" y="418"/>
                      </a:lnTo>
                      <a:lnTo>
                        <a:pt x="644" y="430"/>
                      </a:lnTo>
                      <a:lnTo>
                        <a:pt x="626" y="442"/>
                      </a:lnTo>
                      <a:lnTo>
                        <a:pt x="598" y="436"/>
                      </a:lnTo>
                      <a:lnTo>
                        <a:pt x="532" y="406"/>
                      </a:lnTo>
                      <a:lnTo>
                        <a:pt x="516" y="400"/>
                      </a:lnTo>
                      <a:lnTo>
                        <a:pt x="496" y="424"/>
                      </a:lnTo>
                      <a:lnTo>
                        <a:pt x="558" y="444"/>
                      </a:lnTo>
                      <a:lnTo>
                        <a:pt x="588" y="462"/>
                      </a:lnTo>
                      <a:lnTo>
                        <a:pt x="586" y="476"/>
                      </a:lnTo>
                      <a:lnTo>
                        <a:pt x="570" y="494"/>
                      </a:lnTo>
                      <a:lnTo>
                        <a:pt x="520" y="470"/>
                      </a:lnTo>
                      <a:lnTo>
                        <a:pt x="500" y="482"/>
                      </a:lnTo>
                      <a:lnTo>
                        <a:pt x="486" y="480"/>
                      </a:lnTo>
                      <a:lnTo>
                        <a:pt x="448" y="462"/>
                      </a:lnTo>
                      <a:lnTo>
                        <a:pt x="440" y="478"/>
                      </a:lnTo>
                      <a:lnTo>
                        <a:pt x="388" y="476"/>
                      </a:lnTo>
                      <a:lnTo>
                        <a:pt x="368" y="512"/>
                      </a:lnTo>
                      <a:lnTo>
                        <a:pt x="328" y="508"/>
                      </a:lnTo>
                      <a:lnTo>
                        <a:pt x="320" y="520"/>
                      </a:lnTo>
                      <a:lnTo>
                        <a:pt x="332" y="534"/>
                      </a:lnTo>
                      <a:lnTo>
                        <a:pt x="336" y="550"/>
                      </a:lnTo>
                      <a:lnTo>
                        <a:pt x="308" y="580"/>
                      </a:lnTo>
                      <a:lnTo>
                        <a:pt x="8" y="584"/>
                      </a:lnTo>
                      <a:lnTo>
                        <a:pt x="0" y="0"/>
                      </a:lnTo>
                      <a:lnTo>
                        <a:pt x="264" y="8"/>
                      </a:lnTo>
                      <a:lnTo>
                        <a:pt x="282" y="22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49" name="Freeform 30"/>
                <p:cNvSpPr>
                  <a:spLocks/>
                </p:cNvSpPr>
                <p:nvPr/>
              </p:nvSpPr>
              <p:spPr bwMode="ltGray">
                <a:xfrm>
                  <a:off x="3174" y="2897"/>
                  <a:ext cx="148" cy="93"/>
                </a:xfrm>
                <a:custGeom>
                  <a:avLst/>
                  <a:gdLst>
                    <a:gd name="T0" fmla="*/ 0 w 148"/>
                    <a:gd name="T1" fmla="*/ 94 h 92"/>
                    <a:gd name="T2" fmla="*/ 4 w 148"/>
                    <a:gd name="T3" fmla="*/ 2 h 92"/>
                    <a:gd name="T4" fmla="*/ 18 w 148"/>
                    <a:gd name="T5" fmla="*/ 0 h 92"/>
                    <a:gd name="T6" fmla="*/ 12 w 148"/>
                    <a:gd name="T7" fmla="*/ 86 h 92"/>
                    <a:gd name="T8" fmla="*/ 44 w 148"/>
                    <a:gd name="T9" fmla="*/ 90 h 92"/>
                    <a:gd name="T10" fmla="*/ 46 w 148"/>
                    <a:gd name="T11" fmla="*/ 2 h 92"/>
                    <a:gd name="T12" fmla="*/ 58 w 148"/>
                    <a:gd name="T13" fmla="*/ 2 h 92"/>
                    <a:gd name="T14" fmla="*/ 56 w 148"/>
                    <a:gd name="T15" fmla="*/ 84 h 92"/>
                    <a:gd name="T16" fmla="*/ 94 w 148"/>
                    <a:gd name="T17" fmla="*/ 82 h 92"/>
                    <a:gd name="T18" fmla="*/ 92 w 148"/>
                    <a:gd name="T19" fmla="*/ 2 h 92"/>
                    <a:gd name="T20" fmla="*/ 106 w 148"/>
                    <a:gd name="T21" fmla="*/ 4 h 92"/>
                    <a:gd name="T22" fmla="*/ 104 w 148"/>
                    <a:gd name="T23" fmla="*/ 80 h 92"/>
                    <a:gd name="T24" fmla="*/ 136 w 148"/>
                    <a:gd name="T25" fmla="*/ 76 h 92"/>
                    <a:gd name="T26" fmla="*/ 128 w 148"/>
                    <a:gd name="T27" fmla="*/ 0 h 92"/>
                    <a:gd name="T28" fmla="*/ 142 w 148"/>
                    <a:gd name="T29" fmla="*/ 2 h 92"/>
                    <a:gd name="T30" fmla="*/ 148 w 148"/>
                    <a:gd name="T31" fmla="*/ 82 h 92"/>
                    <a:gd name="T32" fmla="*/ 60 w 148"/>
                    <a:gd name="T33" fmla="*/ 100 h 92"/>
                    <a:gd name="T34" fmla="*/ 8 w 148"/>
                    <a:gd name="T35" fmla="*/ 104 h 92"/>
                    <a:gd name="T36" fmla="*/ 0 w 148"/>
                    <a:gd name="T37" fmla="*/ 94 h 9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48" h="92">
                      <a:moveTo>
                        <a:pt x="0" y="82"/>
                      </a:moveTo>
                      <a:lnTo>
                        <a:pt x="4" y="2"/>
                      </a:lnTo>
                      <a:lnTo>
                        <a:pt x="18" y="0"/>
                      </a:lnTo>
                      <a:lnTo>
                        <a:pt x="12" y="74"/>
                      </a:lnTo>
                      <a:lnTo>
                        <a:pt x="44" y="78"/>
                      </a:lnTo>
                      <a:lnTo>
                        <a:pt x="46" y="2"/>
                      </a:lnTo>
                      <a:lnTo>
                        <a:pt x="58" y="2"/>
                      </a:lnTo>
                      <a:lnTo>
                        <a:pt x="56" y="72"/>
                      </a:lnTo>
                      <a:lnTo>
                        <a:pt x="94" y="70"/>
                      </a:lnTo>
                      <a:lnTo>
                        <a:pt x="92" y="2"/>
                      </a:lnTo>
                      <a:lnTo>
                        <a:pt x="106" y="4"/>
                      </a:lnTo>
                      <a:lnTo>
                        <a:pt x="104" y="68"/>
                      </a:lnTo>
                      <a:lnTo>
                        <a:pt x="136" y="64"/>
                      </a:lnTo>
                      <a:lnTo>
                        <a:pt x="128" y="0"/>
                      </a:lnTo>
                      <a:lnTo>
                        <a:pt x="142" y="2"/>
                      </a:lnTo>
                      <a:lnTo>
                        <a:pt x="148" y="70"/>
                      </a:lnTo>
                      <a:lnTo>
                        <a:pt x="60" y="88"/>
                      </a:lnTo>
                      <a:lnTo>
                        <a:pt x="8" y="92"/>
                      </a:lnTo>
                      <a:lnTo>
                        <a:pt x="0" y="82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1042" name="Freeform 31"/>
              <p:cNvSpPr>
                <a:spLocks/>
              </p:cNvSpPr>
              <p:nvPr/>
            </p:nvSpPr>
            <p:spPr bwMode="ltGray">
              <a:xfrm>
                <a:off x="1754" y="3425"/>
                <a:ext cx="1156" cy="605"/>
              </a:xfrm>
              <a:custGeom>
                <a:avLst/>
                <a:gdLst>
                  <a:gd name="T0" fmla="*/ 1156 w 1156"/>
                  <a:gd name="T1" fmla="*/ 612 h 604"/>
                  <a:gd name="T2" fmla="*/ 558 w 1156"/>
                  <a:gd name="T3" fmla="*/ 596 h 604"/>
                  <a:gd name="T4" fmla="*/ 555 w 1156"/>
                  <a:gd name="T5" fmla="*/ 578 h 604"/>
                  <a:gd name="T6" fmla="*/ 579 w 1156"/>
                  <a:gd name="T7" fmla="*/ 544 h 604"/>
                  <a:gd name="T8" fmla="*/ 534 w 1156"/>
                  <a:gd name="T9" fmla="*/ 540 h 604"/>
                  <a:gd name="T10" fmla="*/ 512 w 1156"/>
                  <a:gd name="T11" fmla="*/ 526 h 604"/>
                  <a:gd name="T12" fmla="*/ 503 w 1156"/>
                  <a:gd name="T13" fmla="*/ 504 h 604"/>
                  <a:gd name="T14" fmla="*/ 468 w 1156"/>
                  <a:gd name="T15" fmla="*/ 508 h 604"/>
                  <a:gd name="T16" fmla="*/ 436 w 1156"/>
                  <a:gd name="T17" fmla="*/ 528 h 604"/>
                  <a:gd name="T18" fmla="*/ 416 w 1156"/>
                  <a:gd name="T19" fmla="*/ 516 h 604"/>
                  <a:gd name="T20" fmla="*/ 340 w 1156"/>
                  <a:gd name="T21" fmla="*/ 532 h 604"/>
                  <a:gd name="T22" fmla="*/ 379 w 1156"/>
                  <a:gd name="T23" fmla="*/ 474 h 604"/>
                  <a:gd name="T24" fmla="*/ 351 w 1156"/>
                  <a:gd name="T25" fmla="*/ 460 h 604"/>
                  <a:gd name="T26" fmla="*/ 272 w 1156"/>
                  <a:gd name="T27" fmla="*/ 480 h 604"/>
                  <a:gd name="T28" fmla="*/ 264 w 1156"/>
                  <a:gd name="T29" fmla="*/ 450 h 604"/>
                  <a:gd name="T30" fmla="*/ 307 w 1156"/>
                  <a:gd name="T31" fmla="*/ 434 h 604"/>
                  <a:gd name="T32" fmla="*/ 240 w 1156"/>
                  <a:gd name="T33" fmla="*/ 440 h 604"/>
                  <a:gd name="T34" fmla="*/ 176 w 1156"/>
                  <a:gd name="T35" fmla="*/ 434 h 604"/>
                  <a:gd name="T36" fmla="*/ 124 w 1156"/>
                  <a:gd name="T37" fmla="*/ 456 h 604"/>
                  <a:gd name="T38" fmla="*/ 137 w 1156"/>
                  <a:gd name="T39" fmla="*/ 496 h 604"/>
                  <a:gd name="T40" fmla="*/ 122 w 1156"/>
                  <a:gd name="T41" fmla="*/ 502 h 604"/>
                  <a:gd name="T42" fmla="*/ 115 w 1156"/>
                  <a:gd name="T43" fmla="*/ 524 h 604"/>
                  <a:gd name="T44" fmla="*/ 113 w 1156"/>
                  <a:gd name="T45" fmla="*/ 492 h 604"/>
                  <a:gd name="T46" fmla="*/ 105 w 1156"/>
                  <a:gd name="T47" fmla="*/ 452 h 604"/>
                  <a:gd name="T48" fmla="*/ 83 w 1156"/>
                  <a:gd name="T49" fmla="*/ 430 h 604"/>
                  <a:gd name="T50" fmla="*/ 41 w 1156"/>
                  <a:gd name="T51" fmla="*/ 402 h 604"/>
                  <a:gd name="T52" fmla="*/ 54 w 1156"/>
                  <a:gd name="T53" fmla="*/ 386 h 604"/>
                  <a:gd name="T54" fmla="*/ 22 w 1156"/>
                  <a:gd name="T55" fmla="*/ 336 h 604"/>
                  <a:gd name="T56" fmla="*/ 9 w 1156"/>
                  <a:gd name="T57" fmla="*/ 320 h 604"/>
                  <a:gd name="T58" fmla="*/ 2 w 1156"/>
                  <a:gd name="T59" fmla="*/ 270 h 604"/>
                  <a:gd name="T60" fmla="*/ 54 w 1156"/>
                  <a:gd name="T61" fmla="*/ 286 h 604"/>
                  <a:gd name="T62" fmla="*/ 148 w 1156"/>
                  <a:gd name="T63" fmla="*/ 276 h 604"/>
                  <a:gd name="T64" fmla="*/ 137 w 1156"/>
                  <a:gd name="T65" fmla="*/ 252 h 604"/>
                  <a:gd name="T66" fmla="*/ 170 w 1156"/>
                  <a:gd name="T67" fmla="*/ 250 h 604"/>
                  <a:gd name="T68" fmla="*/ 218 w 1156"/>
                  <a:gd name="T69" fmla="*/ 256 h 604"/>
                  <a:gd name="T70" fmla="*/ 277 w 1156"/>
                  <a:gd name="T71" fmla="*/ 240 h 604"/>
                  <a:gd name="T72" fmla="*/ 433 w 1156"/>
                  <a:gd name="T73" fmla="*/ 180 h 604"/>
                  <a:gd name="T74" fmla="*/ 399 w 1156"/>
                  <a:gd name="T75" fmla="*/ 158 h 604"/>
                  <a:gd name="T76" fmla="*/ 475 w 1156"/>
                  <a:gd name="T77" fmla="*/ 126 h 604"/>
                  <a:gd name="T78" fmla="*/ 514 w 1156"/>
                  <a:gd name="T79" fmla="*/ 100 h 604"/>
                  <a:gd name="T80" fmla="*/ 433 w 1156"/>
                  <a:gd name="T81" fmla="*/ 102 h 604"/>
                  <a:gd name="T82" fmla="*/ 420 w 1156"/>
                  <a:gd name="T83" fmla="*/ 84 h 604"/>
                  <a:gd name="T84" fmla="*/ 512 w 1156"/>
                  <a:gd name="T85" fmla="*/ 90 h 604"/>
                  <a:gd name="T86" fmla="*/ 464 w 1156"/>
                  <a:gd name="T87" fmla="*/ 82 h 604"/>
                  <a:gd name="T88" fmla="*/ 418 w 1156"/>
                  <a:gd name="T89" fmla="*/ 70 h 604"/>
                  <a:gd name="T90" fmla="*/ 462 w 1156"/>
                  <a:gd name="T91" fmla="*/ 72 h 604"/>
                  <a:gd name="T92" fmla="*/ 525 w 1156"/>
                  <a:gd name="T93" fmla="*/ 66 h 604"/>
                  <a:gd name="T94" fmla="*/ 558 w 1156"/>
                  <a:gd name="T95" fmla="*/ 118 h 604"/>
                  <a:gd name="T96" fmla="*/ 568 w 1156"/>
                  <a:gd name="T97" fmla="*/ 58 h 604"/>
                  <a:gd name="T98" fmla="*/ 584 w 1156"/>
                  <a:gd name="T99" fmla="*/ 110 h 604"/>
                  <a:gd name="T100" fmla="*/ 597 w 1156"/>
                  <a:gd name="T101" fmla="*/ 52 h 604"/>
                  <a:gd name="T102" fmla="*/ 616 w 1156"/>
                  <a:gd name="T103" fmla="*/ 102 h 604"/>
                  <a:gd name="T104" fmla="*/ 989 w 1156"/>
                  <a:gd name="T105" fmla="*/ 0 h 60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156" h="604">
                    <a:moveTo>
                      <a:pt x="1143" y="8"/>
                    </a:moveTo>
                    <a:lnTo>
                      <a:pt x="1156" y="600"/>
                    </a:lnTo>
                    <a:lnTo>
                      <a:pt x="573" y="604"/>
                    </a:lnTo>
                    <a:lnTo>
                      <a:pt x="558" y="584"/>
                    </a:lnTo>
                    <a:lnTo>
                      <a:pt x="573" y="574"/>
                    </a:lnTo>
                    <a:lnTo>
                      <a:pt x="555" y="566"/>
                    </a:lnTo>
                    <a:lnTo>
                      <a:pt x="555" y="548"/>
                    </a:lnTo>
                    <a:lnTo>
                      <a:pt x="579" y="532"/>
                    </a:lnTo>
                    <a:lnTo>
                      <a:pt x="577" y="520"/>
                    </a:lnTo>
                    <a:lnTo>
                      <a:pt x="534" y="528"/>
                    </a:lnTo>
                    <a:lnTo>
                      <a:pt x="529" y="514"/>
                    </a:lnTo>
                    <a:lnTo>
                      <a:pt x="512" y="514"/>
                    </a:lnTo>
                    <a:lnTo>
                      <a:pt x="516" y="496"/>
                    </a:lnTo>
                    <a:lnTo>
                      <a:pt x="503" y="492"/>
                    </a:lnTo>
                    <a:lnTo>
                      <a:pt x="475" y="508"/>
                    </a:lnTo>
                    <a:lnTo>
                      <a:pt x="468" y="496"/>
                    </a:lnTo>
                    <a:lnTo>
                      <a:pt x="444" y="504"/>
                    </a:lnTo>
                    <a:lnTo>
                      <a:pt x="436" y="516"/>
                    </a:lnTo>
                    <a:lnTo>
                      <a:pt x="423" y="514"/>
                    </a:lnTo>
                    <a:lnTo>
                      <a:pt x="416" y="504"/>
                    </a:lnTo>
                    <a:lnTo>
                      <a:pt x="403" y="506"/>
                    </a:lnTo>
                    <a:lnTo>
                      <a:pt x="340" y="520"/>
                    </a:lnTo>
                    <a:lnTo>
                      <a:pt x="322" y="494"/>
                    </a:lnTo>
                    <a:lnTo>
                      <a:pt x="379" y="462"/>
                    </a:lnTo>
                    <a:lnTo>
                      <a:pt x="370" y="444"/>
                    </a:lnTo>
                    <a:lnTo>
                      <a:pt x="351" y="448"/>
                    </a:lnTo>
                    <a:lnTo>
                      <a:pt x="288" y="470"/>
                    </a:lnTo>
                    <a:lnTo>
                      <a:pt x="272" y="468"/>
                    </a:lnTo>
                    <a:lnTo>
                      <a:pt x="257" y="448"/>
                    </a:lnTo>
                    <a:lnTo>
                      <a:pt x="264" y="438"/>
                    </a:lnTo>
                    <a:lnTo>
                      <a:pt x="283" y="430"/>
                    </a:lnTo>
                    <a:lnTo>
                      <a:pt x="307" y="422"/>
                    </a:lnTo>
                    <a:lnTo>
                      <a:pt x="268" y="428"/>
                    </a:lnTo>
                    <a:lnTo>
                      <a:pt x="240" y="428"/>
                    </a:lnTo>
                    <a:lnTo>
                      <a:pt x="196" y="432"/>
                    </a:lnTo>
                    <a:lnTo>
                      <a:pt x="176" y="422"/>
                    </a:lnTo>
                    <a:lnTo>
                      <a:pt x="131" y="422"/>
                    </a:lnTo>
                    <a:lnTo>
                      <a:pt x="124" y="444"/>
                    </a:lnTo>
                    <a:lnTo>
                      <a:pt x="133" y="458"/>
                    </a:lnTo>
                    <a:lnTo>
                      <a:pt x="137" y="484"/>
                    </a:lnTo>
                    <a:lnTo>
                      <a:pt x="120" y="478"/>
                    </a:lnTo>
                    <a:lnTo>
                      <a:pt x="122" y="490"/>
                    </a:lnTo>
                    <a:lnTo>
                      <a:pt x="135" y="508"/>
                    </a:lnTo>
                    <a:lnTo>
                      <a:pt x="115" y="512"/>
                    </a:lnTo>
                    <a:lnTo>
                      <a:pt x="102" y="502"/>
                    </a:lnTo>
                    <a:lnTo>
                      <a:pt x="113" y="480"/>
                    </a:lnTo>
                    <a:lnTo>
                      <a:pt x="100" y="482"/>
                    </a:lnTo>
                    <a:lnTo>
                      <a:pt x="105" y="440"/>
                    </a:lnTo>
                    <a:lnTo>
                      <a:pt x="115" y="420"/>
                    </a:lnTo>
                    <a:lnTo>
                      <a:pt x="83" y="418"/>
                    </a:lnTo>
                    <a:lnTo>
                      <a:pt x="63" y="404"/>
                    </a:lnTo>
                    <a:lnTo>
                      <a:pt x="41" y="390"/>
                    </a:lnTo>
                    <a:lnTo>
                      <a:pt x="37" y="378"/>
                    </a:lnTo>
                    <a:lnTo>
                      <a:pt x="54" y="374"/>
                    </a:lnTo>
                    <a:lnTo>
                      <a:pt x="35" y="334"/>
                    </a:lnTo>
                    <a:lnTo>
                      <a:pt x="22" y="324"/>
                    </a:lnTo>
                    <a:lnTo>
                      <a:pt x="0" y="318"/>
                    </a:lnTo>
                    <a:lnTo>
                      <a:pt x="9" y="308"/>
                    </a:lnTo>
                    <a:lnTo>
                      <a:pt x="24" y="292"/>
                    </a:lnTo>
                    <a:lnTo>
                      <a:pt x="2" y="270"/>
                    </a:lnTo>
                    <a:lnTo>
                      <a:pt x="22" y="264"/>
                    </a:lnTo>
                    <a:lnTo>
                      <a:pt x="54" y="286"/>
                    </a:lnTo>
                    <a:lnTo>
                      <a:pt x="126" y="286"/>
                    </a:lnTo>
                    <a:lnTo>
                      <a:pt x="148" y="276"/>
                    </a:lnTo>
                    <a:lnTo>
                      <a:pt x="150" y="260"/>
                    </a:lnTo>
                    <a:lnTo>
                      <a:pt x="137" y="252"/>
                    </a:lnTo>
                    <a:lnTo>
                      <a:pt x="152" y="242"/>
                    </a:lnTo>
                    <a:lnTo>
                      <a:pt x="170" y="250"/>
                    </a:lnTo>
                    <a:lnTo>
                      <a:pt x="192" y="260"/>
                    </a:lnTo>
                    <a:lnTo>
                      <a:pt x="218" y="256"/>
                    </a:lnTo>
                    <a:lnTo>
                      <a:pt x="242" y="246"/>
                    </a:lnTo>
                    <a:lnTo>
                      <a:pt x="277" y="240"/>
                    </a:lnTo>
                    <a:lnTo>
                      <a:pt x="377" y="206"/>
                    </a:lnTo>
                    <a:lnTo>
                      <a:pt x="433" y="180"/>
                    </a:lnTo>
                    <a:lnTo>
                      <a:pt x="444" y="172"/>
                    </a:lnTo>
                    <a:lnTo>
                      <a:pt x="399" y="158"/>
                    </a:lnTo>
                    <a:lnTo>
                      <a:pt x="429" y="120"/>
                    </a:lnTo>
                    <a:lnTo>
                      <a:pt x="475" y="126"/>
                    </a:lnTo>
                    <a:lnTo>
                      <a:pt x="516" y="122"/>
                    </a:lnTo>
                    <a:lnTo>
                      <a:pt x="514" y="100"/>
                    </a:lnTo>
                    <a:lnTo>
                      <a:pt x="451" y="106"/>
                    </a:lnTo>
                    <a:lnTo>
                      <a:pt x="433" y="102"/>
                    </a:lnTo>
                    <a:lnTo>
                      <a:pt x="412" y="94"/>
                    </a:lnTo>
                    <a:cubicBezTo>
                      <a:pt x="418" y="83"/>
                      <a:pt x="414" y="84"/>
                      <a:pt x="420" y="84"/>
                    </a:cubicBezTo>
                    <a:lnTo>
                      <a:pt x="457" y="98"/>
                    </a:lnTo>
                    <a:lnTo>
                      <a:pt x="512" y="90"/>
                    </a:lnTo>
                    <a:lnTo>
                      <a:pt x="512" y="74"/>
                    </a:lnTo>
                    <a:lnTo>
                      <a:pt x="464" y="82"/>
                    </a:lnTo>
                    <a:lnTo>
                      <a:pt x="438" y="78"/>
                    </a:lnTo>
                    <a:cubicBezTo>
                      <a:pt x="431" y="75"/>
                      <a:pt x="418" y="70"/>
                      <a:pt x="418" y="70"/>
                    </a:cubicBezTo>
                    <a:lnTo>
                      <a:pt x="427" y="60"/>
                    </a:lnTo>
                    <a:lnTo>
                      <a:pt x="462" y="72"/>
                    </a:lnTo>
                    <a:lnTo>
                      <a:pt x="494" y="68"/>
                    </a:lnTo>
                    <a:lnTo>
                      <a:pt x="525" y="66"/>
                    </a:lnTo>
                    <a:lnTo>
                      <a:pt x="527" y="122"/>
                    </a:lnTo>
                    <a:lnTo>
                      <a:pt x="558" y="118"/>
                    </a:lnTo>
                    <a:lnTo>
                      <a:pt x="555" y="62"/>
                    </a:lnTo>
                    <a:lnTo>
                      <a:pt x="568" y="58"/>
                    </a:lnTo>
                    <a:lnTo>
                      <a:pt x="571" y="114"/>
                    </a:lnTo>
                    <a:lnTo>
                      <a:pt x="584" y="110"/>
                    </a:lnTo>
                    <a:lnTo>
                      <a:pt x="584" y="54"/>
                    </a:lnTo>
                    <a:lnTo>
                      <a:pt x="597" y="52"/>
                    </a:lnTo>
                    <a:lnTo>
                      <a:pt x="597" y="110"/>
                    </a:lnTo>
                    <a:lnTo>
                      <a:pt x="616" y="102"/>
                    </a:lnTo>
                    <a:lnTo>
                      <a:pt x="614" y="20"/>
                    </a:lnTo>
                    <a:lnTo>
                      <a:pt x="989" y="0"/>
                    </a:lnTo>
                    <a:lnTo>
                      <a:pt x="1143" y="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43" name="Freeform 32"/>
              <p:cNvSpPr>
                <a:spLocks/>
              </p:cNvSpPr>
              <p:nvPr/>
            </p:nvSpPr>
            <p:spPr bwMode="ltGray">
              <a:xfrm>
                <a:off x="2193" y="3470"/>
                <a:ext cx="222" cy="110"/>
              </a:xfrm>
              <a:custGeom>
                <a:avLst/>
                <a:gdLst>
                  <a:gd name="T0" fmla="*/ 526 w 204"/>
                  <a:gd name="T1" fmla="*/ 0 h 110"/>
                  <a:gd name="T2" fmla="*/ 307 w 204"/>
                  <a:gd name="T3" fmla="*/ 16 h 110"/>
                  <a:gd name="T4" fmla="*/ 309 w 204"/>
                  <a:gd name="T5" fmla="*/ 22 h 110"/>
                  <a:gd name="T6" fmla="*/ 471 w 204"/>
                  <a:gd name="T7" fmla="*/ 14 h 110"/>
                  <a:gd name="T8" fmla="*/ 468 w 204"/>
                  <a:gd name="T9" fmla="*/ 26 h 110"/>
                  <a:gd name="T10" fmla="*/ 307 w 204"/>
                  <a:gd name="T11" fmla="*/ 38 h 110"/>
                  <a:gd name="T12" fmla="*/ 309 w 204"/>
                  <a:gd name="T13" fmla="*/ 50 h 110"/>
                  <a:gd name="T14" fmla="*/ 481 w 204"/>
                  <a:gd name="T15" fmla="*/ 34 h 110"/>
                  <a:gd name="T16" fmla="*/ 492 w 204"/>
                  <a:gd name="T17" fmla="*/ 80 h 110"/>
                  <a:gd name="T18" fmla="*/ 334 w 204"/>
                  <a:gd name="T19" fmla="*/ 84 h 110"/>
                  <a:gd name="T20" fmla="*/ 205 w 204"/>
                  <a:gd name="T21" fmla="*/ 44 h 110"/>
                  <a:gd name="T22" fmla="*/ 205 w 204"/>
                  <a:gd name="T23" fmla="*/ 56 h 110"/>
                  <a:gd name="T24" fmla="*/ 307 w 204"/>
                  <a:gd name="T25" fmla="*/ 86 h 110"/>
                  <a:gd name="T26" fmla="*/ 126 w 204"/>
                  <a:gd name="T27" fmla="*/ 94 h 110"/>
                  <a:gd name="T28" fmla="*/ 126 w 204"/>
                  <a:gd name="T29" fmla="*/ 30 h 110"/>
                  <a:gd name="T30" fmla="*/ 83 w 204"/>
                  <a:gd name="T31" fmla="*/ 34 h 110"/>
                  <a:gd name="T32" fmla="*/ 94 w 204"/>
                  <a:gd name="T33" fmla="*/ 94 h 110"/>
                  <a:gd name="T34" fmla="*/ 32 w 204"/>
                  <a:gd name="T35" fmla="*/ 88 h 110"/>
                  <a:gd name="T36" fmla="*/ 32 w 204"/>
                  <a:gd name="T37" fmla="*/ 32 h 110"/>
                  <a:gd name="T38" fmla="*/ 0 w 204"/>
                  <a:gd name="T39" fmla="*/ 28 h 110"/>
                  <a:gd name="T40" fmla="*/ 4 w 204"/>
                  <a:gd name="T41" fmla="*/ 92 h 110"/>
                  <a:gd name="T42" fmla="*/ 192 w 204"/>
                  <a:gd name="T43" fmla="*/ 110 h 110"/>
                  <a:gd name="T44" fmla="*/ 503 w 204"/>
                  <a:gd name="T45" fmla="*/ 98 h 110"/>
                  <a:gd name="T46" fmla="*/ 560 w 204"/>
                  <a:gd name="T47" fmla="*/ 72 h 110"/>
                  <a:gd name="T48" fmla="*/ 526 w 204"/>
                  <a:gd name="T49" fmla="*/ 0 h 11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204" h="110">
                    <a:moveTo>
                      <a:pt x="190" y="0"/>
                    </a:moveTo>
                    <a:lnTo>
                      <a:pt x="110" y="16"/>
                    </a:lnTo>
                    <a:lnTo>
                      <a:pt x="112" y="22"/>
                    </a:lnTo>
                    <a:lnTo>
                      <a:pt x="172" y="14"/>
                    </a:lnTo>
                    <a:lnTo>
                      <a:pt x="170" y="26"/>
                    </a:lnTo>
                    <a:lnTo>
                      <a:pt x="110" y="38"/>
                    </a:lnTo>
                    <a:lnTo>
                      <a:pt x="112" y="50"/>
                    </a:lnTo>
                    <a:lnTo>
                      <a:pt x="174" y="34"/>
                    </a:lnTo>
                    <a:lnTo>
                      <a:pt x="178" y="80"/>
                    </a:lnTo>
                    <a:lnTo>
                      <a:pt x="120" y="84"/>
                    </a:lnTo>
                    <a:lnTo>
                      <a:pt x="74" y="44"/>
                    </a:lnTo>
                    <a:lnTo>
                      <a:pt x="74" y="56"/>
                    </a:lnTo>
                    <a:lnTo>
                      <a:pt x="110" y="86"/>
                    </a:lnTo>
                    <a:lnTo>
                      <a:pt x="46" y="94"/>
                    </a:lnTo>
                    <a:lnTo>
                      <a:pt x="46" y="30"/>
                    </a:lnTo>
                    <a:cubicBezTo>
                      <a:pt x="29" y="32"/>
                      <a:pt x="30" y="27"/>
                      <a:pt x="30" y="34"/>
                    </a:cubicBezTo>
                    <a:lnTo>
                      <a:pt x="34" y="94"/>
                    </a:lnTo>
                    <a:lnTo>
                      <a:pt x="12" y="88"/>
                    </a:lnTo>
                    <a:lnTo>
                      <a:pt x="12" y="32"/>
                    </a:lnTo>
                    <a:lnTo>
                      <a:pt x="0" y="28"/>
                    </a:lnTo>
                    <a:lnTo>
                      <a:pt x="4" y="92"/>
                    </a:lnTo>
                    <a:lnTo>
                      <a:pt x="70" y="110"/>
                    </a:lnTo>
                    <a:lnTo>
                      <a:pt x="182" y="98"/>
                    </a:lnTo>
                    <a:lnTo>
                      <a:pt x="204" y="72"/>
                    </a:lnTo>
                    <a:lnTo>
                      <a:pt x="19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44" name="Freeform 33"/>
              <p:cNvSpPr>
                <a:spLocks/>
              </p:cNvSpPr>
              <p:nvPr/>
            </p:nvSpPr>
            <p:spPr bwMode="ltGray">
              <a:xfrm>
                <a:off x="2875" y="3425"/>
                <a:ext cx="1003" cy="607"/>
              </a:xfrm>
              <a:custGeom>
                <a:avLst/>
                <a:gdLst>
                  <a:gd name="T0" fmla="*/ 487 w 1004"/>
                  <a:gd name="T1" fmla="*/ 28 h 606"/>
                  <a:gd name="T2" fmla="*/ 487 w 1004"/>
                  <a:gd name="T3" fmla="*/ 36 h 606"/>
                  <a:gd name="T4" fmla="*/ 315 w 1004"/>
                  <a:gd name="T5" fmla="*/ 56 h 606"/>
                  <a:gd name="T6" fmla="*/ 508 w 1004"/>
                  <a:gd name="T7" fmla="*/ 42 h 606"/>
                  <a:gd name="T8" fmla="*/ 317 w 1004"/>
                  <a:gd name="T9" fmla="*/ 66 h 606"/>
                  <a:gd name="T10" fmla="*/ 392 w 1004"/>
                  <a:gd name="T11" fmla="*/ 88 h 606"/>
                  <a:gd name="T12" fmla="*/ 502 w 1004"/>
                  <a:gd name="T13" fmla="*/ 82 h 606"/>
                  <a:gd name="T14" fmla="*/ 523 w 1004"/>
                  <a:gd name="T15" fmla="*/ 102 h 606"/>
                  <a:gd name="T16" fmla="*/ 506 w 1004"/>
                  <a:gd name="T17" fmla="*/ 130 h 606"/>
                  <a:gd name="T18" fmla="*/ 589 w 1004"/>
                  <a:gd name="T19" fmla="*/ 182 h 606"/>
                  <a:gd name="T20" fmla="*/ 768 w 1004"/>
                  <a:gd name="T21" fmla="*/ 206 h 606"/>
                  <a:gd name="T22" fmla="*/ 833 w 1004"/>
                  <a:gd name="T23" fmla="*/ 186 h 606"/>
                  <a:gd name="T24" fmla="*/ 829 w 1004"/>
                  <a:gd name="T25" fmla="*/ 210 h 606"/>
                  <a:gd name="T26" fmla="*/ 853 w 1004"/>
                  <a:gd name="T27" fmla="*/ 240 h 606"/>
                  <a:gd name="T28" fmla="*/ 957 w 1004"/>
                  <a:gd name="T29" fmla="*/ 224 h 606"/>
                  <a:gd name="T30" fmla="*/ 988 w 1004"/>
                  <a:gd name="T31" fmla="*/ 214 h 606"/>
                  <a:gd name="T32" fmla="*/ 981 w 1004"/>
                  <a:gd name="T33" fmla="*/ 248 h 606"/>
                  <a:gd name="T34" fmla="*/ 985 w 1004"/>
                  <a:gd name="T35" fmla="*/ 262 h 606"/>
                  <a:gd name="T36" fmla="*/ 981 w 1004"/>
                  <a:gd name="T37" fmla="*/ 282 h 606"/>
                  <a:gd name="T38" fmla="*/ 942 w 1004"/>
                  <a:gd name="T39" fmla="*/ 354 h 606"/>
                  <a:gd name="T40" fmla="*/ 898 w 1004"/>
                  <a:gd name="T41" fmla="*/ 370 h 606"/>
                  <a:gd name="T42" fmla="*/ 874 w 1004"/>
                  <a:gd name="T43" fmla="*/ 426 h 606"/>
                  <a:gd name="T44" fmla="*/ 857 w 1004"/>
                  <a:gd name="T45" fmla="*/ 442 h 606"/>
                  <a:gd name="T46" fmla="*/ 870 w 1004"/>
                  <a:gd name="T47" fmla="*/ 484 h 606"/>
                  <a:gd name="T48" fmla="*/ 850 w 1004"/>
                  <a:gd name="T49" fmla="*/ 464 h 606"/>
                  <a:gd name="T50" fmla="*/ 835 w 1004"/>
                  <a:gd name="T51" fmla="*/ 452 h 606"/>
                  <a:gd name="T52" fmla="*/ 848 w 1004"/>
                  <a:gd name="T53" fmla="*/ 392 h 606"/>
                  <a:gd name="T54" fmla="*/ 676 w 1004"/>
                  <a:gd name="T55" fmla="*/ 410 h 606"/>
                  <a:gd name="T56" fmla="*/ 698 w 1004"/>
                  <a:gd name="T57" fmla="*/ 442 h 606"/>
                  <a:gd name="T58" fmla="*/ 648 w 1004"/>
                  <a:gd name="T59" fmla="*/ 448 h 606"/>
                  <a:gd name="T60" fmla="*/ 558 w 1004"/>
                  <a:gd name="T61" fmla="*/ 412 h 606"/>
                  <a:gd name="T62" fmla="*/ 604 w 1004"/>
                  <a:gd name="T63" fmla="*/ 456 h 606"/>
                  <a:gd name="T64" fmla="*/ 635 w 1004"/>
                  <a:gd name="T65" fmla="*/ 488 h 606"/>
                  <a:gd name="T66" fmla="*/ 563 w 1004"/>
                  <a:gd name="T67" fmla="*/ 482 h 606"/>
                  <a:gd name="T68" fmla="*/ 526 w 1004"/>
                  <a:gd name="T69" fmla="*/ 492 h 606"/>
                  <a:gd name="T70" fmla="*/ 487 w 1004"/>
                  <a:gd name="T71" fmla="*/ 490 h 606"/>
                  <a:gd name="T72" fmla="*/ 409 w 1004"/>
                  <a:gd name="T73" fmla="*/ 524 h 606"/>
                  <a:gd name="T74" fmla="*/ 357 w 1004"/>
                  <a:gd name="T75" fmla="*/ 532 h 606"/>
                  <a:gd name="T76" fmla="*/ 374 w 1004"/>
                  <a:gd name="T77" fmla="*/ 562 h 606"/>
                  <a:gd name="T78" fmla="*/ 0 w 1004"/>
                  <a:gd name="T79" fmla="*/ 618 h 606"/>
                  <a:gd name="T80" fmla="*/ 296 w 1004"/>
                  <a:gd name="T81" fmla="*/ 8 h 60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004" h="606">
                    <a:moveTo>
                      <a:pt x="315" y="22"/>
                    </a:moveTo>
                    <a:lnTo>
                      <a:pt x="487" y="28"/>
                    </a:lnTo>
                    <a:lnTo>
                      <a:pt x="518" y="18"/>
                    </a:lnTo>
                    <a:lnTo>
                      <a:pt x="487" y="36"/>
                    </a:lnTo>
                    <a:lnTo>
                      <a:pt x="313" y="36"/>
                    </a:lnTo>
                    <a:lnTo>
                      <a:pt x="315" y="56"/>
                    </a:lnTo>
                    <a:lnTo>
                      <a:pt x="487" y="52"/>
                    </a:lnTo>
                    <a:lnTo>
                      <a:pt x="520" y="42"/>
                    </a:lnTo>
                    <a:lnTo>
                      <a:pt x="487" y="64"/>
                    </a:lnTo>
                    <a:lnTo>
                      <a:pt x="317" y="66"/>
                    </a:lnTo>
                    <a:lnTo>
                      <a:pt x="333" y="78"/>
                    </a:lnTo>
                    <a:lnTo>
                      <a:pt x="392" y="88"/>
                    </a:lnTo>
                    <a:lnTo>
                      <a:pt x="477" y="84"/>
                    </a:lnTo>
                    <a:lnTo>
                      <a:pt x="514" y="82"/>
                    </a:lnTo>
                    <a:lnTo>
                      <a:pt x="516" y="102"/>
                    </a:lnTo>
                    <a:lnTo>
                      <a:pt x="535" y="102"/>
                    </a:lnTo>
                    <a:lnTo>
                      <a:pt x="540" y="120"/>
                    </a:lnTo>
                    <a:lnTo>
                      <a:pt x="518" y="130"/>
                    </a:lnTo>
                    <a:lnTo>
                      <a:pt x="527" y="148"/>
                    </a:lnTo>
                    <a:lnTo>
                      <a:pt x="601" y="182"/>
                    </a:lnTo>
                    <a:lnTo>
                      <a:pt x="701" y="202"/>
                    </a:lnTo>
                    <a:lnTo>
                      <a:pt x="780" y="206"/>
                    </a:lnTo>
                    <a:lnTo>
                      <a:pt x="817" y="196"/>
                    </a:lnTo>
                    <a:lnTo>
                      <a:pt x="845" y="186"/>
                    </a:lnTo>
                    <a:lnTo>
                      <a:pt x="856" y="194"/>
                    </a:lnTo>
                    <a:lnTo>
                      <a:pt x="841" y="210"/>
                    </a:lnTo>
                    <a:lnTo>
                      <a:pt x="843" y="228"/>
                    </a:lnTo>
                    <a:lnTo>
                      <a:pt x="865" y="240"/>
                    </a:lnTo>
                    <a:lnTo>
                      <a:pt x="921" y="236"/>
                    </a:lnTo>
                    <a:lnTo>
                      <a:pt x="969" y="224"/>
                    </a:lnTo>
                    <a:lnTo>
                      <a:pt x="991" y="204"/>
                    </a:lnTo>
                    <a:lnTo>
                      <a:pt x="1000" y="214"/>
                    </a:lnTo>
                    <a:lnTo>
                      <a:pt x="984" y="232"/>
                    </a:lnTo>
                    <a:lnTo>
                      <a:pt x="993" y="248"/>
                    </a:lnTo>
                    <a:lnTo>
                      <a:pt x="982" y="260"/>
                    </a:lnTo>
                    <a:lnTo>
                      <a:pt x="997" y="262"/>
                    </a:lnTo>
                    <a:lnTo>
                      <a:pt x="1004" y="274"/>
                    </a:lnTo>
                    <a:lnTo>
                      <a:pt x="993" y="282"/>
                    </a:lnTo>
                    <a:lnTo>
                      <a:pt x="941" y="328"/>
                    </a:lnTo>
                    <a:lnTo>
                      <a:pt x="954" y="342"/>
                    </a:lnTo>
                    <a:lnTo>
                      <a:pt x="928" y="358"/>
                    </a:lnTo>
                    <a:lnTo>
                      <a:pt x="910" y="358"/>
                    </a:lnTo>
                    <a:lnTo>
                      <a:pt x="871" y="378"/>
                    </a:lnTo>
                    <a:lnTo>
                      <a:pt x="886" y="414"/>
                    </a:lnTo>
                    <a:lnTo>
                      <a:pt x="882" y="442"/>
                    </a:lnTo>
                    <a:lnTo>
                      <a:pt x="869" y="430"/>
                    </a:lnTo>
                    <a:lnTo>
                      <a:pt x="869" y="450"/>
                    </a:lnTo>
                    <a:lnTo>
                      <a:pt x="882" y="472"/>
                    </a:lnTo>
                    <a:lnTo>
                      <a:pt x="851" y="472"/>
                    </a:lnTo>
                    <a:lnTo>
                      <a:pt x="862" y="452"/>
                    </a:lnTo>
                    <a:lnTo>
                      <a:pt x="865" y="428"/>
                    </a:lnTo>
                    <a:lnTo>
                      <a:pt x="847" y="440"/>
                    </a:lnTo>
                    <a:lnTo>
                      <a:pt x="851" y="398"/>
                    </a:lnTo>
                    <a:lnTo>
                      <a:pt x="860" y="380"/>
                    </a:lnTo>
                    <a:lnTo>
                      <a:pt x="756" y="396"/>
                    </a:lnTo>
                    <a:lnTo>
                      <a:pt x="688" y="398"/>
                    </a:lnTo>
                    <a:lnTo>
                      <a:pt x="708" y="418"/>
                    </a:lnTo>
                    <a:lnTo>
                      <a:pt x="710" y="430"/>
                    </a:lnTo>
                    <a:lnTo>
                      <a:pt x="690" y="442"/>
                    </a:lnTo>
                    <a:lnTo>
                      <a:pt x="660" y="436"/>
                    </a:lnTo>
                    <a:lnTo>
                      <a:pt x="588" y="406"/>
                    </a:lnTo>
                    <a:lnTo>
                      <a:pt x="570" y="400"/>
                    </a:lnTo>
                    <a:lnTo>
                      <a:pt x="548" y="424"/>
                    </a:lnTo>
                    <a:lnTo>
                      <a:pt x="616" y="444"/>
                    </a:lnTo>
                    <a:lnTo>
                      <a:pt x="649" y="462"/>
                    </a:lnTo>
                    <a:lnTo>
                      <a:pt x="647" y="476"/>
                    </a:lnTo>
                    <a:lnTo>
                      <a:pt x="629" y="494"/>
                    </a:lnTo>
                    <a:lnTo>
                      <a:pt x="575" y="470"/>
                    </a:lnTo>
                    <a:lnTo>
                      <a:pt x="553" y="482"/>
                    </a:lnTo>
                    <a:lnTo>
                      <a:pt x="538" y="480"/>
                    </a:lnTo>
                    <a:lnTo>
                      <a:pt x="496" y="462"/>
                    </a:lnTo>
                    <a:lnTo>
                      <a:pt x="487" y="478"/>
                    </a:lnTo>
                    <a:lnTo>
                      <a:pt x="431" y="476"/>
                    </a:lnTo>
                    <a:lnTo>
                      <a:pt x="409" y="512"/>
                    </a:lnTo>
                    <a:lnTo>
                      <a:pt x="365" y="508"/>
                    </a:lnTo>
                    <a:lnTo>
                      <a:pt x="357" y="520"/>
                    </a:lnTo>
                    <a:lnTo>
                      <a:pt x="370" y="534"/>
                    </a:lnTo>
                    <a:lnTo>
                      <a:pt x="374" y="550"/>
                    </a:lnTo>
                    <a:lnTo>
                      <a:pt x="342" y="606"/>
                    </a:lnTo>
                    <a:lnTo>
                      <a:pt x="0" y="606"/>
                    </a:lnTo>
                    <a:lnTo>
                      <a:pt x="8" y="0"/>
                    </a:lnTo>
                    <a:lnTo>
                      <a:pt x="296" y="8"/>
                    </a:lnTo>
                    <a:lnTo>
                      <a:pt x="315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45" name="Freeform 34"/>
              <p:cNvSpPr>
                <a:spLocks/>
              </p:cNvSpPr>
              <p:nvPr/>
            </p:nvSpPr>
            <p:spPr bwMode="ltGray">
              <a:xfrm>
                <a:off x="3209" y="3454"/>
                <a:ext cx="160" cy="92"/>
              </a:xfrm>
              <a:custGeom>
                <a:avLst/>
                <a:gdLst>
                  <a:gd name="T0" fmla="*/ 0 w 148"/>
                  <a:gd name="T1" fmla="*/ 82 h 92"/>
                  <a:gd name="T2" fmla="*/ 4 w 148"/>
                  <a:gd name="T3" fmla="*/ 2 h 92"/>
                  <a:gd name="T4" fmla="*/ 46 w 148"/>
                  <a:gd name="T5" fmla="*/ 0 h 92"/>
                  <a:gd name="T6" fmla="*/ 29 w 148"/>
                  <a:gd name="T7" fmla="*/ 74 h 92"/>
                  <a:gd name="T8" fmla="*/ 114 w 148"/>
                  <a:gd name="T9" fmla="*/ 78 h 92"/>
                  <a:gd name="T10" fmla="*/ 118 w 148"/>
                  <a:gd name="T11" fmla="*/ 2 h 92"/>
                  <a:gd name="T12" fmla="*/ 149 w 148"/>
                  <a:gd name="T13" fmla="*/ 2 h 92"/>
                  <a:gd name="T14" fmla="*/ 144 w 148"/>
                  <a:gd name="T15" fmla="*/ 72 h 92"/>
                  <a:gd name="T16" fmla="*/ 239 w 148"/>
                  <a:gd name="T17" fmla="*/ 70 h 92"/>
                  <a:gd name="T18" fmla="*/ 234 w 148"/>
                  <a:gd name="T19" fmla="*/ 2 h 92"/>
                  <a:gd name="T20" fmla="*/ 271 w 148"/>
                  <a:gd name="T21" fmla="*/ 4 h 92"/>
                  <a:gd name="T22" fmla="*/ 265 w 148"/>
                  <a:gd name="T23" fmla="*/ 68 h 92"/>
                  <a:gd name="T24" fmla="*/ 347 w 148"/>
                  <a:gd name="T25" fmla="*/ 64 h 92"/>
                  <a:gd name="T26" fmla="*/ 323 w 148"/>
                  <a:gd name="T27" fmla="*/ 0 h 92"/>
                  <a:gd name="T28" fmla="*/ 361 w 148"/>
                  <a:gd name="T29" fmla="*/ 2 h 92"/>
                  <a:gd name="T30" fmla="*/ 376 w 148"/>
                  <a:gd name="T31" fmla="*/ 70 h 92"/>
                  <a:gd name="T32" fmla="*/ 154 w 148"/>
                  <a:gd name="T33" fmla="*/ 88 h 92"/>
                  <a:gd name="T34" fmla="*/ 21 w 148"/>
                  <a:gd name="T35" fmla="*/ 92 h 92"/>
                  <a:gd name="T36" fmla="*/ 0 w 148"/>
                  <a:gd name="T37" fmla="*/ 82 h 9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48" h="92">
                    <a:moveTo>
                      <a:pt x="0" y="82"/>
                    </a:moveTo>
                    <a:lnTo>
                      <a:pt x="4" y="2"/>
                    </a:lnTo>
                    <a:lnTo>
                      <a:pt x="18" y="0"/>
                    </a:lnTo>
                    <a:lnTo>
                      <a:pt x="12" y="74"/>
                    </a:lnTo>
                    <a:lnTo>
                      <a:pt x="44" y="78"/>
                    </a:lnTo>
                    <a:lnTo>
                      <a:pt x="46" y="2"/>
                    </a:lnTo>
                    <a:lnTo>
                      <a:pt x="58" y="2"/>
                    </a:lnTo>
                    <a:lnTo>
                      <a:pt x="56" y="72"/>
                    </a:lnTo>
                    <a:lnTo>
                      <a:pt x="94" y="70"/>
                    </a:lnTo>
                    <a:lnTo>
                      <a:pt x="92" y="2"/>
                    </a:lnTo>
                    <a:lnTo>
                      <a:pt x="106" y="4"/>
                    </a:lnTo>
                    <a:lnTo>
                      <a:pt x="104" y="68"/>
                    </a:lnTo>
                    <a:lnTo>
                      <a:pt x="136" y="64"/>
                    </a:lnTo>
                    <a:lnTo>
                      <a:pt x="128" y="0"/>
                    </a:lnTo>
                    <a:lnTo>
                      <a:pt x="142" y="2"/>
                    </a:lnTo>
                    <a:lnTo>
                      <a:pt x="148" y="70"/>
                    </a:lnTo>
                    <a:lnTo>
                      <a:pt x="60" y="88"/>
                    </a:lnTo>
                    <a:lnTo>
                      <a:pt x="8" y="9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</p:grpSp>
      <p:sp>
        <p:nvSpPr>
          <p:cNvPr id="1027" name="Rectangle 3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8" name="Rectangle 3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2805" name="Rectangle 3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400" b="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2806" name="Rectangle 3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 b="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2807" name="Rectangle 3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 b="0">
                <a:ea typeface="ＭＳ Ｐゴシック" pitchFamily="50" charset="-128"/>
              </a:defRPr>
            </a:lvl1pPr>
          </a:lstStyle>
          <a:p>
            <a:pPr>
              <a:defRPr/>
            </a:pPr>
            <a:fld id="{7C008DFF-EBAA-4445-B4C9-20DFEE62CE2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|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5.wmf"/><Relationship Id="rId4" Type="http://schemas.openxmlformats.org/officeDocument/2006/relationships/image" Target="../media/image1.emf"/><Relationship Id="rId9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6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8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emf"/><Relationship Id="rId5" Type="http://schemas.openxmlformats.org/officeDocument/2006/relationships/oleObject" Target="../embeddings/Microsoft_Excel_97-2003_Worksheet2.xls"/><Relationship Id="rId4" Type="http://schemas.openxmlformats.org/officeDocument/2006/relationships/oleObject" Target="../embeddings/oleObject9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26.wmf"/><Relationship Id="rId4" Type="http://schemas.openxmlformats.org/officeDocument/2006/relationships/image" Target="../media/image1.emf"/><Relationship Id="rId9" Type="http://schemas.openxmlformats.org/officeDocument/2006/relationships/oleObject" Target="../embeddings/oleObject1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4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34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33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41.wmf"/><Relationship Id="rId4" Type="http://schemas.openxmlformats.org/officeDocument/2006/relationships/image" Target="../media/image1.e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e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emf"/><Relationship Id="rId5" Type="http://schemas.openxmlformats.org/officeDocument/2006/relationships/image" Target="../media/image48.emf"/><Relationship Id="rId4" Type="http://schemas.openxmlformats.org/officeDocument/2006/relationships/image" Target="../media/image4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emf"/><Relationship Id="rId5" Type="http://schemas.openxmlformats.org/officeDocument/2006/relationships/image" Target="../media/image50.jpeg"/><Relationship Id="rId4" Type="http://schemas.openxmlformats.org/officeDocument/2006/relationships/image" Target="../media/image52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emf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1036"/>
          <p:cNvGrpSpPr>
            <a:grpSpLocks/>
          </p:cNvGrpSpPr>
          <p:nvPr/>
        </p:nvGrpSpPr>
        <p:grpSpPr bwMode="auto">
          <a:xfrm>
            <a:off x="0" y="0"/>
            <a:ext cx="9144000" cy="6880225"/>
            <a:chOff x="0" y="0"/>
            <a:chExt cx="5760" cy="4334"/>
          </a:xfrm>
        </p:grpSpPr>
        <p:pic>
          <p:nvPicPr>
            <p:cNvPr id="33" name="Picture 103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5" y="0"/>
              <a:ext cx="385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Text Box 1038"/>
            <p:cNvSpPr txBox="1">
              <a:spLocks noChangeArrowheads="1"/>
            </p:cNvSpPr>
            <p:nvPr/>
          </p:nvSpPr>
          <p:spPr bwMode="auto">
            <a:xfrm>
              <a:off x="2391" y="4161"/>
              <a:ext cx="98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itchFamily="2" charset="2"/>
                <a:buChar char="|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ja-JP" altLang="en-US" sz="1200">
                  <a:solidFill>
                    <a:srgbClr val="000000"/>
                  </a:solidFill>
                  <a:latin typeface="宋体" pitchFamily="2" charset="-122"/>
                  <a:ea typeface="宋体" pitchFamily="2" charset="-122"/>
                </a:rPr>
                <a:t>共栄社化学株式会社</a:t>
              </a:r>
            </a:p>
          </p:txBody>
        </p:sp>
        <p:sp>
          <p:nvSpPr>
            <p:cNvPr id="35" name="Line 1039"/>
            <p:cNvSpPr>
              <a:spLocks noChangeShapeType="1"/>
            </p:cNvSpPr>
            <p:nvPr/>
          </p:nvSpPr>
          <p:spPr bwMode="auto">
            <a:xfrm>
              <a:off x="0" y="4156"/>
              <a:ext cx="5760" cy="0"/>
            </a:xfrm>
            <a:prstGeom prst="line">
              <a:avLst/>
            </a:prstGeom>
            <a:noFill/>
            <a:ln w="19050">
              <a:solidFill>
                <a:srgbClr val="99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latin typeface="宋体" pitchFamily="2" charset="-122"/>
                <a:ea typeface="宋体" pitchFamily="2" charset="-122"/>
              </a:endParaRPr>
            </a:p>
          </p:txBody>
        </p:sp>
      </p:grpSp>
      <p:sp>
        <p:nvSpPr>
          <p:cNvPr id="36" name="Rectangle 2"/>
          <p:cNvSpPr>
            <a:spLocks noChangeArrowheads="1"/>
          </p:cNvSpPr>
          <p:nvPr/>
        </p:nvSpPr>
        <p:spPr bwMode="auto">
          <a:xfrm>
            <a:off x="395288" y="1268413"/>
            <a:ext cx="8424862" cy="1008062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240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600075" y="1465263"/>
            <a:ext cx="71352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36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Arial Unicode MS" pitchFamily="34" charset="-122"/>
              </a:rPr>
              <a:t> </a:t>
            </a:r>
            <a:r>
              <a:rPr lang="ja-JP" altLang="en-US" sz="36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Arial Unicode MS" pitchFamily="34" charset="-122"/>
              </a:rPr>
              <a:t>共</a:t>
            </a:r>
            <a:r>
              <a:rPr lang="zh-CN" altLang="en-US" sz="36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Arial Unicode MS" pitchFamily="34" charset="-122"/>
              </a:rPr>
              <a:t>荣</a:t>
            </a:r>
            <a:r>
              <a:rPr lang="ja-JP" altLang="en-US" sz="36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Arial Unicode MS" pitchFamily="34" charset="-122"/>
              </a:rPr>
              <a:t>社化学</a:t>
            </a:r>
            <a:r>
              <a:rPr lang="zh-CN" altLang="en-US" sz="36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Arial Unicode MS" pitchFamily="34" charset="-122"/>
              </a:rPr>
              <a:t>以及</a:t>
            </a:r>
            <a:r>
              <a:rPr lang="zh-CN" altLang="en-US" sz="36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Arial Unicode MS" pitchFamily="34" charset="-122"/>
              </a:rPr>
              <a:t>产品</a:t>
            </a:r>
            <a:r>
              <a:rPr lang="ja-JP" altLang="en-US" sz="36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Arial Unicode MS" pitchFamily="34" charset="-122"/>
              </a:rPr>
              <a:t>，</a:t>
            </a:r>
            <a:r>
              <a:rPr lang="zh-CN" altLang="en-US" sz="36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Arial Unicode MS" pitchFamily="34" charset="-122"/>
              </a:rPr>
              <a:t>技术</a:t>
            </a:r>
            <a:r>
              <a:rPr lang="zh-CN" altLang="en-US" sz="36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Arial Unicode MS" pitchFamily="34" charset="-122"/>
              </a:rPr>
              <a:t>介绍</a:t>
            </a:r>
            <a:r>
              <a:rPr lang="ja-JP" altLang="en-US" sz="36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Arial Unicode MS" pitchFamily="34" charset="-122"/>
              </a:rPr>
              <a:t> </a:t>
            </a:r>
            <a:endParaRPr lang="ja-JP" altLang="en-US" sz="3600" dirty="0">
              <a:solidFill>
                <a:srgbClr val="000000"/>
              </a:solidFill>
              <a:latin typeface="宋体" pitchFamily="2" charset="-122"/>
              <a:ea typeface="宋体" pitchFamily="2" charset="-122"/>
              <a:cs typeface="Arial Unicode MS" pitchFamily="34" charset="-122"/>
            </a:endParaRPr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5148064" y="2601912"/>
            <a:ext cx="3168849" cy="40011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000" dirty="0">
                <a:solidFill>
                  <a:srgbClr val="FFFF66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ja-JP" altLang="en-US" sz="2000" dirty="0" smtClean="0">
                <a:solidFill>
                  <a:srgbClr val="FFFF66"/>
                </a:solidFill>
                <a:latin typeface="宋体" pitchFamily="2" charset="-122"/>
                <a:ea typeface="宋体" pitchFamily="2" charset="-122"/>
              </a:rPr>
              <a:t>２０１５年９月１５日 </a:t>
            </a:r>
            <a:endParaRPr lang="ja-JP" altLang="en-US" sz="2000" dirty="0">
              <a:solidFill>
                <a:srgbClr val="FFFF66"/>
              </a:solidFill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39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50" y="4481513"/>
            <a:ext cx="3475038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052888"/>
            <a:ext cx="2416175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 Box 5"/>
          <p:cNvSpPr txBox="1">
            <a:spLocks noChangeArrowheads="1"/>
          </p:cNvSpPr>
          <p:nvPr/>
        </p:nvSpPr>
        <p:spPr bwMode="auto">
          <a:xfrm>
            <a:off x="4788025" y="3424238"/>
            <a:ext cx="4032126" cy="131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8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ja-JP" altLang="en-US" sz="18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共</a:t>
            </a:r>
            <a:r>
              <a:rPr lang="zh-CN" altLang="en-US" sz="18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荣</a:t>
            </a:r>
            <a:r>
              <a:rPr lang="ja-JP" altLang="en-US" sz="18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社</a:t>
            </a:r>
            <a:r>
              <a:rPr lang="ja-JP" altLang="en-US" sz="18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化学株式会社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8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sz="18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营业</a:t>
            </a:r>
            <a:r>
              <a:rPr lang="ja-JP" altLang="en-US" sz="18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本部  </a:t>
            </a:r>
            <a:endParaRPr lang="ja-JP" altLang="en-US" sz="1800" dirty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8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sz="18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机能</a:t>
            </a:r>
            <a:r>
              <a:rPr lang="ja-JP" altLang="en-US" sz="18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性化学品</a:t>
            </a:r>
            <a:r>
              <a:rPr lang="zh-CN" altLang="en-US" sz="18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事业</a:t>
            </a:r>
            <a:r>
              <a:rPr lang="ja-JP" altLang="en-US" sz="18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部</a:t>
            </a:r>
            <a:r>
              <a:rPr lang="ja-JP" altLang="en-US" sz="18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　</a:t>
            </a:r>
            <a:r>
              <a:rPr lang="zh-CN" altLang="en-US" sz="18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营业</a:t>
            </a:r>
            <a:r>
              <a:rPr lang="ja-JP" altLang="en-US" sz="18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部  </a:t>
            </a:r>
            <a:endParaRPr lang="ja-JP" altLang="en-US" sz="1800" dirty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8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　　　　 　　　　　藤井秀雄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193875" y="2133600"/>
            <a:ext cx="5761514" cy="584775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r>
              <a:rPr lang="ja-JP" altLang="en-US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２．</a:t>
            </a:r>
            <a:r>
              <a:rPr lang="zh-CN" altLang="en-US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功能</a:t>
            </a:r>
            <a:r>
              <a:rPr lang="ja-JP" altLang="en-US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性化学品</a:t>
            </a:r>
            <a:r>
              <a:rPr lang="zh-CN" altLang="en-US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事业</a:t>
            </a:r>
            <a:r>
              <a:rPr lang="ja-JP" altLang="en-US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部</a:t>
            </a:r>
            <a:r>
              <a:rPr lang="zh-CN" altLang="en-US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介绍</a:t>
            </a:r>
            <a:endParaRPr lang="ja-JP" altLang="en-US" dirty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  <p:grpSp>
        <p:nvGrpSpPr>
          <p:cNvPr id="10" name="Group 5"/>
          <p:cNvGrpSpPr>
            <a:grpSpLocks/>
          </p:cNvGrpSpPr>
          <p:nvPr/>
        </p:nvGrpSpPr>
        <p:grpSpPr bwMode="auto">
          <a:xfrm>
            <a:off x="0" y="0"/>
            <a:ext cx="9144000" cy="6881813"/>
            <a:chOff x="0" y="0"/>
            <a:chExt cx="5760" cy="4335"/>
          </a:xfrm>
        </p:grpSpPr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5" y="0"/>
              <a:ext cx="385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2391" y="4161"/>
              <a:ext cx="1016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itchFamily="2" charset="2"/>
                <a:buChar char="|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ja-JP" altLang="en-US" sz="1200">
                  <a:solidFill>
                    <a:srgbClr val="000000"/>
                  </a:solidFill>
                  <a:latin typeface="Adobe 宋体 Std L" pitchFamily="18" charset="-122"/>
                  <a:ea typeface="Adobe 宋体 Std L" pitchFamily="18" charset="-122"/>
                </a:rPr>
                <a:t>共栄社化学株式会社</a:t>
              </a:r>
            </a:p>
          </p:txBody>
        </p:sp>
        <p:sp>
          <p:nvSpPr>
            <p:cNvPr id="13" name="Line 8"/>
            <p:cNvSpPr>
              <a:spLocks noChangeShapeType="1"/>
            </p:cNvSpPr>
            <p:nvPr/>
          </p:nvSpPr>
          <p:spPr bwMode="auto">
            <a:xfrm>
              <a:off x="0" y="4156"/>
              <a:ext cx="5760" cy="0"/>
            </a:xfrm>
            <a:prstGeom prst="line">
              <a:avLst/>
            </a:prstGeom>
            <a:noFill/>
            <a:ln w="19050">
              <a:solidFill>
                <a:srgbClr val="99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latin typeface="Adobe 宋体 Std L" pitchFamily="18" charset="-122"/>
                <a:ea typeface="Adobe 宋体 Std L" pitchFamily="18" charset="-122"/>
              </a:endParaRPr>
            </a:p>
          </p:txBody>
        </p:sp>
      </p:grp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457950" y="152400"/>
            <a:ext cx="207486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000" dirty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r>
              <a:rPr lang="ja-JP" altLang="en-US" sz="1000" dirty="0" smtClean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２．</a:t>
            </a:r>
            <a:r>
              <a:rPr lang="zh-CN" altLang="en-US" sz="1000" dirty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机能</a:t>
            </a:r>
            <a:r>
              <a:rPr lang="zh-CN" altLang="en-US" sz="1000" dirty="0" smtClean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性化学品事业部介绍</a:t>
            </a:r>
            <a:r>
              <a:rPr lang="ja-JP" altLang="en-US" sz="1000" dirty="0" smtClean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endParaRPr lang="ja-JP" altLang="en-US" sz="1000" dirty="0">
              <a:solidFill>
                <a:srgbClr val="0000FF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1403648" y="3275013"/>
            <a:ext cx="7056190" cy="197592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2 - 1 .</a:t>
            </a:r>
            <a:r>
              <a:rPr lang="zh-CN" altLang="en-US" sz="24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甲基丙烯酸酯单体</a:t>
            </a:r>
            <a:r>
              <a:rPr lang="zh-CN" altLang="en-US" sz="24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，丙烯酸酯单体</a:t>
            </a:r>
            <a:endParaRPr lang="en-US" altLang="zh-CN" sz="2400" dirty="0" smtClean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  <a:p>
            <a:pPr eaLnBrk="1" hangingPunct="1">
              <a:lnSpc>
                <a:spcPct val="1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2 </a:t>
            </a:r>
            <a:r>
              <a:rPr lang="en-US" altLang="zh-CN" sz="24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- 2 .</a:t>
            </a:r>
            <a:r>
              <a:rPr lang="zh-CN" altLang="en-US" sz="24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环氧酯</a:t>
            </a:r>
          </a:p>
          <a:p>
            <a:pPr eaLnBrk="1" hangingPunct="1">
              <a:lnSpc>
                <a:spcPct val="1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2 - 3 .</a:t>
            </a:r>
            <a:r>
              <a:rPr lang="zh-CN" altLang="en-US" sz="24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聚氨酯丙烯酸酯</a:t>
            </a:r>
            <a:endParaRPr lang="ja-JP" altLang="en-US" sz="2400" dirty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Box 116"/>
          <p:cNvSpPr txBox="1">
            <a:spLocks noChangeArrowheads="1"/>
          </p:cNvSpPr>
          <p:nvPr/>
        </p:nvSpPr>
        <p:spPr bwMode="auto">
          <a:xfrm>
            <a:off x="454025" y="400050"/>
            <a:ext cx="1507144" cy="461665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4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r>
              <a:rPr lang="zh-CN" altLang="en-US" sz="24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产品概要</a:t>
            </a:r>
            <a:endParaRPr lang="en-US" altLang="ja-JP" sz="2400" dirty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  <p:grpSp>
        <p:nvGrpSpPr>
          <p:cNvPr id="54" name="Group 1027"/>
          <p:cNvGrpSpPr>
            <a:grpSpLocks/>
          </p:cNvGrpSpPr>
          <p:nvPr/>
        </p:nvGrpSpPr>
        <p:grpSpPr bwMode="auto">
          <a:xfrm>
            <a:off x="0" y="0"/>
            <a:ext cx="9144000" cy="6881813"/>
            <a:chOff x="0" y="0"/>
            <a:chExt cx="5760" cy="4335"/>
          </a:xfrm>
        </p:grpSpPr>
        <p:pic>
          <p:nvPicPr>
            <p:cNvPr id="55" name="Picture 102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5" y="0"/>
              <a:ext cx="385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" name="Text Box 1029"/>
            <p:cNvSpPr txBox="1">
              <a:spLocks noChangeArrowheads="1"/>
            </p:cNvSpPr>
            <p:nvPr/>
          </p:nvSpPr>
          <p:spPr bwMode="auto">
            <a:xfrm>
              <a:off x="2391" y="4161"/>
              <a:ext cx="1016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itchFamily="2" charset="2"/>
                <a:buChar char="|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ja-JP" altLang="en-US" sz="1200">
                  <a:solidFill>
                    <a:srgbClr val="000000"/>
                  </a:solidFill>
                  <a:latin typeface="Adobe 宋体 Std L" pitchFamily="18" charset="-122"/>
                  <a:ea typeface="Adobe 宋体 Std L" pitchFamily="18" charset="-122"/>
                </a:rPr>
                <a:t>共栄社化学株式会社</a:t>
              </a:r>
            </a:p>
          </p:txBody>
        </p:sp>
        <p:sp>
          <p:nvSpPr>
            <p:cNvPr id="57" name="Line 1030"/>
            <p:cNvSpPr>
              <a:spLocks noChangeShapeType="1"/>
            </p:cNvSpPr>
            <p:nvPr/>
          </p:nvSpPr>
          <p:spPr bwMode="auto">
            <a:xfrm>
              <a:off x="0" y="4156"/>
              <a:ext cx="5760" cy="0"/>
            </a:xfrm>
            <a:prstGeom prst="line">
              <a:avLst/>
            </a:prstGeom>
            <a:noFill/>
            <a:ln w="19050">
              <a:solidFill>
                <a:srgbClr val="99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latin typeface="Adobe 宋体 Std L" pitchFamily="18" charset="-122"/>
                <a:ea typeface="Adobe 宋体 Std L" pitchFamily="18" charset="-122"/>
              </a:endParaRPr>
            </a:p>
          </p:txBody>
        </p:sp>
      </p:grpSp>
      <p:sp>
        <p:nvSpPr>
          <p:cNvPr id="58" name="Text Box 1026"/>
          <p:cNvSpPr txBox="1">
            <a:spLocks noChangeArrowheads="1"/>
          </p:cNvSpPr>
          <p:nvPr/>
        </p:nvSpPr>
        <p:spPr bwMode="auto">
          <a:xfrm>
            <a:off x="683568" y="1484313"/>
            <a:ext cx="8162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zh-CN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宋体 Std L" pitchFamily="18" charset="-122"/>
                <a:ea typeface="Adobe 宋体 Std L" pitchFamily="18" charset="-122"/>
              </a:rPr>
              <a:t>单体</a:t>
            </a:r>
            <a:endParaRPr lang="en-US" altLang="ja-JP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59" name="Text Box 1027"/>
          <p:cNvSpPr txBox="1">
            <a:spLocks noChangeArrowheads="1"/>
          </p:cNvSpPr>
          <p:nvPr/>
        </p:nvSpPr>
        <p:spPr bwMode="auto">
          <a:xfrm>
            <a:off x="3209281" y="1697038"/>
            <a:ext cx="4419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l" eaLnBrk="1" hangingPunct="1">
              <a:defRPr/>
            </a:pPr>
            <a:r>
              <a:rPr lang="zh-CN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dobe 宋体 Std L" pitchFamily="18" charset="-122"/>
                <a:ea typeface="Adobe 宋体 Std L" pitchFamily="18" charset="-122"/>
              </a:rPr>
              <a:t>丙烯酸酯单体</a:t>
            </a:r>
            <a:r>
              <a:rPr lang="zh-CN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dobe 宋体 Std L" pitchFamily="18" charset="-122"/>
                <a:ea typeface="Adobe 宋体 Std L" pitchFamily="18" charset="-122"/>
              </a:rPr>
              <a:t>（</a:t>
            </a:r>
            <a:r>
              <a:rPr lang="en-US" altLang="zh-CN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dobe 宋体 Std L" pitchFamily="18" charset="-122"/>
                <a:ea typeface="Adobe 宋体 Std L" pitchFamily="18" charset="-122"/>
              </a:rPr>
              <a:t>Light </a:t>
            </a:r>
            <a:r>
              <a:rPr lang="en-US" altLang="zh-CN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dobe 宋体 Std L" pitchFamily="18" charset="-122"/>
                <a:ea typeface="Adobe 宋体 Std L" pitchFamily="18" charset="-122"/>
              </a:rPr>
              <a:t>acrylate</a:t>
            </a:r>
            <a:r>
              <a:rPr lang="zh-CN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dobe 宋体 Std L" pitchFamily="18" charset="-122"/>
                <a:ea typeface="Adobe 宋体 Std L" pitchFamily="18" charset="-122"/>
              </a:rPr>
              <a:t>）</a:t>
            </a:r>
            <a:endParaRPr lang="en-US" altLang="ja-JP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60" name="Text Box 1028"/>
          <p:cNvSpPr txBox="1">
            <a:spLocks noChangeArrowheads="1"/>
          </p:cNvSpPr>
          <p:nvPr/>
        </p:nvSpPr>
        <p:spPr bwMode="auto">
          <a:xfrm>
            <a:off x="3285481" y="1120775"/>
            <a:ext cx="47067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l" eaLnBrk="1" hangingPunct="1">
              <a:defRPr/>
            </a:pPr>
            <a:r>
              <a:rPr lang="zh-CN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dobe 宋体 Std L" pitchFamily="18" charset="-122"/>
                <a:ea typeface="Adobe 宋体 Std L" pitchFamily="18" charset="-122"/>
              </a:rPr>
              <a:t>甲基丙烯酸酯</a:t>
            </a:r>
            <a:r>
              <a:rPr lang="zh-CN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dobe 宋体 Std L" pitchFamily="18" charset="-122"/>
                <a:ea typeface="Adobe 宋体 Std L" pitchFamily="18" charset="-122"/>
              </a:rPr>
              <a:t>单体（</a:t>
            </a:r>
            <a:r>
              <a:rPr lang="en-US" altLang="zh-CN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dobe 宋体 Std L" pitchFamily="18" charset="-122"/>
                <a:ea typeface="Adobe 宋体 Std L" pitchFamily="18" charset="-122"/>
              </a:rPr>
              <a:t>Light Ester</a:t>
            </a:r>
            <a:r>
              <a:rPr lang="zh-CN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dobe 宋体 Std L" pitchFamily="18" charset="-122"/>
                <a:ea typeface="Adobe 宋体 Std L" pitchFamily="18" charset="-122"/>
              </a:rPr>
              <a:t>）</a:t>
            </a:r>
            <a:endParaRPr lang="en-US" altLang="ja-JP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61" name="Text Box 1029"/>
          <p:cNvSpPr txBox="1">
            <a:spLocks noChangeArrowheads="1"/>
          </p:cNvSpPr>
          <p:nvPr/>
        </p:nvSpPr>
        <p:spPr bwMode="auto">
          <a:xfrm>
            <a:off x="3215631" y="2276475"/>
            <a:ext cx="31662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l" eaLnBrk="1" hangingPunct="1">
              <a:defRPr/>
            </a:pPr>
            <a:r>
              <a:rPr lang="zh-CN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dobe 宋体 Std L" pitchFamily="18" charset="-122"/>
                <a:ea typeface="Adobe 宋体 Std L" pitchFamily="18" charset="-122"/>
              </a:rPr>
              <a:t>环氧树脂（</a:t>
            </a:r>
            <a:r>
              <a:rPr lang="en-US" altLang="zh-CN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dobe 宋体 Std L" pitchFamily="18" charset="-122"/>
                <a:ea typeface="Adobe 宋体 Std L" pitchFamily="18" charset="-122"/>
              </a:rPr>
              <a:t>Epolight</a:t>
            </a:r>
            <a:r>
              <a:rPr lang="zh-CN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dobe 宋体 Std L" pitchFamily="18" charset="-122"/>
                <a:ea typeface="Adobe 宋体 Std L" pitchFamily="18" charset="-122"/>
              </a:rPr>
              <a:t>）</a:t>
            </a:r>
            <a:endParaRPr lang="en-US" altLang="ja-JP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62" name="Text Box 1030"/>
          <p:cNvSpPr txBox="1">
            <a:spLocks noChangeArrowheads="1"/>
          </p:cNvSpPr>
          <p:nvPr/>
        </p:nvSpPr>
        <p:spPr bwMode="auto">
          <a:xfrm>
            <a:off x="3215631" y="4105275"/>
            <a:ext cx="48397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l" eaLnBrk="1" hangingPunct="1">
              <a:defRPr/>
            </a:pPr>
            <a:r>
              <a:rPr lang="ja-JP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dobe 宋体 Std L" pitchFamily="18" charset="-122"/>
                <a:ea typeface="Adobe 宋体 Std L" pitchFamily="18" charset="-122"/>
              </a:rPr>
              <a:t>聚氨酯丙烯酸酯（</a:t>
            </a:r>
            <a:r>
              <a:rPr lang="en-US" altLang="ja-JP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dobe 宋体 Std L" pitchFamily="18" charset="-122"/>
                <a:ea typeface="Adobe 宋体 Std L" pitchFamily="18" charset="-122"/>
              </a:rPr>
              <a:t>UA</a:t>
            </a:r>
            <a:r>
              <a:rPr lang="ja-JP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dobe 宋体 Std L" pitchFamily="18" charset="-122"/>
                <a:ea typeface="Adobe 宋体 Std L" pitchFamily="18" charset="-122"/>
              </a:rPr>
              <a:t>，</a:t>
            </a:r>
            <a:r>
              <a:rPr lang="en-US" altLang="ja-JP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dobe 宋体 Std L" pitchFamily="18" charset="-122"/>
                <a:ea typeface="Adobe 宋体 Std L" pitchFamily="18" charset="-122"/>
              </a:rPr>
              <a:t>UF</a:t>
            </a:r>
            <a:r>
              <a:rPr lang="ja-JP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dobe 宋体 Std L" pitchFamily="18" charset="-122"/>
                <a:ea typeface="Adobe 宋体 Std L" pitchFamily="18" charset="-122"/>
              </a:rPr>
              <a:t>系列）</a:t>
            </a:r>
            <a:endParaRPr lang="en-US" altLang="ja-JP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dobe 宋体 Std L" pitchFamily="18" charset="-122"/>
              <a:ea typeface="Adobe 宋体 Std L" pitchFamily="18" charset="-122"/>
            </a:endParaRPr>
          </a:p>
        </p:txBody>
      </p:sp>
      <p:cxnSp>
        <p:nvCxnSpPr>
          <p:cNvPr id="63" name="AutoShape 1032"/>
          <p:cNvCxnSpPr>
            <a:cxnSpLocks noChangeShapeType="1"/>
          </p:cNvCxnSpPr>
          <p:nvPr/>
        </p:nvCxnSpPr>
        <p:spPr bwMode="auto">
          <a:xfrm>
            <a:off x="2904481" y="1354138"/>
            <a:ext cx="1587" cy="568325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" name="AutoShape 1033"/>
          <p:cNvCxnSpPr>
            <a:cxnSpLocks noChangeShapeType="1"/>
          </p:cNvCxnSpPr>
          <p:nvPr/>
        </p:nvCxnSpPr>
        <p:spPr bwMode="auto">
          <a:xfrm>
            <a:off x="2904481" y="1925638"/>
            <a:ext cx="304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" name="AutoShape 1035"/>
          <p:cNvCxnSpPr>
            <a:cxnSpLocks noChangeShapeType="1"/>
            <a:endCxn id="60" idx="1"/>
          </p:cNvCxnSpPr>
          <p:nvPr/>
        </p:nvCxnSpPr>
        <p:spPr bwMode="auto">
          <a:xfrm>
            <a:off x="2904481" y="1347788"/>
            <a:ext cx="381000" cy="382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6" name="Line 1036"/>
          <p:cNvSpPr>
            <a:spLocks noChangeShapeType="1"/>
          </p:cNvSpPr>
          <p:nvPr/>
        </p:nvSpPr>
        <p:spPr bwMode="auto">
          <a:xfrm>
            <a:off x="2371081" y="1700213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l">
              <a:defRPr/>
            </a:pPr>
            <a:endParaRPr lang="ja-JP" altLang="en-US" sz="32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67" name="Text Box 1037"/>
          <p:cNvSpPr txBox="1">
            <a:spLocks noChangeArrowheads="1"/>
          </p:cNvSpPr>
          <p:nvPr/>
        </p:nvSpPr>
        <p:spPr bwMode="auto">
          <a:xfrm>
            <a:off x="3275956" y="3190875"/>
            <a:ext cx="32464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l" eaLnBrk="1" hangingPunct="1">
              <a:defRPr/>
            </a:pPr>
            <a:r>
              <a:rPr lang="zh-CN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dobe 宋体 Std L" pitchFamily="18" charset="-122"/>
                <a:ea typeface="Adobe 宋体 Std L" pitchFamily="18" charset="-122"/>
              </a:rPr>
              <a:t>环氧酯</a:t>
            </a:r>
            <a:r>
              <a:rPr lang="zh-CN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dobe 宋体 Std L" pitchFamily="18" charset="-122"/>
                <a:ea typeface="Adobe 宋体 Std L" pitchFamily="18" charset="-122"/>
              </a:rPr>
              <a:t>（</a:t>
            </a:r>
            <a:r>
              <a:rPr lang="en-US" altLang="zh-CN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dobe 宋体 Std L" pitchFamily="18" charset="-122"/>
                <a:ea typeface="Adobe 宋体 Std L" pitchFamily="18" charset="-122"/>
              </a:rPr>
              <a:t>Epoxy </a:t>
            </a:r>
            <a:r>
              <a:rPr lang="en-US" altLang="zh-CN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dobe 宋体 Std L" pitchFamily="18" charset="-122"/>
                <a:ea typeface="Adobe 宋体 Std L" pitchFamily="18" charset="-122"/>
              </a:rPr>
              <a:t>ester</a:t>
            </a:r>
            <a:r>
              <a:rPr lang="zh-CN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dobe 宋体 Std L" pitchFamily="18" charset="-122"/>
                <a:ea typeface="Adobe 宋体 Std L" pitchFamily="18" charset="-122"/>
              </a:rPr>
              <a:t>）</a:t>
            </a:r>
            <a:endParaRPr lang="en-US" altLang="ja-JP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68" name="Text Box 1038"/>
          <p:cNvSpPr txBox="1">
            <a:spLocks noChangeArrowheads="1"/>
          </p:cNvSpPr>
          <p:nvPr/>
        </p:nvSpPr>
        <p:spPr bwMode="auto">
          <a:xfrm>
            <a:off x="683568" y="3186112"/>
            <a:ext cx="11977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ja-JP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宋体 Std L" pitchFamily="18" charset="-122"/>
                <a:ea typeface="Adobe 宋体 Std L" pitchFamily="18" charset="-122"/>
              </a:rPr>
              <a:t> </a:t>
            </a:r>
            <a:r>
              <a:rPr lang="zh-CN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宋体 Std L" pitchFamily="18" charset="-122"/>
                <a:ea typeface="Adobe 宋体 Std L" pitchFamily="18" charset="-122"/>
              </a:rPr>
              <a:t>低聚物</a:t>
            </a:r>
            <a:endParaRPr lang="en-US" altLang="ja-JP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69" name="Line 1039"/>
          <p:cNvSpPr>
            <a:spLocks noChangeShapeType="1"/>
          </p:cNvSpPr>
          <p:nvPr/>
        </p:nvSpPr>
        <p:spPr bwMode="auto">
          <a:xfrm>
            <a:off x="2377431" y="3419475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l">
              <a:defRPr/>
            </a:pPr>
            <a:endParaRPr lang="ja-JP" altLang="en-US" sz="32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宋体 Std L" pitchFamily="18" charset="-122"/>
              <a:ea typeface="Adobe 宋体 Std L" pitchFamily="18" charset="-122"/>
            </a:endParaRPr>
          </a:p>
        </p:txBody>
      </p:sp>
      <p:cxnSp>
        <p:nvCxnSpPr>
          <p:cNvPr id="70" name="AutoShape 1040"/>
          <p:cNvCxnSpPr>
            <a:cxnSpLocks noChangeShapeType="1"/>
          </p:cNvCxnSpPr>
          <p:nvPr/>
        </p:nvCxnSpPr>
        <p:spPr bwMode="auto">
          <a:xfrm>
            <a:off x="2910831" y="2505075"/>
            <a:ext cx="1587" cy="18288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" name="AutoShape 1042"/>
          <p:cNvCxnSpPr>
            <a:cxnSpLocks noChangeShapeType="1"/>
            <a:stCxn id="69" idx="1"/>
            <a:endCxn id="67" idx="1"/>
          </p:cNvCxnSpPr>
          <p:nvPr/>
        </p:nvCxnSpPr>
        <p:spPr bwMode="auto">
          <a:xfrm>
            <a:off x="2910831" y="3419475"/>
            <a:ext cx="365125" cy="2233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" name="AutoShape 1044"/>
          <p:cNvCxnSpPr>
            <a:cxnSpLocks noChangeShapeType="1"/>
            <a:endCxn id="61" idx="1"/>
          </p:cNvCxnSpPr>
          <p:nvPr/>
        </p:nvCxnSpPr>
        <p:spPr bwMode="auto">
          <a:xfrm>
            <a:off x="2910831" y="2503488"/>
            <a:ext cx="304800" cy="382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" name="AutoShape 1045"/>
          <p:cNvCxnSpPr>
            <a:cxnSpLocks noChangeShapeType="1"/>
            <a:endCxn id="62" idx="1"/>
          </p:cNvCxnSpPr>
          <p:nvPr/>
        </p:nvCxnSpPr>
        <p:spPr bwMode="auto">
          <a:xfrm>
            <a:off x="2910831" y="4332288"/>
            <a:ext cx="304800" cy="382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4" name="Text Box 1038"/>
          <p:cNvSpPr txBox="1">
            <a:spLocks noChangeArrowheads="1"/>
          </p:cNvSpPr>
          <p:nvPr/>
        </p:nvSpPr>
        <p:spPr bwMode="auto">
          <a:xfrm>
            <a:off x="683568" y="4797424"/>
            <a:ext cx="207941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l" eaLnBrk="1" hangingPunct="1">
              <a:defRPr/>
            </a:pPr>
            <a:r>
              <a:rPr lang="zh-CN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dobe 宋体 Std L" pitchFamily="18" charset="-122"/>
                <a:ea typeface="Adobe 宋体 Std L" pitchFamily="18" charset="-122"/>
              </a:rPr>
              <a:t>研发品</a:t>
            </a:r>
            <a:endParaRPr lang="en-US" altLang="zh-CN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dobe 宋体 Std L" pitchFamily="18" charset="-122"/>
              <a:ea typeface="Adobe 宋体 Std L" pitchFamily="18" charset="-122"/>
            </a:endParaRPr>
          </a:p>
          <a:p>
            <a:pPr algn="l" eaLnBrk="1" hangingPunct="1">
              <a:defRPr/>
            </a:pPr>
            <a:r>
              <a:rPr lang="zh-CN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dobe 宋体 Std L" pitchFamily="18" charset="-122"/>
                <a:ea typeface="Adobe 宋体 Std L" pitchFamily="18" charset="-122"/>
              </a:rPr>
              <a:t>委托</a:t>
            </a:r>
            <a:r>
              <a:rPr lang="zh-CN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dobe 宋体 Std L" pitchFamily="18" charset="-122"/>
                <a:ea typeface="Adobe 宋体 Std L" pitchFamily="18" charset="-122"/>
              </a:rPr>
              <a:t>制造产品</a:t>
            </a:r>
            <a:endParaRPr lang="ja-JP" altLang="en-US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75" name="Line 1039"/>
          <p:cNvSpPr>
            <a:spLocks noChangeShapeType="1"/>
          </p:cNvSpPr>
          <p:nvPr/>
        </p:nvSpPr>
        <p:spPr bwMode="auto">
          <a:xfrm>
            <a:off x="2371082" y="5084763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l">
              <a:defRPr/>
            </a:pPr>
            <a:endParaRPr lang="ja-JP" altLang="en-US" sz="32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76" name="Text Box 1037"/>
          <p:cNvSpPr txBox="1">
            <a:spLocks noChangeArrowheads="1"/>
          </p:cNvSpPr>
          <p:nvPr/>
        </p:nvSpPr>
        <p:spPr bwMode="auto">
          <a:xfrm>
            <a:off x="3275956" y="4868863"/>
            <a:ext cx="34868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l" eaLnBrk="1" hangingPunct="1">
              <a:defRPr/>
            </a:pPr>
            <a:r>
              <a:rPr lang="ja-JP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dobe 宋体 Std L" pitchFamily="18" charset="-122"/>
                <a:ea typeface="Adobe 宋体 Std L" pitchFamily="18" charset="-122"/>
              </a:rPr>
              <a:t> </a:t>
            </a:r>
            <a:r>
              <a:rPr lang="zh-CN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dobe 宋体 Std L" pitchFamily="18" charset="-122"/>
                <a:ea typeface="Adobe 宋体 Std L" pitchFamily="18" charset="-122"/>
              </a:rPr>
              <a:t>单体，低聚物</a:t>
            </a:r>
            <a:r>
              <a:rPr lang="ja-JP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dobe 宋体 Std L" pitchFamily="18" charset="-122"/>
                <a:ea typeface="Adobe 宋体 Std L" pitchFamily="18" charset="-122"/>
              </a:rPr>
              <a:t>，配合物 </a:t>
            </a:r>
            <a:endParaRPr lang="en-US" altLang="ja-JP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77" name="Text Box 4"/>
          <p:cNvSpPr txBox="1">
            <a:spLocks noChangeArrowheads="1"/>
          </p:cNvSpPr>
          <p:nvPr/>
        </p:nvSpPr>
        <p:spPr bwMode="auto">
          <a:xfrm>
            <a:off x="6457950" y="152400"/>
            <a:ext cx="207486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000" dirty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r>
              <a:rPr lang="ja-JP" altLang="en-US" sz="1000" dirty="0" smtClean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２．</a:t>
            </a:r>
            <a:r>
              <a:rPr lang="zh-CN" altLang="en-US" sz="1000" dirty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机能</a:t>
            </a:r>
            <a:r>
              <a:rPr lang="zh-CN" altLang="en-US" sz="1000" dirty="0" smtClean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性化学品事业部介绍</a:t>
            </a:r>
            <a:r>
              <a:rPr lang="ja-JP" altLang="en-US" sz="1000" dirty="0" smtClean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endParaRPr lang="ja-JP" altLang="en-US" sz="1000" dirty="0">
              <a:solidFill>
                <a:srgbClr val="0000FF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029"/>
          <p:cNvGrpSpPr>
            <a:grpSpLocks/>
          </p:cNvGrpSpPr>
          <p:nvPr/>
        </p:nvGrpSpPr>
        <p:grpSpPr bwMode="auto">
          <a:xfrm>
            <a:off x="0" y="0"/>
            <a:ext cx="9144000" cy="6881813"/>
            <a:chOff x="0" y="0"/>
            <a:chExt cx="5760" cy="4335"/>
          </a:xfrm>
        </p:grpSpPr>
        <p:pic>
          <p:nvPicPr>
            <p:cNvPr id="10" name="Picture 103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5" y="0"/>
              <a:ext cx="385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1031"/>
            <p:cNvSpPr txBox="1">
              <a:spLocks noChangeArrowheads="1"/>
            </p:cNvSpPr>
            <p:nvPr/>
          </p:nvSpPr>
          <p:spPr bwMode="auto">
            <a:xfrm>
              <a:off x="2391" y="4161"/>
              <a:ext cx="1016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itchFamily="2" charset="2"/>
                <a:buChar char="|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ja-JP" altLang="en-US" sz="1200">
                  <a:solidFill>
                    <a:srgbClr val="000000"/>
                  </a:solidFill>
                  <a:latin typeface="Adobe 宋体 Std L" pitchFamily="18" charset="-122"/>
                  <a:ea typeface="Adobe 宋体 Std L" pitchFamily="18" charset="-122"/>
                </a:rPr>
                <a:t>共栄社化学株式会社</a:t>
              </a:r>
            </a:p>
          </p:txBody>
        </p:sp>
        <p:sp>
          <p:nvSpPr>
            <p:cNvPr id="12" name="Line 1032"/>
            <p:cNvSpPr>
              <a:spLocks noChangeShapeType="1"/>
            </p:cNvSpPr>
            <p:nvPr/>
          </p:nvSpPr>
          <p:spPr bwMode="auto">
            <a:xfrm>
              <a:off x="0" y="4156"/>
              <a:ext cx="5760" cy="0"/>
            </a:xfrm>
            <a:prstGeom prst="line">
              <a:avLst/>
            </a:prstGeom>
            <a:noFill/>
            <a:ln w="19050">
              <a:solidFill>
                <a:srgbClr val="99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latin typeface="Adobe 宋体 Std L" pitchFamily="18" charset="-122"/>
                <a:ea typeface="Adobe 宋体 Std L" pitchFamily="18" charset="-122"/>
              </a:endParaRPr>
            </a:p>
          </p:txBody>
        </p:sp>
      </p:grpSp>
      <p:sp>
        <p:nvSpPr>
          <p:cNvPr id="13" name="Text Box 116"/>
          <p:cNvSpPr txBox="1">
            <a:spLocks noChangeArrowheads="1"/>
          </p:cNvSpPr>
          <p:nvPr/>
        </p:nvSpPr>
        <p:spPr bwMode="auto">
          <a:xfrm>
            <a:off x="1115616" y="2781300"/>
            <a:ext cx="6460423" cy="1200329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36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r>
              <a:rPr lang="ja-JP" altLang="en-US" sz="36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２－１．</a:t>
            </a:r>
            <a:r>
              <a:rPr lang="zh-CN" altLang="en-US" sz="36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甲基丙烯酸酯单体，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36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                   丙烯酸酯</a:t>
            </a:r>
            <a:r>
              <a:rPr lang="zh-CN" altLang="en-US" sz="36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单体</a:t>
            </a:r>
            <a:endParaRPr lang="en-US" altLang="ja-JP" sz="3600" dirty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457950" y="152400"/>
            <a:ext cx="207486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 dirty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2</a:t>
            </a:r>
            <a:r>
              <a:rPr lang="zh-CN" altLang="en-US" sz="1000" dirty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功能性化学品事业部的介绍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 dirty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2 - 1 .</a:t>
            </a:r>
            <a:r>
              <a:rPr lang="zh-CN" altLang="en-US" sz="1000" dirty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甲基丙烯酸酯单体，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000" dirty="0" smtClean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丙烯酸酯单体</a:t>
            </a:r>
            <a:endParaRPr lang="ja-JP" altLang="en-US" sz="1000" dirty="0">
              <a:solidFill>
                <a:srgbClr val="0000FF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2"/>
          <p:cNvSpPr>
            <a:spLocks noChangeArrowheads="1"/>
          </p:cNvSpPr>
          <p:nvPr/>
        </p:nvSpPr>
        <p:spPr bwMode="auto">
          <a:xfrm>
            <a:off x="1258888" y="981075"/>
            <a:ext cx="2736850" cy="1655763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>
              <a:solidFill>
                <a:srgbClr val="008000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5435600" y="981075"/>
            <a:ext cx="2592388" cy="1655763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>
              <a:solidFill>
                <a:srgbClr val="008000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  <p:grpSp>
        <p:nvGrpSpPr>
          <p:cNvPr id="21" name="Group 1029"/>
          <p:cNvGrpSpPr>
            <a:grpSpLocks/>
          </p:cNvGrpSpPr>
          <p:nvPr/>
        </p:nvGrpSpPr>
        <p:grpSpPr bwMode="auto">
          <a:xfrm>
            <a:off x="0" y="0"/>
            <a:ext cx="9144000" cy="6881813"/>
            <a:chOff x="0" y="0"/>
            <a:chExt cx="5760" cy="4335"/>
          </a:xfrm>
        </p:grpSpPr>
        <p:pic>
          <p:nvPicPr>
            <p:cNvPr id="22" name="Picture 103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5" y="0"/>
              <a:ext cx="385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 Box 1031"/>
            <p:cNvSpPr txBox="1">
              <a:spLocks noChangeArrowheads="1"/>
            </p:cNvSpPr>
            <p:nvPr/>
          </p:nvSpPr>
          <p:spPr bwMode="auto">
            <a:xfrm>
              <a:off x="2391" y="4161"/>
              <a:ext cx="1016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itchFamily="2" charset="2"/>
                <a:buChar char="|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ja-JP" altLang="en-US" sz="1200">
                  <a:solidFill>
                    <a:srgbClr val="000000"/>
                  </a:solidFill>
                  <a:latin typeface="Adobe 宋体 Std L" pitchFamily="18" charset="-122"/>
                  <a:ea typeface="Adobe 宋体 Std L" pitchFamily="18" charset="-122"/>
                </a:rPr>
                <a:t>共栄社化学株式会社</a:t>
              </a:r>
            </a:p>
          </p:txBody>
        </p:sp>
        <p:sp>
          <p:nvSpPr>
            <p:cNvPr id="24" name="Line 1032"/>
            <p:cNvSpPr>
              <a:spLocks noChangeShapeType="1"/>
            </p:cNvSpPr>
            <p:nvPr/>
          </p:nvSpPr>
          <p:spPr bwMode="auto">
            <a:xfrm>
              <a:off x="0" y="4156"/>
              <a:ext cx="5760" cy="0"/>
            </a:xfrm>
            <a:prstGeom prst="line">
              <a:avLst/>
            </a:prstGeom>
            <a:noFill/>
            <a:ln w="19050">
              <a:solidFill>
                <a:srgbClr val="99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latin typeface="Adobe 宋体 Std L" pitchFamily="18" charset="-122"/>
                <a:ea typeface="Adobe 宋体 Std L" pitchFamily="18" charset="-122"/>
              </a:endParaRPr>
            </a:p>
          </p:txBody>
        </p:sp>
      </p:grpSp>
      <p:graphicFrame>
        <p:nvGraphicFramePr>
          <p:cNvPr id="25" name="Object 53"/>
          <p:cNvGraphicFramePr>
            <a:graphicFrameLocks noChangeAspect="1"/>
          </p:cNvGraphicFramePr>
          <p:nvPr/>
        </p:nvGraphicFramePr>
        <p:xfrm>
          <a:off x="1587500" y="1035050"/>
          <a:ext cx="2209800" cy="162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85" name="Chem4D" r:id="rId5" imgW="1580998" imgH="1161288" progId="">
                  <p:embed/>
                </p:oleObj>
              </mc:Choice>
              <mc:Fallback>
                <p:oleObj name="Chem4D" r:id="rId5" imgW="1580998" imgH="1161288" progId="">
                  <p:embed/>
                  <p:pic>
                    <p:nvPicPr>
                      <p:cNvPr id="0" name="Picture 1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0" y="1035050"/>
                        <a:ext cx="2209800" cy="162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54"/>
          <p:cNvGraphicFramePr>
            <a:graphicFrameLocks noChangeAspect="1"/>
          </p:cNvGraphicFramePr>
          <p:nvPr/>
        </p:nvGraphicFramePr>
        <p:xfrm>
          <a:off x="5702300" y="1030288"/>
          <a:ext cx="2133600" cy="156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86" name="Chem4D" r:id="rId7" imgW="1580998" imgH="1161288" progId="">
                  <p:embed/>
                </p:oleObj>
              </mc:Choice>
              <mc:Fallback>
                <p:oleObj name="Chem4D" r:id="rId7" imgW="1580998" imgH="1161288" progId="">
                  <p:embed/>
                  <p:pic>
                    <p:nvPicPr>
                      <p:cNvPr id="0" name="Picture 1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2300" y="1030288"/>
                        <a:ext cx="2133600" cy="156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 Box 57"/>
          <p:cNvSpPr txBox="1">
            <a:spLocks noChangeArrowheads="1"/>
          </p:cNvSpPr>
          <p:nvPr/>
        </p:nvSpPr>
        <p:spPr bwMode="auto">
          <a:xfrm>
            <a:off x="901700" y="2636838"/>
            <a:ext cx="274626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zh-CN" altLang="en-US" sz="1600" dirty="0">
                <a:solidFill>
                  <a:srgbClr val="FF0000"/>
                </a:solidFill>
                <a:latin typeface="Adobe 宋体 Std L" pitchFamily="18" charset="-122"/>
                <a:ea typeface="Adobe 宋体 Std L" pitchFamily="18" charset="-122"/>
              </a:rPr>
              <a:t>甲基丙烯酸酯</a:t>
            </a:r>
            <a:r>
              <a:rPr lang="zh-CN" altLang="en-US" sz="1600" dirty="0" smtClean="0">
                <a:solidFill>
                  <a:srgbClr val="FF0000"/>
                </a:solidFill>
                <a:latin typeface="Adobe 宋体 Std L" pitchFamily="18" charset="-122"/>
                <a:ea typeface="Adobe 宋体 Std L" pitchFamily="18" charset="-122"/>
              </a:rPr>
              <a:t>（</a:t>
            </a:r>
            <a:r>
              <a:rPr lang="en-US" altLang="zh-CN" sz="1600" dirty="0" smtClean="0">
                <a:solidFill>
                  <a:srgbClr val="FF0000"/>
                </a:solidFill>
                <a:latin typeface="Adobe 宋体 Std L" pitchFamily="18" charset="-122"/>
                <a:ea typeface="Adobe 宋体 Std L" pitchFamily="18" charset="-122"/>
              </a:rPr>
              <a:t>Light ester</a:t>
            </a:r>
            <a:r>
              <a:rPr lang="zh-CN" altLang="en-US" sz="1600" dirty="0" smtClean="0">
                <a:solidFill>
                  <a:srgbClr val="FF0000"/>
                </a:solidFill>
                <a:latin typeface="Adobe 宋体 Std L" pitchFamily="18" charset="-122"/>
                <a:ea typeface="Adobe 宋体 Std L" pitchFamily="18" charset="-122"/>
              </a:rPr>
              <a:t>）</a:t>
            </a:r>
            <a:endParaRPr lang="ja-JP" altLang="en-US" sz="16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29" name="Text Box 59"/>
          <p:cNvSpPr txBox="1">
            <a:spLocks noChangeArrowheads="1"/>
          </p:cNvSpPr>
          <p:nvPr/>
        </p:nvSpPr>
        <p:spPr bwMode="auto">
          <a:xfrm>
            <a:off x="5092700" y="2636838"/>
            <a:ext cx="23775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600" dirty="0">
                <a:solidFill>
                  <a:srgbClr val="FF0000"/>
                </a:solidFill>
                <a:latin typeface="Adobe 宋体 Std L" pitchFamily="18" charset="-122"/>
                <a:ea typeface="Adobe 宋体 Std L" pitchFamily="18" charset="-122"/>
              </a:rPr>
              <a:t>丙烯酸</a:t>
            </a:r>
            <a:r>
              <a:rPr lang="zh-CN" altLang="en-US" sz="1600" dirty="0" smtClean="0">
                <a:solidFill>
                  <a:srgbClr val="FF0000"/>
                </a:solidFill>
                <a:latin typeface="Adobe 宋体 Std L" pitchFamily="18" charset="-122"/>
                <a:ea typeface="Adobe 宋体 Std L" pitchFamily="18" charset="-122"/>
              </a:rPr>
              <a:t>（</a:t>
            </a:r>
            <a:r>
              <a:rPr lang="en-US" altLang="zh-CN" sz="1600" dirty="0" smtClean="0">
                <a:solidFill>
                  <a:srgbClr val="FF0000"/>
                </a:solidFill>
                <a:latin typeface="Adobe 宋体 Std L" pitchFamily="18" charset="-122"/>
                <a:ea typeface="Adobe 宋体 Std L" pitchFamily="18" charset="-122"/>
              </a:rPr>
              <a:t>Light </a:t>
            </a:r>
            <a:r>
              <a:rPr lang="en-US" altLang="zh-CN" sz="1600" dirty="0">
                <a:solidFill>
                  <a:srgbClr val="FF0000"/>
                </a:solidFill>
                <a:latin typeface="Adobe 宋体 Std L" pitchFamily="18" charset="-122"/>
                <a:ea typeface="Adobe 宋体 Std L" pitchFamily="18" charset="-122"/>
              </a:rPr>
              <a:t>acrylate</a:t>
            </a:r>
            <a:r>
              <a:rPr lang="zh-CN" altLang="en-US" sz="1600" dirty="0" smtClean="0">
                <a:solidFill>
                  <a:srgbClr val="FF0000"/>
                </a:solidFill>
                <a:latin typeface="Adobe 宋体 Std L" pitchFamily="18" charset="-122"/>
                <a:ea typeface="Adobe 宋体 Std L" pitchFamily="18" charset="-122"/>
              </a:rPr>
              <a:t>）</a:t>
            </a:r>
            <a:endParaRPr lang="ja-JP" altLang="en-US" sz="1600" dirty="0">
              <a:solidFill>
                <a:srgbClr val="FF0000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  <p:graphicFrame>
        <p:nvGraphicFramePr>
          <p:cNvPr id="30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7815985"/>
              </p:ext>
            </p:extLst>
          </p:nvPr>
        </p:nvGraphicFramePr>
        <p:xfrm>
          <a:off x="107504" y="4573588"/>
          <a:ext cx="5022850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87" name="Chem4D" r:id="rId9" imgW="5543093" imgH="1199693" progId="">
                  <p:embed/>
                </p:oleObj>
              </mc:Choice>
              <mc:Fallback>
                <p:oleObj name="Chem4D" r:id="rId9" imgW="5543093" imgH="1199693" progId="">
                  <p:embed/>
                  <p:pic>
                    <p:nvPicPr>
                      <p:cNvPr id="0" name="Picture 2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4573588"/>
                        <a:ext cx="5022850" cy="108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 Box 64"/>
          <p:cNvSpPr txBox="1">
            <a:spLocks noChangeArrowheads="1"/>
          </p:cNvSpPr>
          <p:nvPr/>
        </p:nvSpPr>
        <p:spPr bwMode="auto">
          <a:xfrm>
            <a:off x="179388" y="3860800"/>
            <a:ext cx="12362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000" dirty="0" smtClean="0">
                <a:solidFill>
                  <a:srgbClr val="008000"/>
                </a:solidFill>
                <a:latin typeface="Adobe 宋体 Std L" pitchFamily="18" charset="-122"/>
                <a:ea typeface="Adobe 宋体 Std L" pitchFamily="18" charset="-122"/>
              </a:rPr>
              <a:t>脱水</a:t>
            </a:r>
            <a:r>
              <a:rPr lang="zh-CN" altLang="en-US" sz="2000" dirty="0">
                <a:solidFill>
                  <a:srgbClr val="008000"/>
                </a:solidFill>
                <a:latin typeface="Adobe 宋体 Std L" pitchFamily="18" charset="-122"/>
                <a:ea typeface="Adobe 宋体 Std L" pitchFamily="18" charset="-122"/>
              </a:rPr>
              <a:t>反应</a:t>
            </a:r>
            <a:endParaRPr lang="en-US" altLang="ja-JP" sz="2000" dirty="0">
              <a:solidFill>
                <a:srgbClr val="008000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4932040" y="3598863"/>
            <a:ext cx="4248473" cy="2139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500" b="0" dirty="0" smtClean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r>
              <a:rPr lang="en-US" altLang="zh-CN" sz="1400" dirty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Light </a:t>
            </a:r>
            <a:r>
              <a:rPr lang="en-US" altLang="zh-CN" sz="1400" dirty="0" smtClean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ester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400" b="0" dirty="0" smtClean="0">
                <a:solidFill>
                  <a:srgbClr val="FF0000"/>
                </a:solidFill>
                <a:latin typeface="Adobe 宋体 Std L" pitchFamily="18" charset="-122"/>
                <a:ea typeface="Adobe 宋体 Std L" pitchFamily="18" charset="-122"/>
              </a:rPr>
              <a:t>在涂料</a:t>
            </a:r>
            <a:r>
              <a:rPr lang="zh-CN" altLang="en-US" sz="1400" b="0" dirty="0">
                <a:solidFill>
                  <a:srgbClr val="FF0000"/>
                </a:solidFill>
                <a:latin typeface="Adobe 宋体 Std L" pitchFamily="18" charset="-122"/>
                <a:ea typeface="Adobe 宋体 Std L" pitchFamily="18" charset="-122"/>
              </a:rPr>
              <a:t>，粘性接着剂</a:t>
            </a:r>
            <a:r>
              <a:rPr lang="zh-CN" altLang="en-US" sz="1400" b="0" dirty="0" smtClean="0">
                <a:solidFill>
                  <a:srgbClr val="FF0000"/>
                </a:solidFill>
                <a:latin typeface="Adobe 宋体 Std L" pitchFamily="18" charset="-122"/>
                <a:ea typeface="Adobe 宋体 Std L" pitchFamily="18" charset="-122"/>
              </a:rPr>
              <a:t>，树脂</a:t>
            </a:r>
            <a:r>
              <a:rPr lang="zh-CN" altLang="en-US" sz="1400" b="0" dirty="0">
                <a:solidFill>
                  <a:srgbClr val="FF0000"/>
                </a:solidFill>
                <a:latin typeface="Adobe 宋体 Std L" pitchFamily="18" charset="-122"/>
                <a:ea typeface="Adobe 宋体 Std L" pitchFamily="18" charset="-122"/>
              </a:rPr>
              <a:t>改质剂，浸渍剂等</a:t>
            </a:r>
            <a:r>
              <a:rPr lang="zh-CN" altLang="en-US" sz="1400" b="0" dirty="0" smtClean="0">
                <a:solidFill>
                  <a:srgbClr val="FF0000"/>
                </a:solidFill>
                <a:latin typeface="Adobe 宋体 Std L" pitchFamily="18" charset="-122"/>
                <a:ea typeface="Adobe 宋体 Std L" pitchFamily="18" charset="-122"/>
              </a:rPr>
              <a:t>领域作为可聚合单体被广泛使用。</a:t>
            </a:r>
            <a:endParaRPr lang="ja-JP" altLang="en-US" sz="1500" b="0" dirty="0">
              <a:solidFill>
                <a:srgbClr val="0000FF"/>
              </a:solidFill>
              <a:latin typeface="Adobe 宋体 Std L" pitchFamily="18" charset="-122"/>
              <a:ea typeface="Adobe 宋体 Std L" pitchFamily="18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500" dirty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r>
              <a:rPr lang="en-US" altLang="zh-CN" sz="1400" dirty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Light </a:t>
            </a:r>
            <a:r>
              <a:rPr lang="en-US" altLang="zh-CN" sz="1400" dirty="0" smtClean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acrylate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500" b="0" dirty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感光性刷版，表面涂层剂，信息记录材料，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500" b="0" dirty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成形剂</a:t>
            </a:r>
            <a:r>
              <a:rPr lang="zh-CN" altLang="en-US" sz="1500" b="0" dirty="0" smtClean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等领域广泛被</a:t>
            </a:r>
            <a:r>
              <a:rPr lang="zh-CN" altLang="en-US" sz="1500" b="0" dirty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使用。</a:t>
            </a:r>
            <a:endParaRPr lang="ja-JP" altLang="en-US" sz="1500" b="0" dirty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500" b="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根据</a:t>
            </a:r>
            <a:r>
              <a:rPr lang="ja-JP" altLang="en-US" sz="1500" i="1" u="sng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Ｒ</a:t>
            </a:r>
            <a:r>
              <a:rPr lang="ja-JP" altLang="en-US" sz="1500" u="sng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　</a:t>
            </a:r>
            <a:r>
              <a:rPr lang="ja-JP" altLang="en-US" sz="1500" u="sng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（</a:t>
            </a:r>
            <a:r>
              <a:rPr lang="zh-CN" altLang="en-US" sz="1500" u="sng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乙醇</a:t>
            </a:r>
            <a:r>
              <a:rPr lang="ja-JP" altLang="en-US" sz="1500" u="sng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）</a:t>
            </a:r>
            <a:r>
              <a:rPr lang="zh-CN" altLang="en-US" sz="1500" b="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构造不同可赋予各种各样的机能</a:t>
            </a:r>
            <a:r>
              <a:rPr lang="ja-JP" altLang="en-US" sz="1500" b="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（</a:t>
            </a:r>
            <a:r>
              <a:rPr lang="ja-JP" altLang="en-US" sz="1500" b="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柔軟性、耐</a:t>
            </a:r>
            <a:r>
              <a:rPr lang="ja-JP" altLang="en-US" sz="1500" b="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割性</a:t>
            </a:r>
            <a:r>
              <a:rPr lang="ja-JP" altLang="en-US" sz="1500" b="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、耐汚染性、光学</a:t>
            </a:r>
            <a:r>
              <a:rPr lang="ja-JP" altLang="en-US" sz="1500" b="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特性</a:t>
            </a:r>
            <a:r>
              <a:rPr lang="zh-CN" altLang="en-US" sz="1500" b="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等</a:t>
            </a:r>
            <a:r>
              <a:rPr lang="ja-JP" altLang="en-US" sz="1500" b="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）</a:t>
            </a:r>
            <a:endParaRPr lang="ja-JP" altLang="en-US" sz="1500" b="0" dirty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500" b="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</a:p>
        </p:txBody>
      </p:sp>
      <p:sp>
        <p:nvSpPr>
          <p:cNvPr id="33" name="Text Box 116"/>
          <p:cNvSpPr txBox="1">
            <a:spLocks noChangeArrowheads="1"/>
          </p:cNvSpPr>
          <p:nvPr/>
        </p:nvSpPr>
        <p:spPr bwMode="auto">
          <a:xfrm>
            <a:off x="454025" y="400050"/>
            <a:ext cx="4605748" cy="461665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单体（甲基</a:t>
            </a:r>
            <a:r>
              <a:rPr lang="en-US" altLang="zh-CN" sz="24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·</a:t>
            </a:r>
            <a:r>
              <a:rPr lang="zh-CN" altLang="en-US" sz="24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丙烯酸脂衍生物）</a:t>
            </a:r>
            <a:endParaRPr lang="en-US" altLang="ja-JP" sz="2400" dirty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  <a:cs typeface="Arial Unicode MS" pitchFamily="34" charset="-122"/>
            </a:endParaRPr>
          </a:p>
        </p:txBody>
      </p:sp>
      <p:sp>
        <p:nvSpPr>
          <p:cNvPr id="34" name="Rectangle 1050"/>
          <p:cNvSpPr>
            <a:spLocks noChangeArrowheads="1"/>
          </p:cNvSpPr>
          <p:nvPr/>
        </p:nvSpPr>
        <p:spPr bwMode="auto">
          <a:xfrm>
            <a:off x="2595329" y="3081338"/>
            <a:ext cx="3954930" cy="3293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400" b="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甲基丙烯酸或丙烯酸和各种酒精类的酯产品化。</a:t>
            </a:r>
            <a:endParaRPr lang="ja-JP" altLang="en-US" sz="1400" b="0" dirty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6457950" y="152400"/>
            <a:ext cx="207486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 dirty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2</a:t>
            </a:r>
            <a:r>
              <a:rPr lang="zh-CN" altLang="en-US" sz="1000" dirty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功能性化学品事业部的介绍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 dirty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2 - 1 .</a:t>
            </a:r>
            <a:r>
              <a:rPr lang="zh-CN" altLang="en-US" sz="1000" dirty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甲基丙烯酸酯单体，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000" dirty="0" smtClean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丙烯酸酯单体</a:t>
            </a:r>
            <a:endParaRPr lang="ja-JP" altLang="en-US" sz="1000" dirty="0">
              <a:solidFill>
                <a:srgbClr val="0000FF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116"/>
          <p:cNvSpPr txBox="1">
            <a:spLocks noChangeArrowheads="1"/>
          </p:cNvSpPr>
          <p:nvPr/>
        </p:nvSpPr>
        <p:spPr bwMode="auto">
          <a:xfrm>
            <a:off x="1015286" y="471488"/>
            <a:ext cx="1592103" cy="461665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4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r>
              <a:rPr lang="zh-CN" altLang="en-US" sz="24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生产流程</a:t>
            </a:r>
            <a:r>
              <a:rPr lang="ja-JP" altLang="en-US" sz="24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endParaRPr lang="en-US" altLang="ja-JP" sz="2400" dirty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1061371" y="1125538"/>
            <a:ext cx="2056973" cy="43088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2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１） </a:t>
            </a:r>
            <a:r>
              <a:rPr lang="zh-CN" altLang="en-US" sz="22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酯化反应</a:t>
            </a:r>
            <a:endParaRPr lang="ja-JP" altLang="en-US" sz="2400" dirty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899592" y="1988840"/>
            <a:ext cx="5894562" cy="43088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2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２） 洗浄 </a:t>
            </a:r>
            <a:r>
              <a:rPr lang="ja-JP" altLang="en-US" sz="22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（</a:t>
            </a:r>
            <a:r>
              <a:rPr lang="zh-CN" altLang="en-US" sz="22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去除催化剂</a:t>
            </a:r>
            <a:r>
              <a:rPr lang="ja-JP" altLang="en-US" sz="22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、</a:t>
            </a:r>
            <a:r>
              <a:rPr lang="zh-CN" altLang="en-US" sz="22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阻聚剂及</a:t>
            </a:r>
            <a:r>
              <a:rPr lang="zh-CN" altLang="en-US" sz="22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剩余</a:t>
            </a:r>
            <a:r>
              <a:rPr lang="ja-JP" altLang="en-US" sz="22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酸</a:t>
            </a:r>
            <a:r>
              <a:rPr lang="zh-CN" altLang="en-US" sz="22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）</a:t>
            </a:r>
            <a:endParaRPr lang="en-US" altLang="ja-JP" sz="2400" dirty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677499" y="3053403"/>
            <a:ext cx="3558988" cy="46166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4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３） </a:t>
            </a:r>
            <a:r>
              <a:rPr lang="zh-CN" altLang="en-US" sz="24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浓缩</a:t>
            </a:r>
            <a:r>
              <a:rPr lang="ja-JP" altLang="en-US" sz="24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（</a:t>
            </a:r>
            <a:r>
              <a:rPr lang="zh-CN" altLang="en-US" sz="24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去除溶剂</a:t>
            </a:r>
            <a:r>
              <a:rPr lang="ja-JP" altLang="en-US" sz="24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） </a:t>
            </a:r>
            <a:endParaRPr lang="en-US" altLang="ja-JP" sz="2400" dirty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1036100" y="4849813"/>
            <a:ext cx="1664238" cy="46166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4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４） </a:t>
            </a:r>
            <a:r>
              <a:rPr lang="zh-CN" altLang="en-US" sz="24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过滤</a:t>
            </a:r>
            <a:r>
              <a:rPr lang="ja-JP" altLang="en-US" sz="24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endParaRPr lang="en-US" altLang="ja-JP" sz="2400" dirty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4265613" y="3914775"/>
            <a:ext cx="4894289" cy="46166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40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４） 蒸留 （単蒸留、薄膜蒸留） </a:t>
            </a:r>
            <a:endParaRPr lang="en-US" altLang="ja-JP" sz="240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31" name="Line 14"/>
          <p:cNvSpPr>
            <a:spLocks noChangeShapeType="1"/>
          </p:cNvSpPr>
          <p:nvPr/>
        </p:nvSpPr>
        <p:spPr bwMode="auto">
          <a:xfrm>
            <a:off x="2114550" y="1701800"/>
            <a:ext cx="0" cy="28733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32" name="Line 15"/>
          <p:cNvSpPr>
            <a:spLocks noChangeShapeType="1"/>
          </p:cNvSpPr>
          <p:nvPr/>
        </p:nvSpPr>
        <p:spPr bwMode="auto">
          <a:xfrm>
            <a:off x="2114550" y="2636838"/>
            <a:ext cx="0" cy="28733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33" name="Line 17"/>
          <p:cNvSpPr>
            <a:spLocks noChangeShapeType="1"/>
          </p:cNvSpPr>
          <p:nvPr/>
        </p:nvSpPr>
        <p:spPr bwMode="auto">
          <a:xfrm>
            <a:off x="2114550" y="3503613"/>
            <a:ext cx="0" cy="1293812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34" name="Line 19"/>
          <p:cNvSpPr>
            <a:spLocks noChangeShapeType="1"/>
          </p:cNvSpPr>
          <p:nvPr/>
        </p:nvSpPr>
        <p:spPr bwMode="auto">
          <a:xfrm>
            <a:off x="2114550" y="5446713"/>
            <a:ext cx="0" cy="28733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35" name="Line 20"/>
          <p:cNvSpPr>
            <a:spLocks noChangeShapeType="1"/>
          </p:cNvSpPr>
          <p:nvPr/>
        </p:nvSpPr>
        <p:spPr bwMode="auto">
          <a:xfrm>
            <a:off x="4706938" y="4510088"/>
            <a:ext cx="0" cy="28733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36" name="Line 21"/>
          <p:cNvSpPr>
            <a:spLocks noChangeShapeType="1"/>
          </p:cNvSpPr>
          <p:nvPr/>
        </p:nvSpPr>
        <p:spPr bwMode="auto">
          <a:xfrm>
            <a:off x="2114550" y="3722688"/>
            <a:ext cx="25923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37" name="Line 22"/>
          <p:cNvSpPr>
            <a:spLocks noChangeShapeType="1"/>
          </p:cNvSpPr>
          <p:nvPr/>
        </p:nvSpPr>
        <p:spPr bwMode="auto">
          <a:xfrm>
            <a:off x="4706938" y="3722688"/>
            <a:ext cx="0" cy="21590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latin typeface="Adobe 宋体 Std L" pitchFamily="18" charset="-122"/>
              <a:ea typeface="Adobe 宋体 Std L" pitchFamily="18" charset="-122"/>
            </a:endParaRPr>
          </a:p>
        </p:txBody>
      </p:sp>
      <p:grpSp>
        <p:nvGrpSpPr>
          <p:cNvPr id="38" name="Group 1029"/>
          <p:cNvGrpSpPr>
            <a:grpSpLocks/>
          </p:cNvGrpSpPr>
          <p:nvPr/>
        </p:nvGrpSpPr>
        <p:grpSpPr bwMode="auto">
          <a:xfrm>
            <a:off x="0" y="0"/>
            <a:ext cx="9144000" cy="6881813"/>
            <a:chOff x="0" y="0"/>
            <a:chExt cx="5760" cy="4335"/>
          </a:xfrm>
        </p:grpSpPr>
        <p:pic>
          <p:nvPicPr>
            <p:cNvPr id="39" name="Picture 103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5" y="0"/>
              <a:ext cx="385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Text Box 1031"/>
            <p:cNvSpPr txBox="1">
              <a:spLocks noChangeArrowheads="1"/>
            </p:cNvSpPr>
            <p:nvPr/>
          </p:nvSpPr>
          <p:spPr bwMode="auto">
            <a:xfrm>
              <a:off x="2391" y="4161"/>
              <a:ext cx="1016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itchFamily="2" charset="2"/>
                <a:buChar char="|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ja-JP" altLang="en-US" sz="1200">
                  <a:solidFill>
                    <a:srgbClr val="000000"/>
                  </a:solidFill>
                  <a:latin typeface="Adobe 宋体 Std L" pitchFamily="18" charset="-122"/>
                  <a:ea typeface="Adobe 宋体 Std L" pitchFamily="18" charset="-122"/>
                </a:rPr>
                <a:t>共栄社化学株式会社</a:t>
              </a:r>
            </a:p>
          </p:txBody>
        </p:sp>
        <p:sp>
          <p:nvSpPr>
            <p:cNvPr id="41" name="Line 1032"/>
            <p:cNvSpPr>
              <a:spLocks noChangeShapeType="1"/>
            </p:cNvSpPr>
            <p:nvPr/>
          </p:nvSpPr>
          <p:spPr bwMode="auto">
            <a:xfrm>
              <a:off x="0" y="4156"/>
              <a:ext cx="5760" cy="0"/>
            </a:xfrm>
            <a:prstGeom prst="line">
              <a:avLst/>
            </a:prstGeom>
            <a:noFill/>
            <a:ln w="19050">
              <a:solidFill>
                <a:srgbClr val="99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latin typeface="Adobe 宋体 Std L" pitchFamily="18" charset="-122"/>
                <a:ea typeface="Adobe 宋体 Std L" pitchFamily="18" charset="-122"/>
              </a:endParaRPr>
            </a:p>
          </p:txBody>
        </p:sp>
      </p:grpSp>
      <p:sp>
        <p:nvSpPr>
          <p:cNvPr id="42" name="Text Box 8"/>
          <p:cNvSpPr txBox="1">
            <a:spLocks noChangeArrowheads="1"/>
          </p:cNvSpPr>
          <p:nvPr/>
        </p:nvSpPr>
        <p:spPr bwMode="auto">
          <a:xfrm>
            <a:off x="1317625" y="5902325"/>
            <a:ext cx="1592103" cy="46166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4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５） </a:t>
            </a:r>
            <a:r>
              <a:rPr lang="zh-CN" altLang="en-US" sz="24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完成</a:t>
            </a:r>
            <a:endParaRPr lang="en-US" altLang="ja-JP" sz="2400" dirty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43" name="Text Box 8"/>
          <p:cNvSpPr txBox="1">
            <a:spLocks noChangeArrowheads="1"/>
          </p:cNvSpPr>
          <p:nvPr/>
        </p:nvSpPr>
        <p:spPr bwMode="auto">
          <a:xfrm>
            <a:off x="3987262" y="4843463"/>
            <a:ext cx="1664238" cy="46166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4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５） </a:t>
            </a:r>
            <a:r>
              <a:rPr lang="zh-CN" altLang="en-US" sz="24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过滤</a:t>
            </a:r>
            <a:r>
              <a:rPr lang="ja-JP" altLang="en-US" sz="24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endParaRPr lang="en-US" altLang="ja-JP" sz="2400" dirty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44" name="Line 19"/>
          <p:cNvSpPr>
            <a:spLocks noChangeShapeType="1"/>
          </p:cNvSpPr>
          <p:nvPr/>
        </p:nvSpPr>
        <p:spPr bwMode="auto">
          <a:xfrm>
            <a:off x="4700588" y="5446713"/>
            <a:ext cx="0" cy="28733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45" name="Text Box 8"/>
          <p:cNvSpPr txBox="1">
            <a:spLocks noChangeArrowheads="1"/>
          </p:cNvSpPr>
          <p:nvPr/>
        </p:nvSpPr>
        <p:spPr bwMode="auto">
          <a:xfrm>
            <a:off x="4267200" y="5876925"/>
            <a:ext cx="1664238" cy="46166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4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６） </a:t>
            </a:r>
            <a:r>
              <a:rPr lang="zh-CN" altLang="en-US" sz="240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完成</a:t>
            </a:r>
            <a:r>
              <a:rPr lang="ja-JP" altLang="en-US" sz="240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endParaRPr lang="en-US" altLang="ja-JP" sz="2400" dirty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6457950" y="152400"/>
            <a:ext cx="207486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 dirty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2</a:t>
            </a:r>
            <a:r>
              <a:rPr lang="zh-CN" altLang="en-US" sz="1000" dirty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功能性化学品事业部的介绍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 dirty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2 - 1 .</a:t>
            </a:r>
            <a:r>
              <a:rPr lang="zh-CN" altLang="en-US" sz="1000" dirty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甲基丙烯酸酯单体，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000" dirty="0" smtClean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丙烯酸酯单体</a:t>
            </a:r>
            <a:endParaRPr lang="ja-JP" altLang="en-US" sz="1000" dirty="0">
              <a:solidFill>
                <a:srgbClr val="0000FF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16"/>
          <p:cNvSpPr txBox="1">
            <a:spLocks noChangeArrowheads="1"/>
          </p:cNvSpPr>
          <p:nvPr/>
        </p:nvSpPr>
        <p:spPr bwMode="auto">
          <a:xfrm>
            <a:off x="612101" y="658813"/>
            <a:ext cx="4046301" cy="461665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根据单体构造的</a:t>
            </a:r>
            <a:r>
              <a:rPr lang="ja-JP" altLang="en-US" sz="24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分類</a:t>
            </a:r>
            <a:r>
              <a:rPr lang="zh-CN" altLang="en-US" sz="24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与</a:t>
            </a:r>
            <a:r>
              <a:rPr lang="zh-CN" altLang="en-US" sz="24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特征</a:t>
            </a:r>
            <a:r>
              <a:rPr lang="ja-JP" altLang="en-US" sz="24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 </a:t>
            </a:r>
            <a:endParaRPr lang="en-US" altLang="ja-JP" sz="2400" dirty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  <a:cs typeface="Arial Unicode MS" pitchFamily="34" charset="-122"/>
            </a:endParaRPr>
          </a:p>
        </p:txBody>
      </p:sp>
      <p:grpSp>
        <p:nvGrpSpPr>
          <p:cNvPr id="11" name="Group 1029"/>
          <p:cNvGrpSpPr>
            <a:grpSpLocks/>
          </p:cNvGrpSpPr>
          <p:nvPr/>
        </p:nvGrpSpPr>
        <p:grpSpPr bwMode="auto">
          <a:xfrm>
            <a:off x="0" y="0"/>
            <a:ext cx="9144000" cy="6881813"/>
            <a:chOff x="0" y="0"/>
            <a:chExt cx="5760" cy="4335"/>
          </a:xfrm>
        </p:grpSpPr>
        <p:pic>
          <p:nvPicPr>
            <p:cNvPr id="12" name="Picture 103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5" y="0"/>
              <a:ext cx="385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 Box 1031"/>
            <p:cNvSpPr txBox="1">
              <a:spLocks noChangeArrowheads="1"/>
            </p:cNvSpPr>
            <p:nvPr/>
          </p:nvSpPr>
          <p:spPr bwMode="auto">
            <a:xfrm>
              <a:off x="2391" y="4161"/>
              <a:ext cx="1016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itchFamily="2" charset="2"/>
                <a:buChar char="|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ja-JP" altLang="en-US" sz="1200">
                  <a:solidFill>
                    <a:srgbClr val="000000"/>
                  </a:solidFill>
                  <a:latin typeface="Adobe 宋体 Std L" pitchFamily="18" charset="-122"/>
                  <a:ea typeface="Adobe 宋体 Std L" pitchFamily="18" charset="-122"/>
                </a:rPr>
                <a:t>共栄社化学株式会社</a:t>
              </a:r>
            </a:p>
          </p:txBody>
        </p:sp>
        <p:sp>
          <p:nvSpPr>
            <p:cNvPr id="14" name="Line 1032"/>
            <p:cNvSpPr>
              <a:spLocks noChangeShapeType="1"/>
            </p:cNvSpPr>
            <p:nvPr/>
          </p:nvSpPr>
          <p:spPr bwMode="auto">
            <a:xfrm>
              <a:off x="0" y="4156"/>
              <a:ext cx="5760" cy="0"/>
            </a:xfrm>
            <a:prstGeom prst="line">
              <a:avLst/>
            </a:prstGeom>
            <a:noFill/>
            <a:ln w="19050">
              <a:solidFill>
                <a:srgbClr val="99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latin typeface="Adobe 宋体 Std L" pitchFamily="18" charset="-122"/>
                <a:ea typeface="Adobe 宋体 Std L" pitchFamily="18" charset="-122"/>
              </a:endParaRPr>
            </a:p>
          </p:txBody>
        </p:sp>
      </p:grpSp>
      <p:graphicFrame>
        <p:nvGraphicFramePr>
          <p:cNvPr id="15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94398"/>
              </p:ext>
            </p:extLst>
          </p:nvPr>
        </p:nvGraphicFramePr>
        <p:xfrm>
          <a:off x="306387" y="1484784"/>
          <a:ext cx="8463753" cy="4242030"/>
        </p:xfrm>
        <a:graphic>
          <a:graphicData uri="http://schemas.openxmlformats.org/drawingml/2006/table">
            <a:tbl>
              <a:tblPr/>
              <a:tblGrid>
                <a:gridCol w="3887657"/>
                <a:gridCol w="2983237"/>
                <a:gridCol w="1592859"/>
              </a:tblGrid>
              <a:tr h="26553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一般構造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特征</a:t>
                      </a:r>
                      <a:endParaRPr lang="ja-JP" alt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Adobe 宋体 Std L" pitchFamily="18" charset="-122"/>
                        <a:ea typeface="Adobe 宋体 Std L" pitchFamily="18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使用例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26553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ja-JP" alt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脂肪</a:t>
                      </a:r>
                      <a:r>
                        <a:rPr lang="ja-JP" alt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族</a:t>
                      </a:r>
                      <a:r>
                        <a:rPr lang="zh-CN" alt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单体</a:t>
                      </a:r>
                      <a:endParaRPr lang="ja-JP" alt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Adobe 宋体 Std L" pitchFamily="18" charset="-122"/>
                        <a:ea typeface="Adobe 宋体 Std L" pitchFamily="18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zh-TW" alt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耐水性、</a:t>
                      </a:r>
                      <a:r>
                        <a:rPr lang="zh-TW" alt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可</a:t>
                      </a:r>
                      <a:r>
                        <a:rPr lang="zh-CN" alt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弯曲</a:t>
                      </a:r>
                      <a:r>
                        <a:rPr lang="zh-TW" alt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性</a:t>
                      </a:r>
                      <a:endParaRPr lang="zh-TW" alt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Adobe 宋体 Std L" pitchFamily="18" charset="-122"/>
                        <a:ea typeface="Adobe 宋体 Std L" pitchFamily="18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防水加工</a:t>
                      </a:r>
                      <a:endParaRPr lang="ja-JP" alt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Adobe 宋体 Std L" pitchFamily="18" charset="-122"/>
                        <a:ea typeface="Adobe 宋体 Std L" pitchFamily="18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553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上浆剂，胶粘剂</a:t>
                      </a:r>
                      <a:endParaRPr lang="zh-CN" alt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Adobe 宋体 Std L" pitchFamily="18" charset="-122"/>
                        <a:ea typeface="Adobe 宋体 Std L" pitchFamily="18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553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zh-CN" alt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聚乙二醇系单体</a:t>
                      </a:r>
                      <a:endParaRPr lang="ja-JP" alt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Adobe 宋体 Std L" pitchFamily="18" charset="-122"/>
                        <a:ea typeface="Adobe 宋体 Std L" pitchFamily="18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zh-TW" alt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水溶性、</a:t>
                      </a:r>
                      <a:r>
                        <a:rPr lang="zh-TW" alt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可</a:t>
                      </a:r>
                      <a:r>
                        <a:rPr lang="zh-CN" alt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弯曲</a:t>
                      </a:r>
                      <a:r>
                        <a:rPr lang="zh-TW" alt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性</a:t>
                      </a:r>
                      <a:endParaRPr lang="zh-TW" alt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Adobe 宋体 Std L" pitchFamily="18" charset="-122"/>
                        <a:ea typeface="Adobe 宋体 Std L" pitchFamily="18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纤维助剂</a:t>
                      </a:r>
                      <a:endParaRPr lang="ja-JP" alt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Adobe 宋体 Std L" pitchFamily="18" charset="-122"/>
                        <a:ea typeface="Adobe 宋体 Std L" pitchFamily="18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402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抗蚀剂</a:t>
                      </a:r>
                      <a:endParaRPr lang="ja-JP" alt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Adobe 宋体 Std L" pitchFamily="18" charset="-122"/>
                        <a:ea typeface="Adobe 宋体 Std L" pitchFamily="18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553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ja-JP" alt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脂环式单体</a:t>
                      </a:r>
                      <a:endParaRPr lang="ja-JP" alt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Adobe 宋体 Std L" pitchFamily="18" charset="-122"/>
                        <a:ea typeface="Adobe 宋体 Std L" pitchFamily="18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耐熱性、耐光性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ja-JP" alt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塗料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553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低収縮率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6553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ja-JP" alt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芳香族</a:t>
                      </a:r>
                      <a:r>
                        <a:rPr lang="zh-CN" alt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单体</a:t>
                      </a:r>
                      <a:endParaRPr lang="ja-JP" alt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Adobe 宋体 Std L" pitchFamily="18" charset="-122"/>
                        <a:ea typeface="Adobe 宋体 Std L" pitchFamily="18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ja-JP" alt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中</a:t>
                      </a:r>
                      <a:r>
                        <a:rPr lang="ja-JP" alt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高</a:t>
                      </a:r>
                      <a:r>
                        <a:rPr lang="zh-CN" alt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折射</a:t>
                      </a:r>
                      <a:r>
                        <a:rPr lang="ja-JP" alt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率</a:t>
                      </a:r>
                      <a:endParaRPr lang="ja-JP" alt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Adobe 宋体 Std L" pitchFamily="18" charset="-122"/>
                        <a:ea typeface="Adobe 宋体 Std L" pitchFamily="18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光学</a:t>
                      </a:r>
                      <a:r>
                        <a:rPr lang="zh-CN" alt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膜</a:t>
                      </a:r>
                      <a:endParaRPr lang="ja-JP" alt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Adobe 宋体 Std L" pitchFamily="18" charset="-122"/>
                        <a:ea typeface="Adobe 宋体 Std L" pitchFamily="18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553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透镜</a:t>
                      </a:r>
                      <a:endParaRPr lang="ja-JP" alt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Adobe 宋体 Std L" pitchFamily="18" charset="-122"/>
                        <a:ea typeface="Adobe 宋体 Std L" pitchFamily="18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553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zh-CN" alt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含有氨基单体</a:t>
                      </a:r>
                      <a:endParaRPr lang="ja-JP" alt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Adobe 宋体 Std L" pitchFamily="18" charset="-122"/>
                        <a:ea typeface="Adobe 宋体 Std L" pitchFamily="18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提高</a:t>
                      </a:r>
                      <a:r>
                        <a:rPr lang="ja-JP" alt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硬化性</a:t>
                      </a:r>
                      <a:endParaRPr lang="ja-JP" alt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Adobe 宋体 Std L" pitchFamily="18" charset="-122"/>
                        <a:ea typeface="Adobe 宋体 Std L" pitchFamily="18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塗料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553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赋予粘着性</a:t>
                      </a:r>
                      <a:endParaRPr lang="ja-JP" alt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Adobe 宋体 Std L" pitchFamily="18" charset="-122"/>
                        <a:ea typeface="Adobe 宋体 Std L" pitchFamily="18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防静电</a:t>
                      </a:r>
                      <a:endParaRPr lang="ja-JP" alt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Adobe 宋体 Std L" pitchFamily="18" charset="-122"/>
                        <a:ea typeface="Adobe 宋体 Std L" pitchFamily="18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553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zh-CN" alt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含有羧酸单体</a:t>
                      </a:r>
                      <a:endParaRPr lang="ja-JP" alt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Adobe 宋体 Std L" pitchFamily="18" charset="-122"/>
                        <a:ea typeface="Adobe 宋体 Std L" pitchFamily="18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赋予碱显影性</a:t>
                      </a:r>
                      <a:endParaRPr lang="ja-JP" alt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Adobe 宋体 Std L" pitchFamily="18" charset="-122"/>
                        <a:ea typeface="Adobe 宋体 Std L" pitchFamily="18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抗蚀剂</a:t>
                      </a:r>
                      <a:endParaRPr lang="ja-JP" alt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Adobe 宋体 Std L" pitchFamily="18" charset="-122"/>
                        <a:ea typeface="Adobe 宋体 Std L" pitchFamily="18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553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赋予粘着性</a:t>
                      </a:r>
                      <a:endParaRPr lang="ja-JP" alt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Adobe 宋体 Std L" pitchFamily="18" charset="-122"/>
                        <a:ea typeface="Adobe 宋体 Std L" pitchFamily="18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塗料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5530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含有磷酸基单体</a:t>
                      </a:r>
                      <a:endParaRPr lang="ja-JP" alt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Adobe 宋体 Std L" pitchFamily="18" charset="-122"/>
                        <a:ea typeface="Adobe 宋体 Std L" pitchFamily="18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赋予对</a:t>
                      </a:r>
                      <a:r>
                        <a:rPr lang="ja-JP" alt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金属</a:t>
                      </a:r>
                      <a:r>
                        <a:rPr lang="zh-CN" alt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的粘着性</a:t>
                      </a:r>
                      <a:endParaRPr lang="ja-JP" alt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Adobe 宋体 Std L" pitchFamily="18" charset="-122"/>
                        <a:ea typeface="Adobe 宋体 Std L" pitchFamily="18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塗料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553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zh-CN" alt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多官能团单体</a:t>
                      </a:r>
                      <a:endParaRPr lang="ja-JP" alt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Adobe 宋体 Std L" pitchFamily="18" charset="-122"/>
                        <a:ea typeface="Adobe 宋体 Std L" pitchFamily="18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高硬化性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Hard</a:t>
                      </a:r>
                      <a:r>
                        <a:rPr lang="en-US" altLang="zh-CN" sz="1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 coat</a:t>
                      </a:r>
                      <a:endParaRPr lang="ja-JP" alt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Adobe 宋体 Std L" pitchFamily="18" charset="-122"/>
                        <a:ea typeface="Adobe 宋体 Std L" pitchFamily="18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553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高硬度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交联剂</a:t>
                      </a:r>
                      <a:endParaRPr lang="ja-JP" alt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Adobe 宋体 Std L" pitchFamily="18" charset="-122"/>
                        <a:ea typeface="Adobe 宋体 Std L" pitchFamily="18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6457950" y="152400"/>
            <a:ext cx="207486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 dirty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2</a:t>
            </a:r>
            <a:r>
              <a:rPr lang="zh-CN" altLang="en-US" sz="1000" dirty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功能性化学品事业部的介绍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 dirty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2 - 1 .</a:t>
            </a:r>
            <a:r>
              <a:rPr lang="zh-CN" altLang="en-US" sz="1000" dirty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甲基丙烯酸酯单体，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000" dirty="0" smtClean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丙烯酸酯单体</a:t>
            </a:r>
            <a:endParaRPr lang="ja-JP" altLang="en-US" sz="1000" dirty="0">
              <a:solidFill>
                <a:srgbClr val="0000FF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8"/>
          <p:cNvGrpSpPr>
            <a:grpSpLocks/>
          </p:cNvGrpSpPr>
          <p:nvPr/>
        </p:nvGrpSpPr>
        <p:grpSpPr bwMode="auto">
          <a:xfrm>
            <a:off x="0" y="0"/>
            <a:ext cx="9144000" cy="6881813"/>
            <a:chOff x="0" y="0"/>
            <a:chExt cx="5760" cy="4335"/>
          </a:xfrm>
        </p:grpSpPr>
        <p:pic>
          <p:nvPicPr>
            <p:cNvPr id="25" name="Picture 2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5" y="0"/>
              <a:ext cx="385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 Box 30"/>
            <p:cNvSpPr txBox="1">
              <a:spLocks noChangeArrowheads="1"/>
            </p:cNvSpPr>
            <p:nvPr/>
          </p:nvSpPr>
          <p:spPr bwMode="auto">
            <a:xfrm>
              <a:off x="2391" y="4161"/>
              <a:ext cx="1016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itchFamily="2" charset="2"/>
                <a:buChar char="|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ja-JP" altLang="en-US" sz="1200">
                  <a:solidFill>
                    <a:srgbClr val="000000"/>
                  </a:solidFill>
                  <a:latin typeface="Adobe 宋体 Std L" pitchFamily="18" charset="-122"/>
                  <a:ea typeface="Adobe 宋体 Std L" pitchFamily="18" charset="-122"/>
                </a:rPr>
                <a:t>共栄社化学株式会社</a:t>
              </a:r>
            </a:p>
          </p:txBody>
        </p:sp>
        <p:sp>
          <p:nvSpPr>
            <p:cNvPr id="27" name="Line 31"/>
            <p:cNvSpPr>
              <a:spLocks noChangeShapeType="1"/>
            </p:cNvSpPr>
            <p:nvPr/>
          </p:nvSpPr>
          <p:spPr bwMode="auto">
            <a:xfrm>
              <a:off x="0" y="4156"/>
              <a:ext cx="5760" cy="0"/>
            </a:xfrm>
            <a:prstGeom prst="line">
              <a:avLst/>
            </a:prstGeom>
            <a:noFill/>
            <a:ln w="19050">
              <a:solidFill>
                <a:srgbClr val="99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latin typeface="Adobe 宋体 Std L" pitchFamily="18" charset="-122"/>
                <a:ea typeface="Adobe 宋体 Std L" pitchFamily="18" charset="-122"/>
              </a:endParaRPr>
            </a:p>
          </p:txBody>
        </p:sp>
      </p:grpSp>
      <p:grpSp>
        <p:nvGrpSpPr>
          <p:cNvPr id="28" name="Group 32"/>
          <p:cNvGrpSpPr>
            <a:grpSpLocks/>
          </p:cNvGrpSpPr>
          <p:nvPr/>
        </p:nvGrpSpPr>
        <p:grpSpPr bwMode="auto">
          <a:xfrm>
            <a:off x="322263" y="1138238"/>
            <a:ext cx="2822575" cy="1846262"/>
            <a:chOff x="158" y="672"/>
            <a:chExt cx="1860" cy="1217"/>
          </a:xfrm>
        </p:grpSpPr>
        <p:sp>
          <p:nvSpPr>
            <p:cNvPr id="29" name="Rectangle 9"/>
            <p:cNvSpPr>
              <a:spLocks noChangeArrowheads="1"/>
            </p:cNvSpPr>
            <p:nvPr/>
          </p:nvSpPr>
          <p:spPr bwMode="auto">
            <a:xfrm>
              <a:off x="158" y="672"/>
              <a:ext cx="1860" cy="1217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itchFamily="2" charset="2"/>
                <a:buChar char="|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ja-JP" altLang="en-US" sz="1800" b="0">
                <a:latin typeface="Adobe 宋体 Std L" pitchFamily="18" charset="-122"/>
                <a:ea typeface="Adobe 宋体 Std L" pitchFamily="18" charset="-122"/>
              </a:endParaRPr>
            </a:p>
          </p:txBody>
        </p:sp>
        <p:graphicFrame>
          <p:nvGraphicFramePr>
            <p:cNvPr id="30" name="Object 2"/>
            <p:cNvGraphicFramePr>
              <a:graphicFrameLocks noChangeAspect="1"/>
            </p:cNvGraphicFramePr>
            <p:nvPr/>
          </p:nvGraphicFramePr>
          <p:xfrm>
            <a:off x="340" y="845"/>
            <a:ext cx="1678" cy="9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603" name="Chem4D" r:id="rId5" imgW="1961388" imgH="1161288" progId="">
                    <p:embed/>
                  </p:oleObj>
                </mc:Choice>
                <mc:Fallback>
                  <p:oleObj name="Chem4D" r:id="rId5" imgW="1961388" imgH="1161288" progId="">
                    <p:embed/>
                    <p:pic>
                      <p:nvPicPr>
                        <p:cNvPr id="0" name="Picture 1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" y="845"/>
                          <a:ext cx="1678" cy="9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1" name="Group 33"/>
          <p:cNvGrpSpPr>
            <a:grpSpLocks/>
          </p:cNvGrpSpPr>
          <p:nvPr/>
        </p:nvGrpSpPr>
        <p:grpSpPr bwMode="auto">
          <a:xfrm>
            <a:off x="3432175" y="1138238"/>
            <a:ext cx="3371850" cy="1858962"/>
            <a:chOff x="2109" y="672"/>
            <a:chExt cx="2222" cy="1225"/>
          </a:xfrm>
        </p:grpSpPr>
        <p:sp>
          <p:nvSpPr>
            <p:cNvPr id="32" name="Rectangle 9"/>
            <p:cNvSpPr>
              <a:spLocks noChangeArrowheads="1"/>
            </p:cNvSpPr>
            <p:nvPr/>
          </p:nvSpPr>
          <p:spPr bwMode="auto">
            <a:xfrm>
              <a:off x="2109" y="672"/>
              <a:ext cx="2177" cy="1225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itchFamily="2" charset="2"/>
                <a:buChar char="|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ja-JP" altLang="en-US" sz="1800" b="0">
                <a:latin typeface="Adobe 宋体 Std L" pitchFamily="18" charset="-122"/>
                <a:ea typeface="Adobe 宋体 Std L" pitchFamily="18" charset="-122"/>
              </a:endParaRPr>
            </a:p>
          </p:txBody>
        </p:sp>
        <p:graphicFrame>
          <p:nvGraphicFramePr>
            <p:cNvPr id="33" name="Object 3"/>
            <p:cNvGraphicFramePr>
              <a:graphicFrameLocks noChangeAspect="1"/>
            </p:cNvGraphicFramePr>
            <p:nvPr/>
          </p:nvGraphicFramePr>
          <p:xfrm>
            <a:off x="2109" y="845"/>
            <a:ext cx="2222" cy="9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604" name="Chem4D" r:id="rId7" imgW="2666390" imgH="1161288" progId="">
                    <p:embed/>
                  </p:oleObj>
                </mc:Choice>
                <mc:Fallback>
                  <p:oleObj name="Chem4D" r:id="rId7" imgW="2666390" imgH="1161288" progId="">
                    <p:embed/>
                    <p:pic>
                      <p:nvPicPr>
                        <p:cNvPr id="0" name="Picture 1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09" y="845"/>
                          <a:ext cx="2222" cy="9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4" name="Text Box 116"/>
          <p:cNvSpPr txBox="1">
            <a:spLocks noChangeArrowheads="1"/>
          </p:cNvSpPr>
          <p:nvPr/>
        </p:nvSpPr>
        <p:spPr bwMode="auto">
          <a:xfrm>
            <a:off x="454025" y="400050"/>
            <a:ext cx="1893467" cy="461665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4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r>
              <a:rPr lang="ja-JP" altLang="en-US" sz="24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脂肪族</a:t>
            </a:r>
            <a:r>
              <a:rPr lang="zh-CN" altLang="en-US" sz="24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单体</a:t>
            </a:r>
            <a:r>
              <a:rPr lang="ja-JP" altLang="en-US" sz="24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endParaRPr lang="en-US" altLang="ja-JP" sz="2400" dirty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35" name="Text Box 45"/>
          <p:cNvSpPr txBox="1">
            <a:spLocks noChangeArrowheads="1"/>
          </p:cNvSpPr>
          <p:nvPr/>
        </p:nvSpPr>
        <p:spPr bwMode="auto">
          <a:xfrm>
            <a:off x="6002159" y="2649538"/>
            <a:ext cx="6607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20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主成分</a:t>
            </a:r>
          </a:p>
        </p:txBody>
      </p:sp>
      <p:sp>
        <p:nvSpPr>
          <p:cNvPr id="36" name="Text Box 46"/>
          <p:cNvSpPr txBox="1">
            <a:spLocks noChangeArrowheads="1"/>
          </p:cNvSpPr>
          <p:nvPr/>
        </p:nvSpPr>
        <p:spPr bwMode="auto">
          <a:xfrm>
            <a:off x="3632200" y="3135313"/>
            <a:ext cx="2306638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6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light acrylate </a:t>
            </a:r>
            <a:r>
              <a:rPr lang="en-US" altLang="ja-JP" sz="16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IAA </a:t>
            </a:r>
            <a:endParaRPr lang="en-US" altLang="ja-JP" sz="1600" dirty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37" name="Text Box 47"/>
          <p:cNvSpPr txBox="1">
            <a:spLocks noChangeArrowheads="1"/>
          </p:cNvSpPr>
          <p:nvPr/>
        </p:nvSpPr>
        <p:spPr bwMode="auto">
          <a:xfrm>
            <a:off x="608013" y="3135313"/>
            <a:ext cx="273843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dirty="0" smtClean="0">
                <a:solidFill>
                  <a:srgbClr val="FF0000"/>
                </a:solidFill>
                <a:latin typeface="Adobe 宋体 Std L" pitchFamily="18" charset="-122"/>
                <a:ea typeface="Adobe 宋体 Std L" pitchFamily="18" charset="-122"/>
              </a:rPr>
              <a:t>Light ester</a:t>
            </a:r>
            <a:r>
              <a:rPr lang="zh-CN" altLang="en-US" sz="1600" dirty="0">
                <a:solidFill>
                  <a:srgbClr val="FF0000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r>
              <a:rPr lang="en-US" altLang="ja-JP" sz="1600" dirty="0" smtClean="0">
                <a:solidFill>
                  <a:srgbClr val="FF0000"/>
                </a:solidFill>
                <a:latin typeface="Adobe 宋体 Std L" pitchFamily="18" charset="-122"/>
                <a:ea typeface="Adobe 宋体 Std L" pitchFamily="18" charset="-122"/>
              </a:rPr>
              <a:t>L</a:t>
            </a:r>
            <a:r>
              <a:rPr lang="en-US" altLang="ja-JP" sz="1600" dirty="0">
                <a:solidFill>
                  <a:srgbClr val="FF0000"/>
                </a:solidFill>
                <a:latin typeface="Adobe 宋体 Std L" pitchFamily="18" charset="-122"/>
                <a:ea typeface="Adobe 宋体 Std L" pitchFamily="18" charset="-122"/>
              </a:rPr>
              <a:t>, S</a:t>
            </a:r>
            <a:r>
              <a:rPr lang="en-US" altLang="ja-JP" sz="16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Light acrylate </a:t>
            </a:r>
            <a:r>
              <a:rPr lang="en-US" altLang="ja-JP" sz="1600" dirty="0" smtClean="0">
                <a:solidFill>
                  <a:srgbClr val="FF0000"/>
                </a:solidFill>
                <a:latin typeface="Adobe 宋体 Std L" pitchFamily="18" charset="-122"/>
                <a:ea typeface="Adobe 宋体 Std L" pitchFamily="18" charset="-122"/>
              </a:rPr>
              <a:t>L-A</a:t>
            </a:r>
            <a:r>
              <a:rPr lang="en-US" altLang="ja-JP" sz="1600" dirty="0">
                <a:solidFill>
                  <a:srgbClr val="FF0000"/>
                </a:solidFill>
                <a:latin typeface="Adobe 宋体 Std L" pitchFamily="18" charset="-122"/>
                <a:ea typeface="Adobe 宋体 Std L" pitchFamily="18" charset="-122"/>
              </a:rPr>
              <a:t>, S-A</a:t>
            </a:r>
            <a:r>
              <a:rPr lang="en-US" altLang="ja-JP" sz="16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</a:p>
        </p:txBody>
      </p:sp>
      <p:sp>
        <p:nvSpPr>
          <p:cNvPr id="38" name="Text Box 35"/>
          <p:cNvSpPr txBox="1">
            <a:spLocks noChangeArrowheads="1"/>
          </p:cNvSpPr>
          <p:nvPr/>
        </p:nvSpPr>
        <p:spPr bwMode="auto">
          <a:xfrm>
            <a:off x="7061311" y="908050"/>
            <a:ext cx="764953" cy="369332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8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r>
              <a:rPr lang="zh-CN" altLang="en-US" sz="18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特点</a:t>
            </a:r>
            <a:r>
              <a:rPr lang="ja-JP" altLang="en-US" sz="18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endParaRPr lang="ja-JP" altLang="en-US" sz="1800" dirty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39" name="Text Box 36"/>
          <p:cNvSpPr txBox="1">
            <a:spLocks noChangeArrowheads="1"/>
          </p:cNvSpPr>
          <p:nvPr/>
        </p:nvSpPr>
        <p:spPr bwMode="auto">
          <a:xfrm>
            <a:off x="7281863" y="1339850"/>
            <a:ext cx="1252266" cy="5847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600" b="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・耐水性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600" b="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r>
              <a:rPr lang="ja-JP" altLang="en-US" sz="1600" b="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・</a:t>
            </a:r>
            <a:r>
              <a:rPr lang="zh-CN" altLang="en-US" sz="1600" b="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可弯曲性</a:t>
            </a:r>
            <a:endParaRPr lang="ja-JP" altLang="en-US" sz="1600" b="0" dirty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40" name="Text Box 37"/>
          <p:cNvSpPr txBox="1">
            <a:spLocks noChangeArrowheads="1"/>
          </p:cNvSpPr>
          <p:nvPr/>
        </p:nvSpPr>
        <p:spPr bwMode="auto">
          <a:xfrm>
            <a:off x="7067550" y="1987550"/>
            <a:ext cx="1005403" cy="3693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prstShdw prst="shdw17" dist="17961" dir="2700000">
              <a:srgbClr val="000099"/>
            </a:prstShdw>
          </a:effec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80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使用例 </a:t>
            </a:r>
          </a:p>
        </p:txBody>
      </p:sp>
      <p:sp>
        <p:nvSpPr>
          <p:cNvPr id="41" name="Text Box 38"/>
          <p:cNvSpPr txBox="1">
            <a:spLocks noChangeArrowheads="1"/>
          </p:cNvSpPr>
          <p:nvPr/>
        </p:nvSpPr>
        <p:spPr bwMode="auto">
          <a:xfrm>
            <a:off x="7281863" y="2419350"/>
            <a:ext cx="1252266" cy="83099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600" b="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r>
              <a:rPr lang="ja-JP" altLang="en-US" sz="1600" b="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・</a:t>
            </a:r>
            <a:r>
              <a:rPr lang="zh-CN" altLang="en-US" sz="1600" b="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防水加工</a:t>
            </a:r>
            <a:endParaRPr lang="en-US" altLang="ja-JP" sz="1600" b="0" dirty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ja-JP" altLang="en-US" sz="1600" b="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r>
              <a:rPr lang="ja-JP" altLang="en-US" sz="1600" b="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・</a:t>
            </a:r>
            <a:r>
              <a:rPr lang="zh-CN" altLang="en-US" sz="1600" b="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上浆</a:t>
            </a:r>
            <a:r>
              <a:rPr lang="zh-CN" altLang="en-US" sz="1600" b="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剂</a:t>
            </a:r>
            <a:endParaRPr lang="ja-JP" altLang="en-US" sz="1600" b="0" dirty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600" b="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r>
              <a:rPr lang="ja-JP" altLang="en-US" sz="1600" b="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・</a:t>
            </a:r>
            <a:r>
              <a:rPr lang="zh-CN" altLang="en-US" sz="1600" b="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胶黏剂</a:t>
            </a:r>
            <a:r>
              <a:rPr lang="ja-JP" altLang="en-US" sz="1600" b="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endParaRPr lang="ja-JP" altLang="en-US" sz="1600" b="0" dirty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  <p:graphicFrame>
        <p:nvGraphicFramePr>
          <p:cNvPr id="4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063941"/>
              </p:ext>
            </p:extLst>
          </p:nvPr>
        </p:nvGraphicFramePr>
        <p:xfrm>
          <a:off x="611188" y="3847008"/>
          <a:ext cx="8353425" cy="1166168"/>
        </p:xfrm>
        <a:graphic>
          <a:graphicData uri="http://schemas.openxmlformats.org/drawingml/2006/table">
            <a:tbl>
              <a:tblPr/>
              <a:tblGrid>
                <a:gridCol w="2577910"/>
                <a:gridCol w="929535"/>
                <a:gridCol w="892355"/>
                <a:gridCol w="1305481"/>
                <a:gridCol w="1326138"/>
                <a:gridCol w="1322006"/>
              </a:tblGrid>
              <a:tr h="521054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色数</a:t>
                      </a:r>
                      <a:br>
                        <a:rPr lang="ja-JP" alt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</a:b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APHA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比重</a:t>
                      </a:r>
                      <a:br>
                        <a:rPr lang="ja-JP" alt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</a:b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D</a:t>
                      </a:r>
                      <a:r>
                        <a:rPr lang="en-US" sz="15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4</a:t>
                      </a:r>
                      <a:r>
                        <a:rPr lang="en-US" sz="15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25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折射</a:t>
                      </a:r>
                      <a:r>
                        <a:rPr lang="ja-JP" alt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率 </a:t>
                      </a:r>
                      <a:r>
                        <a:rPr lang="ja-JP" alt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/>
                      </a:r>
                      <a:br>
                        <a:rPr lang="ja-JP" alt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</a:br>
                      <a:r>
                        <a:rPr lang="en-US" altLang="ja-JP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25℃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CAS No.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2255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ＭＳ Ｐゴシック"/>
                        </a:rPr>
                        <a:t>Light ester</a:t>
                      </a:r>
                      <a:r>
                        <a:rPr lang="ja-JP" altLang="en-US" sz="1500" b="1" i="0" u="none" strike="noStrike" dirty="0">
                          <a:solidFill>
                            <a:srgbClr val="FF0000"/>
                          </a:solidFill>
                          <a:effectLst/>
                          <a:latin typeface="ＭＳ Ｐゴシック"/>
                        </a:rPr>
                        <a:t>　Ｌ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5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5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50≧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0.872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1.444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142-90-5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255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ＭＳ Ｐゴシック"/>
                        </a:rPr>
                        <a:t>Light ester</a:t>
                      </a:r>
                      <a:r>
                        <a:rPr lang="ja-JP" altLang="en-US" sz="1500" b="1" i="0" u="none" strike="noStrike" dirty="0">
                          <a:solidFill>
                            <a:srgbClr val="FF0000"/>
                          </a:solidFill>
                          <a:effectLst/>
                          <a:latin typeface="ＭＳ Ｐゴシック"/>
                        </a:rPr>
                        <a:t>　Ｓ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5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5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250≧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5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0.864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5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1.451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32360-05-7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6250608"/>
              </p:ext>
            </p:extLst>
          </p:nvPr>
        </p:nvGraphicFramePr>
        <p:xfrm>
          <a:off x="608014" y="5085184"/>
          <a:ext cx="8356473" cy="1434851"/>
        </p:xfrm>
        <a:graphic>
          <a:graphicData uri="http://schemas.openxmlformats.org/drawingml/2006/table">
            <a:tbl>
              <a:tblPr/>
              <a:tblGrid>
                <a:gridCol w="2578852"/>
                <a:gridCol w="929873"/>
                <a:gridCol w="892680"/>
                <a:gridCol w="1305958"/>
                <a:gridCol w="1326621"/>
                <a:gridCol w="1322489"/>
              </a:tblGrid>
              <a:tr h="50405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1" i="0" u="none" strike="noStrike" dirty="0"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色数</a:t>
                      </a:r>
                      <a:br>
                        <a:rPr lang="ja-JP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</a:b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APHA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粘度</a:t>
                      </a:r>
                      <a:br>
                        <a:rPr lang="ja-JP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</a:b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mPa･s/25℃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折射</a:t>
                      </a:r>
                      <a:r>
                        <a:rPr lang="ja-JP" alt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率 </a:t>
                      </a:r>
                      <a:r>
                        <a:rPr lang="ja-JP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/>
                      </a:r>
                      <a:br>
                        <a:rPr lang="ja-JP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</a:br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25℃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CAS No.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1026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ＭＳ Ｐゴシック"/>
                        </a:rPr>
                        <a:t>Light </a:t>
                      </a:r>
                      <a:r>
                        <a:rPr lang="en-US" altLang="zh-CN" sz="14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ＭＳ Ｐゴシック"/>
                        </a:rPr>
                        <a:t> acrylate</a:t>
                      </a:r>
                      <a:r>
                        <a:rPr lang="ja-JP" alt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ＭＳ Ｐゴシック"/>
                        </a:rPr>
                        <a:t>　Ｌ</a:t>
                      </a:r>
                      <a:r>
                        <a:rPr lang="ja-JP" altLang="en-US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ＭＳ Ｐゴシック"/>
                        </a:rPr>
                        <a:t>－</a:t>
                      </a:r>
                      <a:r>
                        <a:rPr lang="ja-JP" alt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ＭＳ Ｐゴシック"/>
                        </a:rPr>
                        <a:t>Ａ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250≧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4</a:t>
                      </a:r>
                      <a:r>
                        <a:rPr lang="ja-JP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～</a:t>
                      </a:r>
                      <a:r>
                        <a:rPr lang="en-US" altLang="ja-JP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1.443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2156-97-0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026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ＭＳ Ｐゴシック"/>
                        </a:rPr>
                        <a:t>Light</a:t>
                      </a:r>
                      <a:r>
                        <a:rPr lang="en-US" altLang="zh-CN" sz="14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ＭＳ Ｐゴシック"/>
                        </a:rPr>
                        <a:t>  acrylate</a:t>
                      </a:r>
                      <a:r>
                        <a:rPr lang="ja-JP" alt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ＭＳ Ｐゴシック"/>
                        </a:rPr>
                        <a:t>　Ｓ－Ａ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100≧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8</a:t>
                      </a:r>
                      <a:r>
                        <a:rPr lang="ja-JP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～</a:t>
                      </a:r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1443 (30℃)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4813-57-4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026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Light</a:t>
                      </a:r>
                      <a:r>
                        <a:rPr lang="en-US" altLang="zh-CN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  acrylate</a:t>
                      </a:r>
                      <a:r>
                        <a:rPr lang="ja-JP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ＩＡＡ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160≧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</a:t>
                      </a:r>
                      <a:r>
                        <a:rPr lang="ja-JP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～</a:t>
                      </a:r>
                      <a:r>
                        <a:rPr lang="en-US" altLang="ja-JP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1.420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4245-35-6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4" name="Text Box 4"/>
          <p:cNvSpPr txBox="1">
            <a:spLocks noChangeArrowheads="1"/>
          </p:cNvSpPr>
          <p:nvPr/>
        </p:nvSpPr>
        <p:spPr bwMode="auto">
          <a:xfrm>
            <a:off x="6457950" y="152400"/>
            <a:ext cx="207486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 dirty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2</a:t>
            </a:r>
            <a:r>
              <a:rPr lang="zh-CN" altLang="en-US" sz="1000" dirty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功能性化学品事业部的介绍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 dirty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2 - 1 .</a:t>
            </a:r>
            <a:r>
              <a:rPr lang="zh-CN" altLang="en-US" sz="1000" dirty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甲基丙烯酸酯单体，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000" dirty="0" smtClean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丙烯酸酯单体</a:t>
            </a:r>
            <a:endParaRPr lang="ja-JP" altLang="en-US" sz="1000" dirty="0">
              <a:solidFill>
                <a:srgbClr val="0000FF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76200" y="1350963"/>
            <a:ext cx="3600450" cy="862012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1800" b="0"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538163" y="2411413"/>
            <a:ext cx="29543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6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Light acrylate</a:t>
            </a:r>
            <a:r>
              <a:rPr lang="ja-JP" altLang="en-US" sz="16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　</a:t>
            </a:r>
            <a:r>
              <a:rPr lang="ja-JP" altLang="en-US" sz="1600" dirty="0">
                <a:solidFill>
                  <a:srgbClr val="FF0000"/>
                </a:solidFill>
                <a:latin typeface="Adobe 宋体 Std L" pitchFamily="18" charset="-122"/>
                <a:ea typeface="Adobe 宋体 Std L" pitchFamily="18" charset="-122"/>
              </a:rPr>
              <a:t>１３０Ａ</a:t>
            </a:r>
            <a:r>
              <a:rPr lang="ja-JP" altLang="en-US" sz="16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</a:p>
        </p:txBody>
      </p:sp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3795713" y="1063625"/>
            <a:ext cx="3024187" cy="1357313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1800" b="0"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3492500" y="2493963"/>
            <a:ext cx="375761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Light ester    </a:t>
            </a:r>
            <a:r>
              <a:rPr lang="ja-JP" altLang="en-US" sz="16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　　</a:t>
            </a:r>
            <a:r>
              <a:rPr lang="en-US" altLang="zh-CN" sz="16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Light acrylate</a:t>
            </a:r>
            <a:endParaRPr lang="ja-JP" altLang="en-US" sz="1600" dirty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6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　　　</a:t>
            </a:r>
            <a:r>
              <a:rPr lang="en-US" altLang="ja-JP" sz="1600" dirty="0">
                <a:solidFill>
                  <a:srgbClr val="FF0000"/>
                </a:solidFill>
                <a:latin typeface="Adobe 宋体 Std L" pitchFamily="18" charset="-122"/>
                <a:ea typeface="Adobe 宋体 Std L" pitchFamily="18" charset="-122"/>
              </a:rPr>
              <a:t>4EG</a:t>
            </a:r>
            <a:r>
              <a:rPr lang="ja-JP" altLang="en-US" sz="1600" dirty="0">
                <a:solidFill>
                  <a:srgbClr val="FF0000"/>
                </a:solidFill>
                <a:latin typeface="Adobe 宋体 Std L" pitchFamily="18" charset="-122"/>
                <a:ea typeface="Adobe 宋体 Std L" pitchFamily="18" charset="-122"/>
              </a:rPr>
              <a:t>　　　　　　　　　</a:t>
            </a:r>
            <a:r>
              <a:rPr lang="en-US" altLang="ja-JP" sz="1600" dirty="0">
                <a:solidFill>
                  <a:srgbClr val="FF0000"/>
                </a:solidFill>
                <a:latin typeface="Adobe 宋体 Std L" pitchFamily="18" charset="-122"/>
                <a:ea typeface="Adobe 宋体 Std L" pitchFamily="18" charset="-122"/>
              </a:rPr>
              <a:t>4EG-A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600" dirty="0">
                <a:solidFill>
                  <a:srgbClr val="FF0000"/>
                </a:solidFill>
                <a:latin typeface="Adobe 宋体 Std L" pitchFamily="18" charset="-122"/>
                <a:ea typeface="Adobe 宋体 Std L" pitchFamily="18" charset="-122"/>
              </a:rPr>
              <a:t>　　　</a:t>
            </a:r>
            <a:r>
              <a:rPr lang="en-US" altLang="ja-JP" sz="1600" dirty="0">
                <a:solidFill>
                  <a:srgbClr val="FF0000"/>
                </a:solidFill>
                <a:latin typeface="Adobe 宋体 Std L" pitchFamily="18" charset="-122"/>
                <a:ea typeface="Adobe 宋体 Std L" pitchFamily="18" charset="-122"/>
              </a:rPr>
              <a:t>9EG</a:t>
            </a:r>
            <a:r>
              <a:rPr lang="ja-JP" altLang="en-US" sz="1600" dirty="0">
                <a:solidFill>
                  <a:srgbClr val="FF0000"/>
                </a:solidFill>
                <a:latin typeface="Adobe 宋体 Std L" pitchFamily="18" charset="-122"/>
                <a:ea typeface="Adobe 宋体 Std L" pitchFamily="18" charset="-122"/>
              </a:rPr>
              <a:t>　　　　　　　　　</a:t>
            </a:r>
            <a:r>
              <a:rPr lang="en-US" altLang="ja-JP" sz="1600" dirty="0">
                <a:solidFill>
                  <a:srgbClr val="FF0000"/>
                </a:solidFill>
                <a:latin typeface="Adobe 宋体 Std L" pitchFamily="18" charset="-122"/>
                <a:ea typeface="Adobe 宋体 Std L" pitchFamily="18" charset="-122"/>
              </a:rPr>
              <a:t>9EG-A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600" dirty="0">
                <a:solidFill>
                  <a:srgbClr val="FF0000"/>
                </a:solidFill>
                <a:latin typeface="Adobe 宋体 Std L" pitchFamily="18" charset="-122"/>
                <a:ea typeface="Adobe 宋体 Std L" pitchFamily="18" charset="-122"/>
              </a:rPr>
              <a:t>　　　</a:t>
            </a:r>
            <a:r>
              <a:rPr lang="en-US" altLang="ja-JP" sz="1600" dirty="0">
                <a:solidFill>
                  <a:srgbClr val="FF0000"/>
                </a:solidFill>
                <a:latin typeface="Adobe 宋体 Std L" pitchFamily="18" charset="-122"/>
                <a:ea typeface="Adobe 宋体 Std L" pitchFamily="18" charset="-122"/>
              </a:rPr>
              <a:t>14EG</a:t>
            </a:r>
            <a:r>
              <a:rPr lang="ja-JP" altLang="en-US" sz="1600" dirty="0">
                <a:solidFill>
                  <a:srgbClr val="FF0000"/>
                </a:solidFill>
                <a:latin typeface="Adobe 宋体 Std L" pitchFamily="18" charset="-122"/>
                <a:ea typeface="Adobe 宋体 Std L" pitchFamily="18" charset="-122"/>
              </a:rPr>
              <a:t>　　　　　　　  </a:t>
            </a:r>
            <a:r>
              <a:rPr lang="en-US" altLang="ja-JP" sz="1600" dirty="0">
                <a:solidFill>
                  <a:srgbClr val="FF0000"/>
                </a:solidFill>
                <a:latin typeface="Adobe 宋体 Std L" pitchFamily="18" charset="-122"/>
                <a:ea typeface="Adobe 宋体 Std L" pitchFamily="18" charset="-122"/>
              </a:rPr>
              <a:t>14EG-A</a:t>
            </a:r>
            <a:r>
              <a:rPr lang="en-US" altLang="ja-JP" sz="16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endParaRPr lang="ja-JP" altLang="en-US" sz="1600" dirty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  <p:grpSp>
        <p:nvGrpSpPr>
          <p:cNvPr id="25" name="Group 55"/>
          <p:cNvGrpSpPr>
            <a:grpSpLocks/>
          </p:cNvGrpSpPr>
          <p:nvPr/>
        </p:nvGrpSpPr>
        <p:grpSpPr bwMode="auto">
          <a:xfrm>
            <a:off x="0" y="0"/>
            <a:ext cx="9144000" cy="6881813"/>
            <a:chOff x="0" y="0"/>
            <a:chExt cx="5760" cy="4335"/>
          </a:xfrm>
        </p:grpSpPr>
        <p:pic>
          <p:nvPicPr>
            <p:cNvPr id="26" name="Picture 5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5" y="0"/>
              <a:ext cx="385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Text Box 57"/>
            <p:cNvSpPr txBox="1">
              <a:spLocks noChangeArrowheads="1"/>
            </p:cNvSpPr>
            <p:nvPr/>
          </p:nvSpPr>
          <p:spPr bwMode="auto">
            <a:xfrm>
              <a:off x="2391" y="4161"/>
              <a:ext cx="1016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itchFamily="2" charset="2"/>
                <a:buChar char="|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ja-JP" altLang="en-US" sz="1200">
                  <a:solidFill>
                    <a:srgbClr val="000000"/>
                  </a:solidFill>
                  <a:latin typeface="Adobe 宋体 Std L" pitchFamily="18" charset="-122"/>
                  <a:ea typeface="Adobe 宋体 Std L" pitchFamily="18" charset="-122"/>
                </a:rPr>
                <a:t>共栄社化学株式会社</a:t>
              </a:r>
            </a:p>
          </p:txBody>
        </p:sp>
        <p:sp>
          <p:nvSpPr>
            <p:cNvPr id="28" name="Line 58"/>
            <p:cNvSpPr>
              <a:spLocks noChangeShapeType="1"/>
            </p:cNvSpPr>
            <p:nvPr/>
          </p:nvSpPr>
          <p:spPr bwMode="auto">
            <a:xfrm>
              <a:off x="0" y="4156"/>
              <a:ext cx="5760" cy="0"/>
            </a:xfrm>
            <a:prstGeom prst="line">
              <a:avLst/>
            </a:prstGeom>
            <a:noFill/>
            <a:ln w="19050">
              <a:solidFill>
                <a:srgbClr val="99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latin typeface="Adobe 宋体 Std L" pitchFamily="18" charset="-122"/>
                <a:ea typeface="Adobe 宋体 Std L" pitchFamily="18" charset="-122"/>
              </a:endParaRPr>
            </a:p>
          </p:txBody>
        </p:sp>
      </p:grpSp>
      <p:sp>
        <p:nvSpPr>
          <p:cNvPr id="29" name="Text Box 116"/>
          <p:cNvSpPr txBox="1">
            <a:spLocks noChangeArrowheads="1"/>
          </p:cNvSpPr>
          <p:nvPr/>
        </p:nvSpPr>
        <p:spPr bwMode="auto">
          <a:xfrm>
            <a:off x="454025" y="400050"/>
            <a:ext cx="2395207" cy="461665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聚乙二醇系单体</a:t>
            </a:r>
            <a:endParaRPr lang="en-US" altLang="ja-JP" sz="2400" dirty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  <p:pic>
        <p:nvPicPr>
          <p:cNvPr id="30" name="Picture 2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412875"/>
            <a:ext cx="3568700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999999"/>
                  </a:outerShdw>
                </a:effectLst>
              </a14:hiddenEffects>
            </a:ext>
          </a:extLst>
        </p:spPr>
      </p:pic>
      <p:pic>
        <p:nvPicPr>
          <p:cNvPr id="31" name="Picture 2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204913"/>
            <a:ext cx="2968625" cy="114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" name="Text Box 25"/>
          <p:cNvSpPr txBox="1">
            <a:spLocks noChangeArrowheads="1"/>
          </p:cNvSpPr>
          <p:nvPr/>
        </p:nvSpPr>
        <p:spPr bwMode="auto">
          <a:xfrm>
            <a:off x="7059708" y="908050"/>
            <a:ext cx="768159" cy="369332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8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r>
              <a:rPr lang="ja-JP" altLang="en-US" sz="18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特</a:t>
            </a:r>
            <a:r>
              <a:rPr lang="zh-CN" altLang="en-US" sz="18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征</a:t>
            </a:r>
            <a:r>
              <a:rPr lang="ja-JP" altLang="en-US" sz="18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endParaRPr lang="ja-JP" altLang="en-US" sz="1800" dirty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33" name="Text Box 26"/>
          <p:cNvSpPr txBox="1">
            <a:spLocks noChangeArrowheads="1"/>
          </p:cNvSpPr>
          <p:nvPr/>
        </p:nvSpPr>
        <p:spPr bwMode="auto">
          <a:xfrm>
            <a:off x="7281863" y="1339850"/>
            <a:ext cx="1252266" cy="5847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600" b="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・水溶性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600" b="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r>
              <a:rPr lang="ja-JP" altLang="en-US" sz="1600" b="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・</a:t>
            </a:r>
            <a:r>
              <a:rPr lang="zh-CN" altLang="en-US" sz="1600" b="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可弯曲性</a:t>
            </a:r>
            <a:endParaRPr lang="ja-JP" altLang="en-US" sz="1600" b="0" dirty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34" name="Text Box 27"/>
          <p:cNvSpPr txBox="1">
            <a:spLocks noChangeArrowheads="1"/>
          </p:cNvSpPr>
          <p:nvPr/>
        </p:nvSpPr>
        <p:spPr bwMode="auto">
          <a:xfrm>
            <a:off x="7067550" y="1987550"/>
            <a:ext cx="1005403" cy="3693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prstShdw prst="shdw17" dist="17961" dir="2700000">
              <a:srgbClr val="000099"/>
            </a:prstShdw>
          </a:effec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80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使用例 </a:t>
            </a:r>
          </a:p>
        </p:txBody>
      </p:sp>
      <p:sp>
        <p:nvSpPr>
          <p:cNvPr id="35" name="Text Box 28"/>
          <p:cNvSpPr txBox="1">
            <a:spLocks noChangeArrowheads="1"/>
          </p:cNvSpPr>
          <p:nvPr/>
        </p:nvSpPr>
        <p:spPr bwMode="auto">
          <a:xfrm>
            <a:off x="7281863" y="2419350"/>
            <a:ext cx="1252266" cy="5847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600" b="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r>
              <a:rPr lang="ja-JP" altLang="en-US" sz="1600" b="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・</a:t>
            </a:r>
            <a:r>
              <a:rPr lang="zh-CN" altLang="en-US" sz="1600" b="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纤维助剂</a:t>
            </a:r>
            <a:endParaRPr lang="en-US" altLang="ja-JP" sz="1600" b="0" dirty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600" b="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r>
              <a:rPr lang="ja-JP" altLang="en-US" sz="1600" b="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・</a:t>
            </a:r>
            <a:r>
              <a:rPr lang="zh-CN" altLang="en-US" sz="1600" b="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抗蚀剂</a:t>
            </a:r>
            <a:endParaRPr lang="ja-JP" altLang="en-US" sz="1600" b="0" dirty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  <p:graphicFrame>
        <p:nvGraphicFramePr>
          <p:cNvPr id="36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471041"/>
              </p:ext>
            </p:extLst>
          </p:nvPr>
        </p:nvGraphicFramePr>
        <p:xfrm>
          <a:off x="817377" y="3551425"/>
          <a:ext cx="7715435" cy="1317735"/>
        </p:xfrm>
        <a:graphic>
          <a:graphicData uri="http://schemas.openxmlformats.org/drawingml/2006/table">
            <a:tbl>
              <a:tblPr/>
              <a:tblGrid>
                <a:gridCol w="2381024"/>
                <a:gridCol w="858542"/>
                <a:gridCol w="824201"/>
                <a:gridCol w="1205776"/>
                <a:gridCol w="1224854"/>
                <a:gridCol w="1221038"/>
              </a:tblGrid>
              <a:tr h="45834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300" b="1" i="0" u="none" strike="noStrike" dirty="0"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色数</a:t>
                      </a:r>
                      <a:br>
                        <a:rPr lang="ja-JP" alt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</a:b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APHA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比重</a:t>
                      </a:r>
                      <a:br>
                        <a:rPr lang="ja-JP" alt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</a:b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D</a:t>
                      </a:r>
                      <a:r>
                        <a:rPr lang="en-US" sz="13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4</a:t>
                      </a:r>
                      <a:r>
                        <a:rPr lang="en-US" sz="13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25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dobe 宋体 Std L" pitchFamily="18" charset="-122"/>
                        <a:ea typeface="Adobe 宋体 Std L" pitchFamily="18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折射率</a:t>
                      </a:r>
                      <a:r>
                        <a:rPr lang="ja-JP" alt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 </a:t>
                      </a:r>
                      <a:r>
                        <a:rPr lang="ja-JP" alt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/>
                      </a:r>
                      <a:br>
                        <a:rPr lang="ja-JP" alt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</a:br>
                      <a:r>
                        <a:rPr lang="en-US" altLang="ja-JP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25℃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CAS No.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8646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LIGHT ESTER  4EG</a:t>
                      </a:r>
                      <a:endParaRPr lang="en-US" altLang="ja-JP" sz="1300" b="1" i="0" u="none" strike="noStrike" dirty="0">
                        <a:solidFill>
                          <a:srgbClr val="FF0000"/>
                        </a:solidFill>
                        <a:effectLst/>
                        <a:latin typeface="Adobe 宋体 Std L" pitchFamily="18" charset="-122"/>
                        <a:ea typeface="Adobe 宋体 Std L" pitchFamily="18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150≧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1.079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1.462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25852-47-5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646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LIGHT ESTER </a:t>
                      </a:r>
                      <a:r>
                        <a:rPr lang="ja-JP" altLang="en-US" sz="13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 </a:t>
                      </a:r>
                      <a:r>
                        <a:rPr lang="en-US" altLang="ja-JP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9EG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150≧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1.102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1.465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25852-47-5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646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LIGHT ESTER  14EG</a:t>
                      </a:r>
                      <a:endParaRPr lang="en-US" altLang="ja-JP" sz="1300" b="1" i="0" u="none" strike="noStrike" dirty="0">
                        <a:solidFill>
                          <a:srgbClr val="FF0000"/>
                        </a:solidFill>
                        <a:effectLst/>
                        <a:latin typeface="Adobe 宋体 Std L" pitchFamily="18" charset="-122"/>
                        <a:ea typeface="Adobe 宋体 Std L" pitchFamily="18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150≧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1.104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1.467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25852-47-5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7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5993714"/>
              </p:ext>
            </p:extLst>
          </p:nvPr>
        </p:nvGraphicFramePr>
        <p:xfrm>
          <a:off x="827584" y="4923268"/>
          <a:ext cx="7705229" cy="1602076"/>
        </p:xfrm>
        <a:graphic>
          <a:graphicData uri="http://schemas.openxmlformats.org/drawingml/2006/table">
            <a:tbl>
              <a:tblPr/>
              <a:tblGrid>
                <a:gridCol w="2377874"/>
                <a:gridCol w="857406"/>
                <a:gridCol w="823111"/>
                <a:gridCol w="1204181"/>
                <a:gridCol w="1223234"/>
                <a:gridCol w="1219423"/>
              </a:tblGrid>
              <a:tr h="45773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300" b="1" i="0" u="none" strike="noStrike" dirty="0"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色数</a:t>
                      </a:r>
                      <a:br>
                        <a:rPr lang="ja-JP" alt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</a:br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APHA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粘度</a:t>
                      </a:r>
                      <a:br>
                        <a:rPr lang="ja-JP" alt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</a:br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mPa･s/25℃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折射率</a:t>
                      </a:r>
                      <a:r>
                        <a:rPr lang="ja-JP" alt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 </a:t>
                      </a:r>
                      <a:r>
                        <a:rPr lang="ja-JP" alt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/>
                      </a:r>
                      <a:br>
                        <a:rPr lang="ja-JP" alt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</a:br>
                      <a:r>
                        <a:rPr lang="en-US" altLang="ja-JP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25℃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CAS No.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8608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LIGHT ACRYLATE  130A</a:t>
                      </a:r>
                      <a:endParaRPr lang="en-US" altLang="ja-JP" sz="1300" b="1" i="0" u="none" strike="noStrike" dirty="0">
                        <a:solidFill>
                          <a:srgbClr val="FF0000"/>
                        </a:solidFill>
                        <a:effectLst/>
                        <a:latin typeface="Adobe 宋体 Std L" pitchFamily="18" charset="-122"/>
                        <a:ea typeface="Adobe 宋体 Std L" pitchFamily="18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100≧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25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1.459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32171-39-4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608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LIGHT ACRYLATE </a:t>
                      </a:r>
                      <a:r>
                        <a:rPr lang="ja-JP" altLang="en-US" sz="13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 </a:t>
                      </a:r>
                      <a:r>
                        <a:rPr lang="en-US" altLang="ja-JP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4EG-A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250≧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10</a:t>
                      </a:r>
                      <a:r>
                        <a:rPr lang="ja-JP" alt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～</a:t>
                      </a:r>
                      <a:r>
                        <a:rPr lang="en-US" altLang="ja-JP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1.463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26570-48-9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608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LIGHT ACRYLATE </a:t>
                      </a:r>
                      <a:r>
                        <a:rPr lang="ja-JP" altLang="en-US" sz="13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 </a:t>
                      </a:r>
                      <a:r>
                        <a:rPr lang="en-US" altLang="ja-JP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9EG-A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200≧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22</a:t>
                      </a:r>
                      <a:r>
                        <a:rPr lang="ja-JP" alt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～</a:t>
                      </a:r>
                      <a:r>
                        <a:rPr lang="en-US" altLang="ja-JP" sz="1300" b="1" i="0" u="none" strike="noStrike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25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1.467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26570-48-9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608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LIGHT ACRYLATE  14EG-A</a:t>
                      </a:r>
                      <a:endParaRPr lang="en-US" altLang="ja-JP" sz="1300" b="1" i="0" u="none" strike="noStrike" dirty="0">
                        <a:solidFill>
                          <a:srgbClr val="FF0000"/>
                        </a:solidFill>
                        <a:effectLst/>
                        <a:latin typeface="Adobe 宋体 Std L" pitchFamily="18" charset="-122"/>
                        <a:ea typeface="Adobe 宋体 Std L" pitchFamily="18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200≧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50</a:t>
                      </a:r>
                      <a:r>
                        <a:rPr lang="ja-JP" alt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～</a:t>
                      </a:r>
                      <a:r>
                        <a:rPr lang="en-US" altLang="ja-JP" sz="1300" b="1" i="0" u="none" strike="noStrike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70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1.468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26570-48-9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6457950" y="152400"/>
            <a:ext cx="207486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 dirty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2</a:t>
            </a:r>
            <a:r>
              <a:rPr lang="zh-CN" altLang="en-US" sz="1000" dirty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功能性化学品事业部的介绍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 dirty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2 - 1 .</a:t>
            </a:r>
            <a:r>
              <a:rPr lang="zh-CN" altLang="en-US" sz="1000" dirty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甲基丙烯酸酯单体，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000" dirty="0" smtClean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丙烯酸酯单体</a:t>
            </a:r>
            <a:endParaRPr lang="ja-JP" altLang="en-US" sz="1000" dirty="0">
              <a:solidFill>
                <a:srgbClr val="0000FF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2917825" y="1125538"/>
            <a:ext cx="3860800" cy="162877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1800" b="0"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250825" y="1125538"/>
            <a:ext cx="2408238" cy="162877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1800" b="0">
              <a:latin typeface="Adobe 宋体 Std L" pitchFamily="18" charset="-122"/>
              <a:ea typeface="Adobe 宋体 Std L" pitchFamily="18" charset="-122"/>
            </a:endParaRPr>
          </a:p>
        </p:txBody>
      </p:sp>
      <p:grpSp>
        <p:nvGrpSpPr>
          <p:cNvPr id="23" name="Group 16"/>
          <p:cNvGrpSpPr>
            <a:grpSpLocks/>
          </p:cNvGrpSpPr>
          <p:nvPr/>
        </p:nvGrpSpPr>
        <p:grpSpPr bwMode="auto">
          <a:xfrm>
            <a:off x="0" y="0"/>
            <a:ext cx="9144000" cy="6881813"/>
            <a:chOff x="0" y="0"/>
            <a:chExt cx="5760" cy="4335"/>
          </a:xfrm>
        </p:grpSpPr>
        <p:pic>
          <p:nvPicPr>
            <p:cNvPr id="24" name="Picture 1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5" y="0"/>
              <a:ext cx="385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 Box 18"/>
            <p:cNvSpPr txBox="1">
              <a:spLocks noChangeArrowheads="1"/>
            </p:cNvSpPr>
            <p:nvPr/>
          </p:nvSpPr>
          <p:spPr bwMode="auto">
            <a:xfrm>
              <a:off x="2391" y="4161"/>
              <a:ext cx="1016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itchFamily="2" charset="2"/>
                <a:buChar char="|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ja-JP" altLang="en-US" sz="1200">
                  <a:solidFill>
                    <a:srgbClr val="000000"/>
                  </a:solidFill>
                  <a:latin typeface="Adobe 宋体 Std L" pitchFamily="18" charset="-122"/>
                  <a:ea typeface="Adobe 宋体 Std L" pitchFamily="18" charset="-122"/>
                </a:rPr>
                <a:t>共栄社化学株式会社</a:t>
              </a:r>
            </a:p>
          </p:txBody>
        </p:sp>
        <p:sp>
          <p:nvSpPr>
            <p:cNvPr id="26" name="Line 19"/>
            <p:cNvSpPr>
              <a:spLocks noChangeShapeType="1"/>
            </p:cNvSpPr>
            <p:nvPr/>
          </p:nvSpPr>
          <p:spPr bwMode="auto">
            <a:xfrm>
              <a:off x="0" y="4156"/>
              <a:ext cx="5760" cy="0"/>
            </a:xfrm>
            <a:prstGeom prst="line">
              <a:avLst/>
            </a:prstGeom>
            <a:noFill/>
            <a:ln w="19050">
              <a:solidFill>
                <a:srgbClr val="99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latin typeface="Adobe 宋体 Std L" pitchFamily="18" charset="-122"/>
                <a:ea typeface="Adobe 宋体 Std L" pitchFamily="18" charset="-122"/>
              </a:endParaRPr>
            </a:p>
          </p:txBody>
        </p:sp>
      </p:grpSp>
      <p:sp>
        <p:nvSpPr>
          <p:cNvPr id="27" name="Text Box 116"/>
          <p:cNvSpPr txBox="1">
            <a:spLocks noChangeArrowheads="1"/>
          </p:cNvSpPr>
          <p:nvPr/>
        </p:nvSpPr>
        <p:spPr bwMode="auto">
          <a:xfrm>
            <a:off x="454025" y="400050"/>
            <a:ext cx="1763624" cy="461665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脂环式单体</a:t>
            </a:r>
            <a:endParaRPr lang="en-US" altLang="ja-JP" sz="2400" dirty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  <p:graphicFrame>
        <p:nvGraphicFramePr>
          <p:cNvPr id="28" name="Object 41"/>
          <p:cNvGraphicFramePr>
            <a:graphicFrameLocks noChangeAspect="1"/>
          </p:cNvGraphicFramePr>
          <p:nvPr/>
        </p:nvGraphicFramePr>
        <p:xfrm>
          <a:off x="466725" y="1196975"/>
          <a:ext cx="2286000" cy="150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8" name="Chem4D" r:id="rId4" imgW="2066544" imgH="1361542" progId="">
                  <p:embed/>
                </p:oleObj>
              </mc:Choice>
              <mc:Fallback>
                <p:oleObj name="Chem4D" r:id="rId4" imgW="2066544" imgH="1361542" progId="">
                  <p:embed/>
                  <p:pic>
                    <p:nvPicPr>
                      <p:cNvPr id="0" name="Picture 1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1196975"/>
                        <a:ext cx="2286000" cy="150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42"/>
          <p:cNvGraphicFramePr>
            <a:graphicFrameLocks noChangeAspect="1"/>
          </p:cNvGraphicFramePr>
          <p:nvPr/>
        </p:nvGraphicFramePr>
        <p:xfrm>
          <a:off x="2838450" y="1268413"/>
          <a:ext cx="4038600" cy="1335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9" name="Chem4D" r:id="rId6" imgW="3714293" imgH="1228039" progId="">
                  <p:embed/>
                </p:oleObj>
              </mc:Choice>
              <mc:Fallback>
                <p:oleObj name="Chem4D" r:id="rId6" imgW="3714293" imgH="1228039" progId="">
                  <p:embed/>
                  <p:pic>
                    <p:nvPicPr>
                      <p:cNvPr id="0" name="Picture 1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8450" y="1268413"/>
                        <a:ext cx="4038600" cy="1335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 Box 11"/>
          <p:cNvSpPr txBox="1">
            <a:spLocks noChangeArrowheads="1"/>
          </p:cNvSpPr>
          <p:nvPr/>
        </p:nvSpPr>
        <p:spPr bwMode="auto">
          <a:xfrm>
            <a:off x="538163" y="2840038"/>
            <a:ext cx="2736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6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Light ester </a:t>
            </a:r>
            <a:r>
              <a:rPr lang="ja-JP" altLang="en-US" sz="16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r>
              <a:rPr lang="en-US" altLang="ja-JP" sz="1600" dirty="0">
                <a:solidFill>
                  <a:srgbClr val="FF0000"/>
                </a:solidFill>
                <a:latin typeface="Adobe 宋体 Std L" pitchFamily="18" charset="-122"/>
                <a:ea typeface="Adobe 宋体 Std L" pitchFamily="18" charset="-122"/>
              </a:rPr>
              <a:t>IB-X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6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Light acrylate </a:t>
            </a:r>
            <a:r>
              <a:rPr lang="en-US" altLang="ja-JP" sz="1600" dirty="0" smtClean="0">
                <a:solidFill>
                  <a:srgbClr val="FF0000"/>
                </a:solidFill>
                <a:latin typeface="Adobe 宋体 Std L" pitchFamily="18" charset="-122"/>
                <a:ea typeface="Adobe 宋体 Std L" pitchFamily="18" charset="-122"/>
              </a:rPr>
              <a:t>IB-XA</a:t>
            </a:r>
            <a:endParaRPr lang="en-US" altLang="ja-JP" sz="1600" dirty="0">
              <a:solidFill>
                <a:srgbClr val="FF0000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3709988" y="2840038"/>
            <a:ext cx="27368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Light ester </a:t>
            </a:r>
            <a:r>
              <a:rPr lang="en-US" altLang="ja-JP" sz="16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DCP-M</a:t>
            </a:r>
            <a:endParaRPr lang="en-US" altLang="ja-JP" sz="1600" dirty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dirty="0" smtClean="0">
                <a:solidFill>
                  <a:srgbClr val="FF0000"/>
                </a:solidFill>
                <a:latin typeface="Adobe 宋体 Std L" pitchFamily="18" charset="-122"/>
                <a:ea typeface="Adobe 宋体 Std L" pitchFamily="18" charset="-122"/>
              </a:rPr>
              <a:t>Light acrylate </a:t>
            </a:r>
            <a:r>
              <a:rPr lang="en-US" altLang="ja-JP" sz="1600" dirty="0" smtClean="0">
                <a:solidFill>
                  <a:srgbClr val="FF0000"/>
                </a:solidFill>
                <a:latin typeface="Adobe 宋体 Std L" pitchFamily="18" charset="-122"/>
                <a:ea typeface="Adobe 宋体 Std L" pitchFamily="18" charset="-122"/>
              </a:rPr>
              <a:t>DCP-A</a:t>
            </a:r>
            <a:endParaRPr lang="en-US" altLang="ja-JP" sz="1600" dirty="0">
              <a:solidFill>
                <a:srgbClr val="FF0000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32" name="Text Box 25"/>
          <p:cNvSpPr txBox="1">
            <a:spLocks noChangeArrowheads="1"/>
          </p:cNvSpPr>
          <p:nvPr/>
        </p:nvSpPr>
        <p:spPr bwMode="auto">
          <a:xfrm>
            <a:off x="7061200" y="908050"/>
            <a:ext cx="765175" cy="3762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80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特徴 </a:t>
            </a:r>
          </a:p>
        </p:txBody>
      </p:sp>
      <p:sp>
        <p:nvSpPr>
          <p:cNvPr id="33" name="Text Box 26"/>
          <p:cNvSpPr txBox="1">
            <a:spLocks noChangeArrowheads="1"/>
          </p:cNvSpPr>
          <p:nvPr/>
        </p:nvSpPr>
        <p:spPr bwMode="auto">
          <a:xfrm>
            <a:off x="7281863" y="1339850"/>
            <a:ext cx="1293944" cy="83099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600" b="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r>
              <a:rPr lang="ja-JP" altLang="en-US" sz="1600" b="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・</a:t>
            </a:r>
            <a:r>
              <a:rPr lang="zh-CN" altLang="en-US" sz="1600" b="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耐热性</a:t>
            </a:r>
            <a:endParaRPr lang="ja-JP" altLang="en-US" sz="1600" b="0" dirty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600" b="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・耐光性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600" b="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・低収縮率 </a:t>
            </a:r>
          </a:p>
        </p:txBody>
      </p:sp>
      <p:sp>
        <p:nvSpPr>
          <p:cNvPr id="34" name="Text Box 27"/>
          <p:cNvSpPr txBox="1">
            <a:spLocks noChangeArrowheads="1"/>
          </p:cNvSpPr>
          <p:nvPr/>
        </p:nvSpPr>
        <p:spPr bwMode="auto">
          <a:xfrm>
            <a:off x="7067550" y="2387600"/>
            <a:ext cx="1005403" cy="3693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prstShdw prst="shdw17" dist="17961" dir="2700000">
              <a:srgbClr val="000099"/>
            </a:prstShdw>
          </a:effec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80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使用例 </a:t>
            </a:r>
          </a:p>
        </p:txBody>
      </p:sp>
      <p:sp>
        <p:nvSpPr>
          <p:cNvPr id="35" name="Text Box 28"/>
          <p:cNvSpPr txBox="1">
            <a:spLocks noChangeArrowheads="1"/>
          </p:cNvSpPr>
          <p:nvPr/>
        </p:nvSpPr>
        <p:spPr bwMode="auto">
          <a:xfrm>
            <a:off x="7281863" y="2819400"/>
            <a:ext cx="841897" cy="33855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600" b="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r>
              <a:rPr lang="ja-JP" altLang="en-US" sz="1600" b="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・</a:t>
            </a:r>
            <a:r>
              <a:rPr lang="zh-CN" altLang="en-US" sz="1600" b="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涂料</a:t>
            </a:r>
            <a:endParaRPr lang="ja-JP" altLang="en-US" sz="1600" b="0" dirty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  <p:graphicFrame>
        <p:nvGraphicFramePr>
          <p:cNvPr id="36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049756"/>
              </p:ext>
            </p:extLst>
          </p:nvPr>
        </p:nvGraphicFramePr>
        <p:xfrm>
          <a:off x="250826" y="3611544"/>
          <a:ext cx="8677274" cy="1185608"/>
        </p:xfrm>
        <a:graphic>
          <a:graphicData uri="http://schemas.openxmlformats.org/drawingml/2006/table">
            <a:tbl>
              <a:tblPr/>
              <a:tblGrid>
                <a:gridCol w="2677853"/>
                <a:gridCol w="965571"/>
                <a:gridCol w="926949"/>
                <a:gridCol w="1356093"/>
                <a:gridCol w="1377550"/>
                <a:gridCol w="1373258"/>
              </a:tblGrid>
              <a:tr h="54125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500" b="1" i="0" u="none" strike="noStrike" dirty="0"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色数</a:t>
                      </a:r>
                      <a:br>
                        <a:rPr lang="ja-JP" alt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</a:b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APHA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比重</a:t>
                      </a:r>
                      <a:br>
                        <a:rPr lang="ja-JP" alt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</a:b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D</a:t>
                      </a:r>
                      <a:r>
                        <a:rPr lang="en-US" sz="15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4</a:t>
                      </a:r>
                      <a:r>
                        <a:rPr lang="en-US" sz="15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25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Adobe 宋体 Std L" pitchFamily="18" charset="-122"/>
                        <a:ea typeface="Adobe 宋体 Std L" pitchFamily="18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折射</a:t>
                      </a:r>
                      <a:r>
                        <a:rPr lang="ja-JP" alt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率 </a:t>
                      </a:r>
                      <a:r>
                        <a:rPr lang="ja-JP" alt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/>
                      </a:r>
                      <a:br>
                        <a:rPr lang="ja-JP" alt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</a:br>
                      <a:r>
                        <a:rPr lang="en-US" altLang="ja-JP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25℃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CAS No.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2217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Light ester</a:t>
                      </a:r>
                      <a:r>
                        <a:rPr lang="ja-JP" altLang="en-US" sz="1500" b="1" i="0" u="none" strike="noStrike" dirty="0">
                          <a:solidFill>
                            <a:srgbClr val="FF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　</a:t>
                      </a:r>
                      <a:r>
                        <a:rPr lang="en-US" altLang="ja-JP" sz="1500" b="1" i="0" u="none" strike="noStrike" dirty="0">
                          <a:solidFill>
                            <a:srgbClr val="FF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IB-X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500" b="1" i="0" u="none" strike="noStrike"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500" b="1" i="0" u="none" strike="noStrike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30≧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0.982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1.476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7534-94-3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217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Light ester</a:t>
                      </a:r>
                      <a:r>
                        <a:rPr lang="ja-JP" alt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 </a:t>
                      </a:r>
                      <a:r>
                        <a:rPr lang="en-US" altLang="ja-JP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DCP-M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500" b="1" i="0" u="none" strike="noStrike"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500" b="1" i="0" u="none" strike="noStrike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100≧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500" b="1" i="0" u="none" strike="noStrike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1.076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1.501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43048-08-4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7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375742"/>
              </p:ext>
            </p:extLst>
          </p:nvPr>
        </p:nvGraphicFramePr>
        <p:xfrm>
          <a:off x="250849" y="5085183"/>
          <a:ext cx="8690745" cy="1122913"/>
        </p:xfrm>
        <a:graphic>
          <a:graphicData uri="http://schemas.openxmlformats.org/drawingml/2006/table">
            <a:tbl>
              <a:tblPr/>
              <a:tblGrid>
                <a:gridCol w="2682010"/>
                <a:gridCol w="967070"/>
                <a:gridCol w="928388"/>
                <a:gridCol w="1358198"/>
                <a:gridCol w="1379689"/>
                <a:gridCol w="1375390"/>
              </a:tblGrid>
              <a:tr h="47756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色数</a:t>
                      </a:r>
                      <a:br>
                        <a:rPr lang="ja-JP" alt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</a:b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APHA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粘度</a:t>
                      </a:r>
                      <a:br>
                        <a:rPr lang="ja-JP" alt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</a:br>
                      <a:r>
                        <a:rPr lang="en-US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mPa・s</a:t>
                      </a: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/25℃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折射</a:t>
                      </a:r>
                      <a:r>
                        <a:rPr lang="ja-JP" alt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率 </a:t>
                      </a:r>
                      <a:r>
                        <a:rPr lang="ja-JP" alt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/>
                      </a:r>
                      <a:br>
                        <a:rPr lang="ja-JP" alt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</a:br>
                      <a:r>
                        <a:rPr lang="en-US" altLang="ja-JP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25℃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CAS No.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2267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Light acrylate </a:t>
                      </a:r>
                      <a:r>
                        <a:rPr lang="en-US" altLang="ja-JP" sz="15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IB-XA</a:t>
                      </a:r>
                      <a:endParaRPr lang="en-US" altLang="ja-JP" sz="1500" b="1" i="0" u="none" strike="noStrike" dirty="0">
                        <a:solidFill>
                          <a:srgbClr val="FF0000"/>
                        </a:solidFill>
                        <a:effectLst/>
                        <a:latin typeface="Adobe 宋体 Std L" pitchFamily="18" charset="-122"/>
                        <a:ea typeface="Adobe 宋体 Std L" pitchFamily="18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500" b="1" i="0" u="none" strike="noStrike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30≧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5</a:t>
                      </a:r>
                      <a:r>
                        <a:rPr lang="ja-JP" alt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～</a:t>
                      </a:r>
                      <a:r>
                        <a:rPr lang="en-US" altLang="ja-JP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1.475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5888-33-5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267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Light </a:t>
                      </a:r>
                      <a:r>
                        <a:rPr lang="en-US" altLang="zh-CN" sz="1500" b="1" i="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acrylate</a:t>
                      </a:r>
                      <a:r>
                        <a:rPr lang="en-US" altLang="ja-JP" sz="1500" b="1" i="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DCP</a:t>
                      </a:r>
                      <a:r>
                        <a:rPr lang="en-US" altLang="ja-JP" sz="15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-A</a:t>
                      </a:r>
                      <a:endParaRPr lang="en-US" altLang="ja-JP" sz="1500" b="1" i="0" u="none" strike="noStrike" dirty="0">
                        <a:solidFill>
                          <a:srgbClr val="FF0000"/>
                        </a:solidFill>
                        <a:effectLst/>
                        <a:latin typeface="Adobe 宋体 Std L" pitchFamily="18" charset="-122"/>
                        <a:ea typeface="Adobe 宋体 Std L" pitchFamily="18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500" b="1" i="0" u="none" strike="noStrike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200≧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500" b="1" i="0" u="none" strike="noStrike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130</a:t>
                      </a:r>
                      <a:r>
                        <a:rPr lang="ja-JP" alt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～</a:t>
                      </a:r>
                      <a:r>
                        <a:rPr lang="en-US" altLang="ja-JP" sz="1500" b="1" i="0" u="none" strike="noStrike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170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500" b="1" i="0" u="none" strike="noStrike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1.503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42594-17-2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6457950" y="152400"/>
            <a:ext cx="207486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 dirty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2</a:t>
            </a:r>
            <a:r>
              <a:rPr lang="zh-CN" altLang="en-US" sz="1000" dirty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功能性化学品事业部的介绍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 dirty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2 - 1 .</a:t>
            </a:r>
            <a:r>
              <a:rPr lang="zh-CN" altLang="en-US" sz="1000" dirty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甲基丙烯酸酯单体，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000" dirty="0" smtClean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丙烯酸酯单体</a:t>
            </a:r>
            <a:endParaRPr lang="ja-JP" altLang="en-US" sz="1000" dirty="0">
              <a:solidFill>
                <a:srgbClr val="0000FF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3"/>
          <p:cNvGraphicFramePr>
            <a:graphicFrameLocks noChangeAspect="1"/>
          </p:cNvGraphicFramePr>
          <p:nvPr/>
        </p:nvGraphicFramePr>
        <p:xfrm>
          <a:off x="190500" y="1268760"/>
          <a:ext cx="8953500" cy="413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8" name="工作表" r:id="rId5" imgW="8782202" imgH="4048049" progId="Excel.Sheet.8">
                  <p:embed/>
                </p:oleObj>
              </mc:Choice>
              <mc:Fallback>
                <p:oleObj name="工作表" r:id="rId5" imgW="8782202" imgH="4048049" progId="Excel.Sheet.8">
                  <p:embed/>
                  <p:pic>
                    <p:nvPicPr>
                      <p:cNvPr id="0" name="Picture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" y="1268760"/>
                        <a:ext cx="8953500" cy="413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50825" y="361950"/>
            <a:ext cx="6500497" cy="461665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4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ＵＦ－８０３ＴＮ </a:t>
            </a:r>
            <a:r>
              <a:rPr lang="en-US" altLang="ja-JP" sz="24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/ </a:t>
            </a:r>
            <a:r>
              <a:rPr lang="zh-CN" altLang="en-US" sz="24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单体</a:t>
            </a:r>
            <a:r>
              <a:rPr lang="ja-JP" altLang="en-US" sz="24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＝</a:t>
            </a:r>
            <a:r>
              <a:rPr lang="ja-JP" altLang="en-US" sz="24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７ </a:t>
            </a:r>
            <a:r>
              <a:rPr lang="en-US" altLang="ja-JP" sz="24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/ </a:t>
            </a:r>
            <a:r>
              <a:rPr lang="ja-JP" altLang="en-US" sz="24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３ の </a:t>
            </a:r>
            <a:r>
              <a:rPr lang="en-US" altLang="ja-JP" sz="24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S.S</a:t>
            </a:r>
            <a:r>
              <a:rPr lang="en-US" altLang="ja-JP" sz="24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.</a:t>
            </a:r>
            <a:r>
              <a:rPr lang="zh-CN" altLang="en-US" sz="24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曲线</a:t>
            </a:r>
            <a:r>
              <a:rPr lang="ja-JP" altLang="en-US" sz="24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endParaRPr lang="ja-JP" altLang="en-US" sz="2400" dirty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  <p:grpSp>
        <p:nvGrpSpPr>
          <p:cNvPr id="12" name="Group 5"/>
          <p:cNvGrpSpPr>
            <a:grpSpLocks/>
          </p:cNvGrpSpPr>
          <p:nvPr/>
        </p:nvGrpSpPr>
        <p:grpSpPr bwMode="auto">
          <a:xfrm>
            <a:off x="0" y="0"/>
            <a:ext cx="9144000" cy="6881813"/>
            <a:chOff x="0" y="0"/>
            <a:chExt cx="5760" cy="4335"/>
          </a:xfrm>
        </p:grpSpPr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5" y="0"/>
              <a:ext cx="385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2391" y="4161"/>
              <a:ext cx="1016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itchFamily="2" charset="2"/>
                <a:buChar char="|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ja-JP" altLang="en-US" sz="1200">
                  <a:solidFill>
                    <a:srgbClr val="000000"/>
                  </a:solidFill>
                  <a:latin typeface="Adobe 宋体 Std L" pitchFamily="18" charset="-122"/>
                  <a:ea typeface="Adobe 宋体 Std L" pitchFamily="18" charset="-122"/>
                </a:rPr>
                <a:t>共栄社化学株式会社</a:t>
              </a:r>
            </a:p>
          </p:txBody>
        </p:sp>
        <p:sp>
          <p:nvSpPr>
            <p:cNvPr id="15" name="Line 8"/>
            <p:cNvSpPr>
              <a:spLocks noChangeShapeType="1"/>
            </p:cNvSpPr>
            <p:nvPr/>
          </p:nvSpPr>
          <p:spPr bwMode="auto">
            <a:xfrm>
              <a:off x="0" y="4156"/>
              <a:ext cx="5760" cy="0"/>
            </a:xfrm>
            <a:prstGeom prst="line">
              <a:avLst/>
            </a:prstGeom>
            <a:noFill/>
            <a:ln w="19050">
              <a:solidFill>
                <a:srgbClr val="99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latin typeface="Adobe 宋体 Std L" pitchFamily="18" charset="-122"/>
                <a:ea typeface="Adobe 宋体 Std L" pitchFamily="18" charset="-122"/>
              </a:endParaRPr>
            </a:p>
          </p:txBody>
        </p:sp>
      </p:grp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6457950" y="152400"/>
            <a:ext cx="207486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 dirty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2</a:t>
            </a:r>
            <a:r>
              <a:rPr lang="zh-CN" altLang="en-US" sz="1000" dirty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功能性化学品事业部的介绍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 dirty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2 - 1 .</a:t>
            </a:r>
            <a:r>
              <a:rPr lang="zh-CN" altLang="en-US" sz="1000" dirty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甲基丙烯酸酯单体，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000" dirty="0" smtClean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丙烯酸酯单体</a:t>
            </a:r>
            <a:endParaRPr lang="ja-JP" altLang="en-US" sz="1000" dirty="0">
              <a:solidFill>
                <a:srgbClr val="0000FF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16"/>
          <p:cNvSpPr txBox="1">
            <a:spLocks noChangeArrowheads="1"/>
          </p:cNvSpPr>
          <p:nvPr/>
        </p:nvSpPr>
        <p:spPr bwMode="auto">
          <a:xfrm>
            <a:off x="454025" y="188913"/>
            <a:ext cx="1592103" cy="461665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4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r>
              <a:rPr lang="zh-CN" altLang="en-US" sz="24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演示</a:t>
            </a:r>
            <a:r>
              <a:rPr lang="ja-JP" altLang="en-US" sz="24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内容 </a:t>
            </a:r>
            <a:endParaRPr lang="en-US" altLang="ja-JP" sz="2400" dirty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389063" y="742950"/>
            <a:ext cx="3171061" cy="572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4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r>
              <a:rPr lang="ja-JP" altLang="en-US" sz="2400" u="sng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１</a:t>
            </a:r>
            <a:r>
              <a:rPr lang="ja-JP" altLang="en-US" sz="2400" u="sng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．共</a:t>
            </a:r>
            <a:r>
              <a:rPr lang="zh-CN" altLang="en-US" sz="2400" u="sng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荣</a:t>
            </a:r>
            <a:r>
              <a:rPr lang="ja-JP" altLang="en-US" sz="2400" u="sng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社化学</a:t>
            </a:r>
            <a:r>
              <a:rPr lang="zh-CN" altLang="en-US" sz="2400" u="sng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介绍</a:t>
            </a:r>
            <a:r>
              <a:rPr lang="ja-JP" altLang="en-US" sz="24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 </a:t>
            </a:r>
            <a:endParaRPr lang="en-US" altLang="ja-JP" sz="2400" u="sng" dirty="0" smtClean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  <a:cs typeface="Arial Unicode MS" pitchFamily="34" charset="-122"/>
            </a:endParaRPr>
          </a:p>
        </p:txBody>
      </p:sp>
      <p:grpSp>
        <p:nvGrpSpPr>
          <p:cNvPr id="12" name="Group 6"/>
          <p:cNvGrpSpPr>
            <a:grpSpLocks/>
          </p:cNvGrpSpPr>
          <p:nvPr/>
        </p:nvGrpSpPr>
        <p:grpSpPr bwMode="auto">
          <a:xfrm>
            <a:off x="0" y="0"/>
            <a:ext cx="9144000" cy="6881813"/>
            <a:chOff x="0" y="0"/>
            <a:chExt cx="5760" cy="4335"/>
          </a:xfrm>
        </p:grpSpPr>
        <p:pic>
          <p:nvPicPr>
            <p:cNvPr id="13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5" y="0"/>
              <a:ext cx="385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 Box 8"/>
            <p:cNvSpPr txBox="1">
              <a:spLocks noChangeArrowheads="1"/>
            </p:cNvSpPr>
            <p:nvPr/>
          </p:nvSpPr>
          <p:spPr bwMode="auto">
            <a:xfrm>
              <a:off x="2391" y="4161"/>
              <a:ext cx="1016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itchFamily="2" charset="2"/>
                <a:buChar char="|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ja-JP" altLang="en-US" sz="1200">
                  <a:solidFill>
                    <a:srgbClr val="000000"/>
                  </a:solidFill>
                  <a:latin typeface="Adobe 宋体 Std L" pitchFamily="18" charset="-122"/>
                  <a:ea typeface="Adobe 宋体 Std L" pitchFamily="18" charset="-122"/>
                </a:rPr>
                <a:t>共栄社化学株式会社</a:t>
              </a:r>
            </a:p>
          </p:txBody>
        </p:sp>
        <p:sp>
          <p:nvSpPr>
            <p:cNvPr id="15" name="Line 9"/>
            <p:cNvSpPr>
              <a:spLocks noChangeShapeType="1"/>
            </p:cNvSpPr>
            <p:nvPr/>
          </p:nvSpPr>
          <p:spPr bwMode="auto">
            <a:xfrm>
              <a:off x="0" y="4156"/>
              <a:ext cx="5760" cy="0"/>
            </a:xfrm>
            <a:prstGeom prst="line">
              <a:avLst/>
            </a:prstGeom>
            <a:noFill/>
            <a:ln w="19050">
              <a:solidFill>
                <a:srgbClr val="99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latin typeface="Adobe 宋体 Std L" pitchFamily="18" charset="-122"/>
                <a:ea typeface="Adobe 宋体 Std L" pitchFamily="18" charset="-122"/>
              </a:endParaRPr>
            </a:p>
          </p:txBody>
        </p:sp>
      </p:grp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389063" y="1560157"/>
            <a:ext cx="6960560" cy="2012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4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 </a:t>
            </a:r>
            <a:r>
              <a:rPr lang="ja-JP" altLang="en-US" sz="2400" u="sng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２</a:t>
            </a:r>
            <a:r>
              <a:rPr lang="ja-JP" altLang="en-US" sz="2400" u="sng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．</a:t>
            </a:r>
            <a:r>
              <a:rPr lang="zh-CN" altLang="en-US" sz="2400" u="sng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机能化学品事业部介绍</a:t>
            </a:r>
            <a:endParaRPr lang="en-US" altLang="zh-CN" sz="2400" u="sng" dirty="0" smtClean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  <a:cs typeface="Arial Unicode MS" pitchFamily="34" charset="-122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4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 </a:t>
            </a:r>
            <a:r>
              <a:rPr lang="ja-JP" altLang="en-US" sz="24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　</a:t>
            </a:r>
            <a:r>
              <a:rPr lang="ja-JP" altLang="en-US" sz="24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２－１．</a:t>
            </a:r>
            <a:r>
              <a:rPr lang="zh-CN" altLang="en-US" sz="24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甲基丙烯酸酯单体， </a:t>
            </a:r>
            <a:r>
              <a:rPr lang="ja-JP" altLang="en-US" sz="24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，</a:t>
            </a:r>
            <a:r>
              <a:rPr lang="zh-CN" altLang="en-US" sz="24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丙烯酸酯单体</a:t>
            </a:r>
            <a:endParaRPr lang="ja-JP" altLang="en-US" sz="2400" dirty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  <a:cs typeface="Arial Unicode MS" pitchFamily="34" charset="-122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4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　 </a:t>
            </a:r>
            <a:r>
              <a:rPr lang="ja-JP" altLang="en-US" sz="24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２－２</a:t>
            </a:r>
            <a:r>
              <a:rPr lang="ja-JP" altLang="en-US" sz="24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．环氧</a:t>
            </a:r>
            <a:r>
              <a:rPr lang="ja-JP" altLang="en-US" sz="24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酯</a:t>
            </a:r>
            <a:endParaRPr lang="en-US" altLang="ja-JP" sz="2400" dirty="0" smtClean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  <a:cs typeface="Arial Unicode MS" pitchFamily="34" charset="-122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4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　 </a:t>
            </a:r>
            <a:r>
              <a:rPr lang="ja-JP" altLang="en-US" sz="24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２－３</a:t>
            </a:r>
            <a:r>
              <a:rPr lang="ja-JP" altLang="en-US" sz="24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．聚氨酯</a:t>
            </a:r>
            <a:r>
              <a:rPr lang="en-US" altLang="ja-JP" sz="24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-</a:t>
            </a:r>
            <a:r>
              <a:rPr lang="ja-JP" altLang="en-US" sz="24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丙烯酸酯</a:t>
            </a:r>
            <a:endParaRPr lang="ja-JP" altLang="en-US" sz="2400" dirty="0" smtClean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  <a:cs typeface="Arial Unicode MS" pitchFamily="34" charset="-122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1389063" y="3624230"/>
            <a:ext cx="5625258" cy="2973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400" u="sng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r>
              <a:rPr lang="ja-JP" altLang="en-US" sz="2400" u="sng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３．</a:t>
            </a:r>
            <a:r>
              <a:rPr lang="zh-CN" altLang="en-US" sz="2400" u="sng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研发品技术介绍</a:t>
            </a:r>
            <a:endParaRPr lang="en-US" altLang="zh-CN" sz="2400" u="sng" dirty="0" smtClean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  <a:cs typeface="Arial Unicode MS" pitchFamily="34" charset="-122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4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　 </a:t>
            </a:r>
            <a:r>
              <a:rPr lang="ja-JP" altLang="en-US" sz="24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３－１</a:t>
            </a:r>
            <a:r>
              <a:rPr lang="ja-JP" altLang="en-US" sz="24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．氟化</a:t>
            </a:r>
            <a:r>
              <a:rPr lang="ja-JP" altLang="en-US" sz="24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丙烯酸酯</a:t>
            </a:r>
            <a:endParaRPr lang="en-US" altLang="ja-JP" sz="2400" dirty="0" smtClean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  <a:cs typeface="Arial Unicode MS" pitchFamily="34" charset="-122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4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　 </a:t>
            </a:r>
            <a:r>
              <a:rPr lang="ja-JP" altLang="en-US" sz="24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３－２</a:t>
            </a:r>
            <a:r>
              <a:rPr lang="ja-JP" altLang="en-US" sz="24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．中</a:t>
            </a:r>
            <a:r>
              <a:rPr lang="ja-JP" altLang="en-US" sz="24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高</a:t>
            </a:r>
            <a:r>
              <a:rPr lang="zh-CN" altLang="en-US" sz="24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折射率</a:t>
            </a:r>
            <a:r>
              <a:rPr lang="ja-JP" altLang="en-US" sz="24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材料 </a:t>
            </a:r>
            <a:endParaRPr lang="en-US" altLang="ja-JP" sz="2400" dirty="0" smtClean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  <a:cs typeface="Arial Unicode MS" pitchFamily="34" charset="-122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4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 </a:t>
            </a:r>
            <a:r>
              <a:rPr lang="ja-JP" altLang="en-US" sz="24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　３－３．部分</a:t>
            </a:r>
            <a:r>
              <a:rPr lang="zh-CN" altLang="en-US" sz="24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酯化环氧树脂</a:t>
            </a:r>
            <a:endParaRPr lang="en-US" altLang="ja-JP" sz="2400" dirty="0" smtClean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  <a:cs typeface="Arial Unicode MS" pitchFamily="34" charset="-122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4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　 </a:t>
            </a:r>
            <a:r>
              <a:rPr lang="ja-JP" altLang="en-US" sz="24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３－４．</a:t>
            </a:r>
            <a:r>
              <a:rPr lang="en-US" altLang="zh-CN" sz="24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 Hard coat</a:t>
            </a:r>
            <a:r>
              <a:rPr lang="ja-JP" altLang="en-US" sz="24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用</a:t>
            </a:r>
            <a:r>
              <a:rPr lang="ja-JP" altLang="en-US" sz="24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材料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4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　 </a:t>
            </a:r>
            <a:r>
              <a:rPr lang="ja-JP" altLang="en-US" sz="24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３－５．</a:t>
            </a:r>
            <a:r>
              <a:rPr lang="zh-CN" altLang="en-US" sz="24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双</a:t>
            </a:r>
            <a:r>
              <a:rPr lang="zh-CN" altLang="en-US" sz="24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官能团的聚氨酯</a:t>
            </a:r>
            <a:r>
              <a:rPr lang="zh-CN" altLang="en-US" sz="24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丙烯</a:t>
            </a:r>
            <a:r>
              <a:rPr lang="zh-CN" altLang="en-US" sz="24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酸酯</a:t>
            </a:r>
            <a:endParaRPr lang="ja-JP" altLang="en-US" sz="2400" dirty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71438" y="1104900"/>
          <a:ext cx="9001125" cy="491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2" name="ワークシート" r:id="rId5" imgW="8867851" imgH="4210202" progId="Excel.Sheet.8">
                  <p:embed/>
                </p:oleObj>
              </mc:Choice>
              <mc:Fallback>
                <p:oleObj name="ワークシート" r:id="rId5" imgW="8867851" imgH="4210202" progId="Excel.Sheet.8">
                  <p:embed/>
                  <p:pic>
                    <p:nvPicPr>
                      <p:cNvPr id="0" name="Picture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8" y="1104900"/>
                        <a:ext cx="9001125" cy="491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50825" y="381000"/>
            <a:ext cx="6500497" cy="461665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4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ＵＦ－５０３ＬＮ </a:t>
            </a:r>
            <a:r>
              <a:rPr lang="en-US" altLang="ja-JP" sz="24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/ </a:t>
            </a:r>
            <a:r>
              <a:rPr lang="zh-CN" altLang="en-US" sz="24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单体</a:t>
            </a:r>
            <a:r>
              <a:rPr lang="ja-JP" altLang="en-US" sz="24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＝</a:t>
            </a:r>
            <a:r>
              <a:rPr lang="ja-JP" altLang="en-US" sz="24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７ </a:t>
            </a:r>
            <a:r>
              <a:rPr lang="en-US" altLang="ja-JP" sz="24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/ </a:t>
            </a:r>
            <a:r>
              <a:rPr lang="ja-JP" altLang="en-US" sz="24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３ の </a:t>
            </a:r>
            <a:r>
              <a:rPr lang="en-US" altLang="ja-JP" sz="24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S.S</a:t>
            </a:r>
            <a:r>
              <a:rPr lang="en-US" altLang="ja-JP" sz="24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.</a:t>
            </a:r>
            <a:r>
              <a:rPr lang="zh-CN" altLang="en-US" sz="24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曲线</a:t>
            </a:r>
            <a:r>
              <a:rPr lang="ja-JP" altLang="en-US" sz="24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endParaRPr lang="ja-JP" altLang="en-US" sz="2400" dirty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  <p:grpSp>
        <p:nvGrpSpPr>
          <p:cNvPr id="12" name="Group 5"/>
          <p:cNvGrpSpPr>
            <a:grpSpLocks/>
          </p:cNvGrpSpPr>
          <p:nvPr/>
        </p:nvGrpSpPr>
        <p:grpSpPr bwMode="auto">
          <a:xfrm>
            <a:off x="0" y="0"/>
            <a:ext cx="9144000" cy="6881813"/>
            <a:chOff x="0" y="0"/>
            <a:chExt cx="5760" cy="4335"/>
          </a:xfrm>
        </p:grpSpPr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5" y="0"/>
              <a:ext cx="385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2391" y="4161"/>
              <a:ext cx="1016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itchFamily="2" charset="2"/>
                <a:buChar char="|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ja-JP" altLang="en-US" sz="1200">
                  <a:solidFill>
                    <a:srgbClr val="000000"/>
                  </a:solidFill>
                  <a:latin typeface="Adobe 宋体 Std L" pitchFamily="18" charset="-122"/>
                  <a:ea typeface="Adobe 宋体 Std L" pitchFamily="18" charset="-122"/>
                </a:rPr>
                <a:t>共栄社化学株式会社</a:t>
              </a:r>
            </a:p>
          </p:txBody>
        </p:sp>
        <p:sp>
          <p:nvSpPr>
            <p:cNvPr id="15" name="Line 8"/>
            <p:cNvSpPr>
              <a:spLocks noChangeShapeType="1"/>
            </p:cNvSpPr>
            <p:nvPr/>
          </p:nvSpPr>
          <p:spPr bwMode="auto">
            <a:xfrm>
              <a:off x="0" y="4156"/>
              <a:ext cx="5760" cy="0"/>
            </a:xfrm>
            <a:prstGeom prst="line">
              <a:avLst/>
            </a:prstGeom>
            <a:noFill/>
            <a:ln w="19050">
              <a:solidFill>
                <a:srgbClr val="99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latin typeface="Adobe 宋体 Std L" pitchFamily="18" charset="-122"/>
                <a:ea typeface="Adobe 宋体 Std L" pitchFamily="18" charset="-122"/>
              </a:endParaRPr>
            </a:p>
          </p:txBody>
        </p:sp>
      </p:grp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6457950" y="152400"/>
            <a:ext cx="207486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 dirty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2</a:t>
            </a:r>
            <a:r>
              <a:rPr lang="zh-CN" altLang="en-US" sz="1000" dirty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功能性化学品事业部的介绍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 dirty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2 - 1 .</a:t>
            </a:r>
            <a:r>
              <a:rPr lang="zh-CN" altLang="en-US" sz="1000" dirty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甲基丙烯酸酯单体，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000" dirty="0" smtClean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丙烯酸酯单体</a:t>
            </a:r>
            <a:endParaRPr lang="ja-JP" altLang="en-US" sz="1000" dirty="0">
              <a:solidFill>
                <a:srgbClr val="0000FF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9"/>
          <p:cNvSpPr>
            <a:spLocks noChangeArrowheads="1"/>
          </p:cNvSpPr>
          <p:nvPr/>
        </p:nvSpPr>
        <p:spPr bwMode="auto">
          <a:xfrm>
            <a:off x="3730625" y="688975"/>
            <a:ext cx="2570163" cy="118745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1800" b="0"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24579" name="Rectangle 9"/>
          <p:cNvSpPr>
            <a:spLocks noChangeArrowheads="1"/>
          </p:cNvSpPr>
          <p:nvPr/>
        </p:nvSpPr>
        <p:spPr bwMode="auto">
          <a:xfrm>
            <a:off x="395288" y="688975"/>
            <a:ext cx="3168650" cy="118745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1800" b="0">
              <a:latin typeface="Adobe 宋体 Std L" pitchFamily="18" charset="-122"/>
              <a:ea typeface="Adobe 宋体 Std L" pitchFamily="18" charset="-122"/>
            </a:endParaRPr>
          </a:p>
        </p:txBody>
      </p:sp>
      <p:grpSp>
        <p:nvGrpSpPr>
          <p:cNvPr id="24580" name="Group 11"/>
          <p:cNvGrpSpPr>
            <a:grpSpLocks/>
          </p:cNvGrpSpPr>
          <p:nvPr/>
        </p:nvGrpSpPr>
        <p:grpSpPr bwMode="auto">
          <a:xfrm>
            <a:off x="0" y="0"/>
            <a:ext cx="9144000" cy="6881813"/>
            <a:chOff x="0" y="0"/>
            <a:chExt cx="5760" cy="4335"/>
          </a:xfrm>
        </p:grpSpPr>
        <p:pic>
          <p:nvPicPr>
            <p:cNvPr id="24594" name="Picture 1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5" y="0"/>
              <a:ext cx="385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5" name="Text Box 13"/>
            <p:cNvSpPr txBox="1">
              <a:spLocks noChangeArrowheads="1"/>
            </p:cNvSpPr>
            <p:nvPr/>
          </p:nvSpPr>
          <p:spPr bwMode="auto">
            <a:xfrm>
              <a:off x="2391" y="4161"/>
              <a:ext cx="1016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itchFamily="2" charset="2"/>
                <a:buChar char="|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ja-JP" altLang="en-US" sz="1200">
                  <a:solidFill>
                    <a:srgbClr val="000000"/>
                  </a:solidFill>
                  <a:latin typeface="Adobe 宋体 Std L" pitchFamily="18" charset="-122"/>
                  <a:ea typeface="Adobe 宋体 Std L" pitchFamily="18" charset="-122"/>
                </a:rPr>
                <a:t>共栄社化学株式会社</a:t>
              </a:r>
            </a:p>
          </p:txBody>
        </p:sp>
        <p:sp>
          <p:nvSpPr>
            <p:cNvPr id="24596" name="Line 14"/>
            <p:cNvSpPr>
              <a:spLocks noChangeShapeType="1"/>
            </p:cNvSpPr>
            <p:nvPr/>
          </p:nvSpPr>
          <p:spPr bwMode="auto">
            <a:xfrm>
              <a:off x="0" y="4156"/>
              <a:ext cx="5760" cy="0"/>
            </a:xfrm>
            <a:prstGeom prst="line">
              <a:avLst/>
            </a:prstGeom>
            <a:noFill/>
            <a:ln w="19050">
              <a:solidFill>
                <a:srgbClr val="99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latin typeface="Adobe 宋体 Std L" pitchFamily="18" charset="-122"/>
                <a:ea typeface="Adobe 宋体 Std L" pitchFamily="18" charset="-122"/>
              </a:endParaRPr>
            </a:p>
          </p:txBody>
        </p:sp>
      </p:grpSp>
      <p:sp>
        <p:nvSpPr>
          <p:cNvPr id="24581" name="Text Box 116"/>
          <p:cNvSpPr txBox="1">
            <a:spLocks noChangeArrowheads="1"/>
          </p:cNvSpPr>
          <p:nvPr/>
        </p:nvSpPr>
        <p:spPr bwMode="auto">
          <a:xfrm>
            <a:off x="454025" y="60325"/>
            <a:ext cx="1893467" cy="461665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4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r>
              <a:rPr lang="zh-CN" altLang="en-US" sz="24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芳香族单体</a:t>
            </a:r>
            <a:r>
              <a:rPr lang="ja-JP" altLang="en-US" sz="24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endParaRPr lang="en-US" altLang="ja-JP" sz="2400" dirty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  <p:graphicFrame>
        <p:nvGraphicFramePr>
          <p:cNvPr id="24582" name="Object 37"/>
          <p:cNvGraphicFramePr>
            <a:graphicFrameLocks noChangeAspect="1"/>
          </p:cNvGraphicFramePr>
          <p:nvPr/>
        </p:nvGraphicFramePr>
        <p:xfrm>
          <a:off x="611188" y="620713"/>
          <a:ext cx="2952750" cy="1201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0" name="Chem4D" r:id="rId5" imgW="3086100" imgH="1257300" progId="">
                  <p:embed/>
                </p:oleObj>
              </mc:Choice>
              <mc:Fallback>
                <p:oleObj name="Chem4D" r:id="rId5" imgW="3086100" imgH="1257300" progId="">
                  <p:embed/>
                  <p:pic>
                    <p:nvPicPr>
                      <p:cNvPr id="0" name="Picture 2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620713"/>
                        <a:ext cx="2952750" cy="1201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3" name="Object 38"/>
          <p:cNvGraphicFramePr>
            <a:graphicFrameLocks noChangeAspect="1"/>
          </p:cNvGraphicFramePr>
          <p:nvPr/>
        </p:nvGraphicFramePr>
        <p:xfrm>
          <a:off x="3930650" y="620713"/>
          <a:ext cx="2370138" cy="1255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1" name="Chem4D" r:id="rId7" imgW="2371039" imgH="1257300" progId="">
                  <p:embed/>
                </p:oleObj>
              </mc:Choice>
              <mc:Fallback>
                <p:oleObj name="Chem4D" r:id="rId7" imgW="2371039" imgH="1257300" progId="">
                  <p:embed/>
                  <p:pic>
                    <p:nvPicPr>
                      <p:cNvPr id="0" name="Picture 2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0650" y="620713"/>
                        <a:ext cx="2370138" cy="1255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6" name="Text Box 11"/>
          <p:cNvSpPr txBox="1">
            <a:spLocks noChangeArrowheads="1"/>
          </p:cNvSpPr>
          <p:nvPr/>
        </p:nvSpPr>
        <p:spPr bwMode="auto">
          <a:xfrm>
            <a:off x="611188" y="1955800"/>
            <a:ext cx="30257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US" altLang="ja-JP" sz="16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LIGHT ESTER </a:t>
            </a:r>
            <a:r>
              <a:rPr lang="en-US" altLang="ja-JP" sz="1600" dirty="0" smtClean="0">
                <a:solidFill>
                  <a:srgbClr val="FF0000"/>
                </a:solidFill>
                <a:latin typeface="Adobe 宋体 Std L" pitchFamily="18" charset="-122"/>
                <a:ea typeface="Adobe 宋体 Std L" pitchFamily="18" charset="-122"/>
              </a:rPr>
              <a:t>PO</a:t>
            </a:r>
            <a:endParaRPr lang="en-US" altLang="ja-JP" sz="1600" dirty="0">
              <a:solidFill>
                <a:srgbClr val="FF0000"/>
              </a:solidFill>
              <a:latin typeface="Adobe 宋体 Std L" pitchFamily="18" charset="-122"/>
              <a:ea typeface="Adobe 宋体 Std L" pitchFamily="18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ja-JP" altLang="en-US" sz="16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r>
              <a:rPr lang="en-US" altLang="ja-JP" sz="16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LIGHT ACRYLATE</a:t>
            </a:r>
            <a:r>
              <a:rPr lang="ja-JP" altLang="en-US" sz="16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r>
              <a:rPr lang="en-US" altLang="ja-JP" sz="1600" dirty="0">
                <a:solidFill>
                  <a:srgbClr val="FF0000"/>
                </a:solidFill>
                <a:latin typeface="Adobe 宋体 Std L" pitchFamily="18" charset="-122"/>
                <a:ea typeface="Adobe 宋体 Std L" pitchFamily="18" charset="-122"/>
              </a:rPr>
              <a:t>PO-A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6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LIGHT ACRYLATE</a:t>
            </a:r>
            <a:r>
              <a:rPr lang="ja-JP" altLang="en-US" sz="16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r>
              <a:rPr lang="en-US" altLang="ja-JP" sz="1600" dirty="0" smtClean="0">
                <a:solidFill>
                  <a:srgbClr val="FF0000"/>
                </a:solidFill>
                <a:latin typeface="Adobe 宋体 Std L" pitchFamily="18" charset="-122"/>
                <a:ea typeface="Adobe 宋体 Std L" pitchFamily="18" charset="-122"/>
              </a:rPr>
              <a:t>P-200A </a:t>
            </a:r>
            <a:endParaRPr lang="en-US" altLang="ja-JP" sz="1600" dirty="0">
              <a:solidFill>
                <a:srgbClr val="FF0000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4140200" y="1955800"/>
            <a:ext cx="23764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6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r>
              <a:rPr lang="en-US" altLang="ja-JP" sz="16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LIGHT ESTER</a:t>
            </a:r>
            <a:r>
              <a:rPr lang="ja-JP" altLang="en-US" sz="1600" dirty="0" smtClean="0">
                <a:solidFill>
                  <a:srgbClr val="FF0000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r>
              <a:rPr lang="en-US" altLang="ja-JP" sz="1600" dirty="0">
                <a:solidFill>
                  <a:srgbClr val="FF0000"/>
                </a:solidFill>
                <a:latin typeface="Adobe 宋体 Std L" pitchFamily="18" charset="-122"/>
                <a:ea typeface="Adobe 宋体 Std L" pitchFamily="18" charset="-122"/>
              </a:rPr>
              <a:t>BZ</a:t>
            </a:r>
            <a:r>
              <a:rPr lang="en-US" altLang="ja-JP" sz="16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</a:p>
        </p:txBody>
      </p:sp>
      <p:graphicFrame>
        <p:nvGraphicFramePr>
          <p:cNvPr id="24589" name="オブジェクト 1"/>
          <p:cNvGraphicFramePr>
            <a:graphicFrameLocks noChangeAspect="1"/>
          </p:cNvGraphicFramePr>
          <p:nvPr/>
        </p:nvGraphicFramePr>
        <p:xfrm>
          <a:off x="1273175" y="2733675"/>
          <a:ext cx="5099050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2" name="Chemistry 4-D Draw" r:id="rId9" imgW="4781520" imgH="1123920" progId="">
                  <p:embed/>
                </p:oleObj>
              </mc:Choice>
              <mc:Fallback>
                <p:oleObj name="Chemistry 4-D Draw" r:id="rId9" imgW="4781520" imgH="1123920" progId="">
                  <p:embed/>
                  <p:pic>
                    <p:nvPicPr>
                      <p:cNvPr id="0" name="Picture 2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3175" y="2733675"/>
                        <a:ext cx="5099050" cy="120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90" name="Text Box 25"/>
          <p:cNvSpPr txBox="1">
            <a:spLocks noChangeArrowheads="1"/>
          </p:cNvSpPr>
          <p:nvPr/>
        </p:nvSpPr>
        <p:spPr bwMode="auto">
          <a:xfrm>
            <a:off x="7061311" y="908050"/>
            <a:ext cx="764953" cy="369332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8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r>
              <a:rPr lang="zh-CN" altLang="en-US" sz="18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特征</a:t>
            </a:r>
            <a:r>
              <a:rPr lang="ja-JP" altLang="en-US" sz="18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endParaRPr lang="ja-JP" altLang="en-US" sz="1800" dirty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24591" name="Text Box 26"/>
          <p:cNvSpPr txBox="1">
            <a:spLocks noChangeArrowheads="1"/>
          </p:cNvSpPr>
          <p:nvPr/>
        </p:nvSpPr>
        <p:spPr bwMode="auto">
          <a:xfrm>
            <a:off x="7281863" y="1339850"/>
            <a:ext cx="1499128" cy="5847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600" b="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・中高屈折率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600" b="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・希釈性 </a:t>
            </a:r>
          </a:p>
        </p:txBody>
      </p:sp>
      <p:sp>
        <p:nvSpPr>
          <p:cNvPr id="24592" name="Text Box 27"/>
          <p:cNvSpPr txBox="1">
            <a:spLocks noChangeArrowheads="1"/>
          </p:cNvSpPr>
          <p:nvPr/>
        </p:nvSpPr>
        <p:spPr bwMode="auto">
          <a:xfrm>
            <a:off x="7067550" y="2055813"/>
            <a:ext cx="1005403" cy="3693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prstShdw prst="shdw17" dist="17961" dir="2700000">
              <a:srgbClr val="000099"/>
            </a:prstShdw>
          </a:effec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80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使用例 </a:t>
            </a:r>
          </a:p>
        </p:txBody>
      </p:sp>
      <p:sp>
        <p:nvSpPr>
          <p:cNvPr id="24593" name="Text Box 28"/>
          <p:cNvSpPr txBox="1">
            <a:spLocks noChangeArrowheads="1"/>
          </p:cNvSpPr>
          <p:nvPr/>
        </p:nvSpPr>
        <p:spPr bwMode="auto">
          <a:xfrm>
            <a:off x="7281863" y="2487613"/>
            <a:ext cx="1088760" cy="83099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600" b="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r>
              <a:rPr lang="ja-JP" altLang="en-US" sz="1600" b="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・</a:t>
            </a:r>
            <a:r>
              <a:rPr lang="zh-CN" altLang="en-US" sz="1600" b="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光学膜</a:t>
            </a:r>
            <a:r>
              <a:rPr lang="ja-JP" altLang="en-US" sz="1600" b="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endParaRPr lang="ja-JP" altLang="en-US" sz="1600" b="0" dirty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600" b="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r>
              <a:rPr lang="ja-JP" altLang="en-US" sz="1600" b="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・</a:t>
            </a:r>
            <a:r>
              <a:rPr lang="zh-CN" altLang="en-US" sz="1600" b="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镜片</a:t>
            </a:r>
            <a:r>
              <a:rPr lang="ja-JP" altLang="en-US" sz="1600" b="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endParaRPr lang="en-US" altLang="ja-JP" sz="1600" b="0" dirty="0" smtClean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600" b="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r>
              <a:rPr lang="ja-JP" altLang="en-US" sz="1600" b="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・</a:t>
            </a:r>
            <a:r>
              <a:rPr lang="zh-CN" altLang="en-US" sz="1600" b="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胶黏剂</a:t>
            </a:r>
            <a:r>
              <a:rPr lang="ja-JP" altLang="en-US" sz="1600" b="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endParaRPr lang="ja-JP" altLang="en-US" sz="1600" b="0" dirty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526995"/>
              </p:ext>
            </p:extLst>
          </p:nvPr>
        </p:nvGraphicFramePr>
        <p:xfrm>
          <a:off x="266342" y="4005064"/>
          <a:ext cx="8693509" cy="1187826"/>
        </p:xfrm>
        <a:graphic>
          <a:graphicData uri="http://schemas.openxmlformats.org/drawingml/2006/table">
            <a:tbl>
              <a:tblPr/>
              <a:tblGrid>
                <a:gridCol w="2682863"/>
                <a:gridCol w="967378"/>
                <a:gridCol w="928684"/>
                <a:gridCol w="1358630"/>
                <a:gridCol w="1380127"/>
                <a:gridCol w="1375827"/>
              </a:tblGrid>
              <a:tr h="54226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色数</a:t>
                      </a:r>
                      <a:br>
                        <a:rPr lang="ja-JP" alt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</a:b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APHA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比重</a:t>
                      </a:r>
                      <a:br>
                        <a:rPr lang="ja-JP" alt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</a:b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D</a:t>
                      </a:r>
                      <a:r>
                        <a:rPr lang="en-US" sz="15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4</a:t>
                      </a:r>
                      <a:r>
                        <a:rPr lang="en-US" sz="15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25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折射率</a:t>
                      </a:r>
                      <a:r>
                        <a:rPr lang="ja-JP" alt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 </a:t>
                      </a:r>
                      <a:r>
                        <a:rPr lang="ja-JP" alt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/>
                      </a:r>
                      <a:br>
                        <a:rPr lang="ja-JP" alt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</a:br>
                      <a:r>
                        <a:rPr lang="en-US" altLang="ja-JP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25℃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CAS No.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2277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5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ＭＳ Ｐゴシック"/>
                        </a:rPr>
                        <a:t>LIGHT ESTER  PO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5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5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200≧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5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1.086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1.512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10595-06-9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2779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5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ＭＳ Ｐゴシック"/>
                        </a:rPr>
                        <a:t>LIGHT ESTER </a:t>
                      </a:r>
                      <a:r>
                        <a:rPr lang="ja-JP" altLang="en-US" sz="15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ＭＳ Ｐゴシック"/>
                        </a:rPr>
                        <a:t> </a:t>
                      </a:r>
                      <a:r>
                        <a:rPr lang="ja-JP" altLang="en-US" sz="1500" b="1" i="0" u="none" strike="noStrike" dirty="0">
                          <a:solidFill>
                            <a:srgbClr val="FF0000"/>
                          </a:solidFill>
                          <a:effectLst/>
                          <a:latin typeface="ＭＳ Ｐゴシック"/>
                        </a:rPr>
                        <a:t>ＢＺ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5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5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30≧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5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1.039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5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1.511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2495-37-6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9099258"/>
              </p:ext>
            </p:extLst>
          </p:nvPr>
        </p:nvGraphicFramePr>
        <p:xfrm>
          <a:off x="245141" y="5327326"/>
          <a:ext cx="8714708" cy="1126010"/>
        </p:xfrm>
        <a:graphic>
          <a:graphicData uri="http://schemas.openxmlformats.org/drawingml/2006/table">
            <a:tbl>
              <a:tblPr/>
              <a:tblGrid>
                <a:gridCol w="2689405"/>
                <a:gridCol w="969737"/>
                <a:gridCol w="930949"/>
                <a:gridCol w="1361943"/>
                <a:gridCol w="1383492"/>
                <a:gridCol w="1379182"/>
              </a:tblGrid>
              <a:tr h="47887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色数</a:t>
                      </a:r>
                      <a:br>
                        <a:rPr lang="ja-JP" alt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</a:b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APHA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粘度</a:t>
                      </a:r>
                      <a:br>
                        <a:rPr lang="ja-JP" alt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</a:br>
                      <a:r>
                        <a:rPr lang="en-US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mPa・s</a:t>
                      </a: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/25℃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折射率</a:t>
                      </a:r>
                      <a:r>
                        <a:rPr lang="ja-JP" alt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/>
                      </a:r>
                      <a:br>
                        <a:rPr lang="ja-JP" alt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</a:br>
                      <a:r>
                        <a:rPr lang="en-US" altLang="ja-JP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25℃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CAS No.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23566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5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ＭＳ Ｐゴシック"/>
                        </a:rPr>
                        <a:t>LIGHT ACRYLATE PO-A</a:t>
                      </a:r>
                      <a:endParaRPr lang="en-US" altLang="ja-JP" sz="1500" b="1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5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5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100≧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5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10</a:t>
                      </a:r>
                      <a:r>
                        <a:rPr lang="ja-JP" alt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～</a:t>
                      </a:r>
                      <a:r>
                        <a:rPr lang="en-US" altLang="ja-JP" sz="15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1.519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48145-04-6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3566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5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ＭＳ Ｐゴシック"/>
                        </a:rPr>
                        <a:t>LIGHT ACRYLATE P-200A</a:t>
                      </a:r>
                      <a:endParaRPr lang="en-US" altLang="ja-JP" sz="1500" b="1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5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5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200≧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5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10</a:t>
                      </a:r>
                      <a:r>
                        <a:rPr lang="ja-JP" alt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～</a:t>
                      </a:r>
                      <a:r>
                        <a:rPr lang="en-US" altLang="ja-JP" sz="15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5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1.510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56641-05-5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6457950" y="152400"/>
            <a:ext cx="2074864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000" dirty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r>
              <a:rPr lang="ja-JP" altLang="en-US" sz="1000" dirty="0" smtClean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２．</a:t>
            </a:r>
            <a:r>
              <a:rPr lang="ja-JP" altLang="en-US" sz="1000" dirty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機能性</a:t>
            </a:r>
            <a:r>
              <a:rPr lang="ja-JP" altLang="en-US" sz="1000" dirty="0" smtClean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化学品事業部の</a:t>
            </a:r>
            <a:r>
              <a:rPr lang="ja-JP" altLang="en-US" sz="1000" dirty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ご紹介 </a:t>
            </a:r>
            <a:endParaRPr lang="en-US" altLang="ja-JP" sz="1000" dirty="0" smtClean="0">
              <a:solidFill>
                <a:srgbClr val="0000FF"/>
              </a:solidFill>
              <a:latin typeface="Adobe 宋体 Std L" pitchFamily="18" charset="-122"/>
              <a:ea typeface="Adobe 宋体 Std L" pitchFamily="18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000" dirty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　</a:t>
            </a:r>
            <a:r>
              <a:rPr lang="ja-JP" altLang="en-US" sz="1000" dirty="0" smtClean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r>
              <a:rPr lang="en-US" altLang="ja-JP" sz="1000" dirty="0" smtClean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2-1.</a:t>
            </a:r>
            <a:r>
              <a:rPr lang="ja-JP" altLang="en-US" sz="1000" dirty="0" smtClean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メタクリレートモノマー， </a:t>
            </a:r>
            <a:endParaRPr lang="en-US" altLang="ja-JP" sz="1000" dirty="0" smtClean="0">
              <a:solidFill>
                <a:srgbClr val="0000FF"/>
              </a:solidFill>
              <a:latin typeface="Adobe 宋体 Std L" pitchFamily="18" charset="-122"/>
              <a:ea typeface="Adobe 宋体 Std L" pitchFamily="18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000" dirty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　</a:t>
            </a:r>
            <a:r>
              <a:rPr lang="ja-JP" altLang="en-US" sz="1000" dirty="0" smtClean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　　　　　　　アクリレートモノマー </a:t>
            </a:r>
            <a:endParaRPr lang="ja-JP" altLang="en-US" sz="1000" dirty="0">
              <a:solidFill>
                <a:srgbClr val="0000FF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5"/>
          <p:cNvSpPr>
            <a:spLocks noChangeArrowheads="1"/>
          </p:cNvSpPr>
          <p:nvPr/>
        </p:nvSpPr>
        <p:spPr bwMode="auto">
          <a:xfrm>
            <a:off x="1187450" y="1062038"/>
            <a:ext cx="4608513" cy="172878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1800" b="0"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25603" name="Rectangle 19"/>
          <p:cNvSpPr>
            <a:spLocks noChangeArrowheads="1"/>
          </p:cNvSpPr>
          <p:nvPr/>
        </p:nvSpPr>
        <p:spPr bwMode="auto">
          <a:xfrm>
            <a:off x="2209800" y="3359150"/>
            <a:ext cx="5026025" cy="1404938"/>
          </a:xfrm>
          <a:prstGeom prst="rect">
            <a:avLst/>
          </a:prstGeom>
          <a:solidFill>
            <a:srgbClr val="FFFFCC"/>
          </a:solidFill>
          <a:ln w="22225" cap="rnd" algn="ctr">
            <a:solidFill>
              <a:srgbClr val="00FFCC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2000" b="0"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25604" name="Text Box 20"/>
          <p:cNvSpPr txBox="1">
            <a:spLocks noChangeArrowheads="1"/>
          </p:cNvSpPr>
          <p:nvPr/>
        </p:nvSpPr>
        <p:spPr bwMode="auto">
          <a:xfrm>
            <a:off x="2195736" y="3429000"/>
            <a:ext cx="551304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DQ-100</a:t>
            </a:r>
            <a:r>
              <a:rPr lang="zh-CN" altLang="en-US" sz="1800" b="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具有</a:t>
            </a:r>
            <a:r>
              <a:rPr lang="zh-CN" altLang="en-US" sz="1800" dirty="0" smtClean="0">
                <a:solidFill>
                  <a:srgbClr val="FF0000"/>
                </a:solidFill>
                <a:latin typeface="Adobe 宋体 Std L" pitchFamily="18" charset="-122"/>
                <a:ea typeface="Adobe 宋体 Std L" pitchFamily="18" charset="-122"/>
              </a:rPr>
              <a:t>防静电效果</a:t>
            </a:r>
            <a:r>
              <a:rPr lang="zh-CN" altLang="en-US" sz="1800" b="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。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我司产品为粉体，可在多种应用中被使用。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（其他公司多为水溶液型）。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根据需要可以溶解</a:t>
            </a:r>
            <a:r>
              <a:rPr lang="zh-CN" altLang="en-US" sz="1800" dirty="0" smtClean="0">
                <a:solidFill>
                  <a:srgbClr val="FF0000"/>
                </a:solidFill>
                <a:latin typeface="Adobe 宋体 Std L" pitchFamily="18" charset="-122"/>
                <a:ea typeface="Adobe 宋体 Std L" pitchFamily="18" charset="-122"/>
              </a:rPr>
              <a:t>于</a:t>
            </a:r>
            <a:r>
              <a:rPr lang="en-US" altLang="zh-CN" sz="1800" dirty="0" smtClean="0">
                <a:solidFill>
                  <a:srgbClr val="FF0000"/>
                </a:solidFill>
                <a:latin typeface="Adobe 宋体 Std L" pitchFamily="18" charset="-122"/>
                <a:ea typeface="Adobe 宋体 Std L" pitchFamily="18" charset="-122"/>
              </a:rPr>
              <a:t>IPA,</a:t>
            </a:r>
            <a:r>
              <a:rPr lang="zh-CN" altLang="en-US" sz="1800" dirty="0" smtClean="0">
                <a:solidFill>
                  <a:srgbClr val="FF0000"/>
                </a:solidFill>
                <a:latin typeface="Adobe 宋体 Std L" pitchFamily="18" charset="-122"/>
                <a:ea typeface="Adobe 宋体 Std L" pitchFamily="18" charset="-122"/>
              </a:rPr>
              <a:t>乙醇等醇类</a:t>
            </a:r>
            <a:r>
              <a:rPr lang="zh-CN" altLang="en-US" sz="1800" b="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溶剂或者</a:t>
            </a:r>
            <a:r>
              <a:rPr lang="zh-CN" altLang="en-US" sz="1800" dirty="0" smtClean="0">
                <a:solidFill>
                  <a:srgbClr val="FF0000"/>
                </a:solidFill>
                <a:latin typeface="Adobe 宋体 Std L" pitchFamily="18" charset="-122"/>
                <a:ea typeface="Adobe 宋体 Std L" pitchFamily="18" charset="-122"/>
              </a:rPr>
              <a:t>水</a:t>
            </a:r>
            <a:r>
              <a:rPr lang="zh-CN" altLang="en-US" sz="1800" b="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中。</a:t>
            </a:r>
            <a:endParaRPr lang="ja-JP" altLang="en-US" sz="1800" b="0" dirty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ja-JP" sz="1800" b="0" dirty="0"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25605" name="Text Box 17"/>
          <p:cNvSpPr txBox="1">
            <a:spLocks noChangeArrowheads="1"/>
          </p:cNvSpPr>
          <p:nvPr/>
        </p:nvSpPr>
        <p:spPr bwMode="auto">
          <a:xfrm>
            <a:off x="3124200" y="2889250"/>
            <a:ext cx="3105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6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r>
              <a:rPr lang="en-US" altLang="ja-JP" sz="16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LIGHT ESTER </a:t>
            </a:r>
            <a:r>
              <a:rPr lang="ja-JP" altLang="en-US" sz="16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　</a:t>
            </a:r>
            <a:r>
              <a:rPr lang="ja-JP" altLang="en-US" sz="1600" dirty="0">
                <a:solidFill>
                  <a:srgbClr val="FF0000"/>
                </a:solidFill>
                <a:latin typeface="Adobe 宋体 Std L" pitchFamily="18" charset="-122"/>
                <a:ea typeface="Adobe 宋体 Std L" pitchFamily="18" charset="-122"/>
              </a:rPr>
              <a:t>ＤＱ－１００</a:t>
            </a:r>
            <a:r>
              <a:rPr lang="ja-JP" altLang="en-US" sz="16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</a:p>
        </p:txBody>
      </p:sp>
      <p:grpSp>
        <p:nvGrpSpPr>
          <p:cNvPr id="25606" name="Group 15"/>
          <p:cNvGrpSpPr>
            <a:grpSpLocks/>
          </p:cNvGrpSpPr>
          <p:nvPr/>
        </p:nvGrpSpPr>
        <p:grpSpPr bwMode="auto">
          <a:xfrm>
            <a:off x="0" y="0"/>
            <a:ext cx="9144000" cy="6881813"/>
            <a:chOff x="0" y="0"/>
            <a:chExt cx="5760" cy="4335"/>
          </a:xfrm>
        </p:grpSpPr>
        <p:pic>
          <p:nvPicPr>
            <p:cNvPr id="25615" name="Picture 1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5" y="0"/>
              <a:ext cx="385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6" name="Text Box 17"/>
            <p:cNvSpPr txBox="1">
              <a:spLocks noChangeArrowheads="1"/>
            </p:cNvSpPr>
            <p:nvPr/>
          </p:nvSpPr>
          <p:spPr bwMode="auto">
            <a:xfrm>
              <a:off x="2391" y="4161"/>
              <a:ext cx="1016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itchFamily="2" charset="2"/>
                <a:buChar char="|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ja-JP" altLang="en-US" sz="1200">
                  <a:solidFill>
                    <a:srgbClr val="000000"/>
                  </a:solidFill>
                  <a:latin typeface="Adobe 宋体 Std L" pitchFamily="18" charset="-122"/>
                  <a:ea typeface="Adobe 宋体 Std L" pitchFamily="18" charset="-122"/>
                </a:rPr>
                <a:t>共栄社化学株式会社</a:t>
              </a:r>
            </a:p>
          </p:txBody>
        </p:sp>
        <p:sp>
          <p:nvSpPr>
            <p:cNvPr id="25617" name="Line 18"/>
            <p:cNvSpPr>
              <a:spLocks noChangeShapeType="1"/>
            </p:cNvSpPr>
            <p:nvPr/>
          </p:nvSpPr>
          <p:spPr bwMode="auto">
            <a:xfrm>
              <a:off x="0" y="4156"/>
              <a:ext cx="5760" cy="0"/>
            </a:xfrm>
            <a:prstGeom prst="line">
              <a:avLst/>
            </a:prstGeom>
            <a:noFill/>
            <a:ln w="19050">
              <a:solidFill>
                <a:srgbClr val="99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latin typeface="Adobe 宋体 Std L" pitchFamily="18" charset="-122"/>
                <a:ea typeface="Adobe 宋体 Std L" pitchFamily="18" charset="-122"/>
              </a:endParaRPr>
            </a:p>
          </p:txBody>
        </p:sp>
      </p:grpSp>
      <p:sp>
        <p:nvSpPr>
          <p:cNvPr id="25607" name="Text Box 116"/>
          <p:cNvSpPr txBox="1">
            <a:spLocks noChangeArrowheads="1"/>
          </p:cNvSpPr>
          <p:nvPr/>
        </p:nvSpPr>
        <p:spPr bwMode="auto">
          <a:xfrm>
            <a:off x="454025" y="400050"/>
            <a:ext cx="1584088" cy="461665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4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r>
              <a:rPr lang="zh-CN" altLang="en-US" sz="24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含胺单体</a:t>
            </a:r>
            <a:r>
              <a:rPr lang="ja-JP" altLang="en-US" sz="24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endParaRPr lang="en-US" altLang="ja-JP" sz="2400" dirty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  <p:graphicFrame>
        <p:nvGraphicFramePr>
          <p:cNvPr id="25609" name="Object 2"/>
          <p:cNvGraphicFramePr>
            <a:graphicFrameLocks noChangeAspect="1"/>
          </p:cNvGraphicFramePr>
          <p:nvPr/>
        </p:nvGraphicFramePr>
        <p:xfrm>
          <a:off x="1547813" y="990600"/>
          <a:ext cx="3910012" cy="165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80" name="Chem4D" r:id="rId5" imgW="2743200" imgH="1161288" progId="">
                  <p:embed/>
                </p:oleObj>
              </mc:Choice>
              <mc:Fallback>
                <p:oleObj name="Chem4D" r:id="rId5" imgW="2743200" imgH="1161288" progId="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990600"/>
                        <a:ext cx="3910012" cy="165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1" name="Text Box 22"/>
          <p:cNvSpPr txBox="1">
            <a:spLocks noChangeArrowheads="1"/>
          </p:cNvSpPr>
          <p:nvPr/>
        </p:nvSpPr>
        <p:spPr bwMode="auto">
          <a:xfrm>
            <a:off x="7090165" y="908050"/>
            <a:ext cx="707245" cy="369332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8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r>
              <a:rPr lang="zh-CN" altLang="en-US" sz="18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特征</a:t>
            </a:r>
            <a:endParaRPr lang="ja-JP" altLang="en-US" sz="1800" dirty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25612" name="Text Box 23"/>
          <p:cNvSpPr txBox="1">
            <a:spLocks noChangeArrowheads="1"/>
          </p:cNvSpPr>
          <p:nvPr/>
        </p:nvSpPr>
        <p:spPr bwMode="auto">
          <a:xfrm>
            <a:off x="7281863" y="1339850"/>
            <a:ext cx="1499128" cy="5847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600" b="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r>
              <a:rPr lang="ja-JP" altLang="en-US" sz="1600" b="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・</a:t>
            </a:r>
            <a:r>
              <a:rPr lang="zh-CN" altLang="en-US" sz="1600" b="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提高固化性</a:t>
            </a:r>
            <a:r>
              <a:rPr lang="ja-JP" altLang="en-US" sz="1600" b="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endParaRPr lang="ja-JP" altLang="en-US" sz="1600" b="0" dirty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600" b="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r>
              <a:rPr lang="ja-JP" altLang="en-US" sz="1600" b="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・</a:t>
            </a:r>
            <a:r>
              <a:rPr lang="zh-CN" altLang="en-US" sz="1600" b="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付与密着性</a:t>
            </a:r>
            <a:endParaRPr lang="ja-JP" altLang="en-US" sz="1600" b="0" dirty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25613" name="Text Box 24"/>
          <p:cNvSpPr txBox="1">
            <a:spLocks noChangeArrowheads="1"/>
          </p:cNvSpPr>
          <p:nvPr/>
        </p:nvSpPr>
        <p:spPr bwMode="auto">
          <a:xfrm>
            <a:off x="7067550" y="2055813"/>
            <a:ext cx="1005403" cy="3693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prstShdw prst="shdw17" dist="17961" dir="2700000">
              <a:srgbClr val="000099"/>
            </a:prstShdw>
          </a:effec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80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使用例 </a:t>
            </a:r>
          </a:p>
        </p:txBody>
      </p:sp>
      <p:sp>
        <p:nvSpPr>
          <p:cNvPr id="25614" name="Text Box 25"/>
          <p:cNvSpPr txBox="1">
            <a:spLocks noChangeArrowheads="1"/>
          </p:cNvSpPr>
          <p:nvPr/>
        </p:nvSpPr>
        <p:spPr bwMode="auto">
          <a:xfrm>
            <a:off x="7281863" y="2487613"/>
            <a:ext cx="1047082" cy="5847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600" b="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r>
              <a:rPr lang="ja-JP" altLang="en-US" sz="1600" b="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・</a:t>
            </a:r>
            <a:r>
              <a:rPr lang="zh-CN" altLang="en-US" sz="1600" b="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涂料</a:t>
            </a:r>
            <a:endParaRPr lang="ja-JP" altLang="en-US" sz="1600" b="0" dirty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600" b="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r>
              <a:rPr lang="ja-JP" altLang="en-US" sz="1600" b="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・</a:t>
            </a:r>
            <a:r>
              <a:rPr lang="zh-CN" altLang="en-US" sz="1600" b="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防静电</a:t>
            </a:r>
            <a:endParaRPr lang="ja-JP" altLang="en-US" sz="1600" b="0" dirty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726281"/>
              </p:ext>
            </p:extLst>
          </p:nvPr>
        </p:nvGraphicFramePr>
        <p:xfrm>
          <a:off x="611188" y="4992435"/>
          <a:ext cx="7993061" cy="1388893"/>
        </p:xfrm>
        <a:graphic>
          <a:graphicData uri="http://schemas.openxmlformats.org/drawingml/2006/table">
            <a:tbl>
              <a:tblPr/>
              <a:tblGrid>
                <a:gridCol w="2466701"/>
                <a:gridCol w="889435"/>
                <a:gridCol w="853859"/>
                <a:gridCol w="1249163"/>
                <a:gridCol w="1268928"/>
                <a:gridCol w="1264975"/>
              </a:tblGrid>
              <a:tr h="498577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1" i="0" u="none" strike="noStrike" dirty="0"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色数</a:t>
                      </a:r>
                      <a:br>
                        <a:rPr lang="ja-JP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</a:b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APHA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比重</a:t>
                      </a:r>
                      <a:br>
                        <a:rPr lang="ja-JP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</a:b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D</a:t>
                      </a:r>
                      <a:r>
                        <a:rPr lang="en-US" sz="14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4</a:t>
                      </a:r>
                      <a:r>
                        <a:rPr lang="en-US" sz="14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折射率</a:t>
                      </a:r>
                      <a:r>
                        <a:rPr lang="ja-JP" alt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 </a:t>
                      </a:r>
                      <a:r>
                        <a:rPr lang="ja-JP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/>
                      </a:r>
                      <a:br>
                        <a:rPr lang="ja-JP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</a:br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25℃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CAS No.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9677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ＭＳ Ｐゴシック"/>
                        </a:rPr>
                        <a:t>LIGHT ESTER </a:t>
                      </a:r>
                      <a:r>
                        <a:rPr lang="ja-JP" altLang="en-US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ＭＳ Ｐゴシック"/>
                        </a:rPr>
                        <a:t> </a:t>
                      </a:r>
                      <a:r>
                        <a:rPr lang="en-US" altLang="ja-JP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ＭＳ Ｐゴシック"/>
                        </a:rPr>
                        <a:t>DM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30≧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0.936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1.441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2867-47-2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9677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ＭＳ Ｐゴシック"/>
                        </a:rPr>
                        <a:t>LIGHT ESTER </a:t>
                      </a:r>
                      <a:r>
                        <a:rPr lang="ja-JP" altLang="en-US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ＭＳ Ｐゴシック"/>
                        </a:rPr>
                        <a:t> </a:t>
                      </a:r>
                      <a:r>
                        <a:rPr lang="en-US" altLang="ja-JP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ＭＳ Ｐゴシック"/>
                        </a:rPr>
                        <a:t>DE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30≧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0.921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1.445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105-16-8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677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ＭＳ Ｐゴシック"/>
                        </a:rPr>
                        <a:t>LIGHT ESTER </a:t>
                      </a:r>
                      <a:r>
                        <a:rPr lang="ja-JP" altLang="en-US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ＭＳ Ｐゴシック"/>
                        </a:rPr>
                        <a:t> </a:t>
                      </a:r>
                      <a:r>
                        <a:rPr lang="en-US" altLang="ja-JP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ＭＳ Ｐゴシック"/>
                        </a:rPr>
                        <a:t>DQ-100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100≧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5039-78-1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6457950" y="152400"/>
            <a:ext cx="2074864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000" dirty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r>
              <a:rPr lang="ja-JP" altLang="en-US" sz="1000" dirty="0" smtClean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２．</a:t>
            </a:r>
            <a:r>
              <a:rPr lang="ja-JP" altLang="en-US" sz="1000" dirty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機能性</a:t>
            </a:r>
            <a:r>
              <a:rPr lang="ja-JP" altLang="en-US" sz="1000" dirty="0" smtClean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化学品事業部の</a:t>
            </a:r>
            <a:r>
              <a:rPr lang="ja-JP" altLang="en-US" sz="1000" dirty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ご紹介 </a:t>
            </a:r>
            <a:endParaRPr lang="en-US" altLang="ja-JP" sz="1000" dirty="0" smtClean="0">
              <a:solidFill>
                <a:srgbClr val="0000FF"/>
              </a:solidFill>
              <a:latin typeface="Adobe 宋体 Std L" pitchFamily="18" charset="-122"/>
              <a:ea typeface="Adobe 宋体 Std L" pitchFamily="18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000" dirty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　</a:t>
            </a:r>
            <a:r>
              <a:rPr lang="ja-JP" altLang="en-US" sz="1000" dirty="0" smtClean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r>
              <a:rPr lang="en-US" altLang="ja-JP" sz="1000" dirty="0" smtClean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2-1.</a:t>
            </a:r>
            <a:r>
              <a:rPr lang="ja-JP" altLang="en-US" sz="1000" dirty="0" smtClean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メタクリレートモノマー， </a:t>
            </a:r>
            <a:endParaRPr lang="en-US" altLang="ja-JP" sz="1000" dirty="0" smtClean="0">
              <a:solidFill>
                <a:srgbClr val="0000FF"/>
              </a:solidFill>
              <a:latin typeface="Adobe 宋体 Std L" pitchFamily="18" charset="-122"/>
              <a:ea typeface="Adobe 宋体 Std L" pitchFamily="18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000" dirty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　</a:t>
            </a:r>
            <a:r>
              <a:rPr lang="ja-JP" altLang="en-US" sz="1000" dirty="0" smtClean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　　　　　　　アクリレートモノマー </a:t>
            </a:r>
            <a:endParaRPr lang="ja-JP" altLang="en-US" sz="1000" dirty="0">
              <a:solidFill>
                <a:srgbClr val="0000FF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15"/>
          <p:cNvGrpSpPr>
            <a:grpSpLocks/>
          </p:cNvGrpSpPr>
          <p:nvPr/>
        </p:nvGrpSpPr>
        <p:grpSpPr bwMode="auto">
          <a:xfrm>
            <a:off x="0" y="0"/>
            <a:ext cx="9144000" cy="6881813"/>
            <a:chOff x="0" y="0"/>
            <a:chExt cx="5760" cy="4335"/>
          </a:xfrm>
        </p:grpSpPr>
        <p:pic>
          <p:nvPicPr>
            <p:cNvPr id="26629" name="Picture 1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5" y="0"/>
              <a:ext cx="385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0" name="Text Box 17"/>
            <p:cNvSpPr txBox="1">
              <a:spLocks noChangeArrowheads="1"/>
            </p:cNvSpPr>
            <p:nvPr/>
          </p:nvSpPr>
          <p:spPr bwMode="auto">
            <a:xfrm>
              <a:off x="2391" y="4161"/>
              <a:ext cx="1016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itchFamily="2" charset="2"/>
                <a:buChar char="|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ja-JP" altLang="en-US" sz="1200">
                  <a:solidFill>
                    <a:srgbClr val="000000"/>
                  </a:solidFill>
                  <a:latin typeface="Adobe 宋体 Std L" pitchFamily="18" charset="-122"/>
                  <a:ea typeface="Adobe 宋体 Std L" pitchFamily="18" charset="-122"/>
                </a:rPr>
                <a:t>共栄社化学株式会社</a:t>
              </a:r>
            </a:p>
          </p:txBody>
        </p:sp>
        <p:sp>
          <p:nvSpPr>
            <p:cNvPr id="26631" name="Line 18"/>
            <p:cNvSpPr>
              <a:spLocks noChangeShapeType="1"/>
            </p:cNvSpPr>
            <p:nvPr/>
          </p:nvSpPr>
          <p:spPr bwMode="auto">
            <a:xfrm>
              <a:off x="0" y="4156"/>
              <a:ext cx="5760" cy="0"/>
            </a:xfrm>
            <a:prstGeom prst="line">
              <a:avLst/>
            </a:prstGeom>
            <a:noFill/>
            <a:ln w="19050">
              <a:solidFill>
                <a:srgbClr val="99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latin typeface="Adobe 宋体 Std L" pitchFamily="18" charset="-122"/>
                <a:ea typeface="Adobe 宋体 Std L" pitchFamily="18" charset="-122"/>
              </a:endParaRPr>
            </a:p>
          </p:txBody>
        </p:sp>
      </p:grpSp>
      <p:sp>
        <p:nvSpPr>
          <p:cNvPr id="26627" name="Text Box 116"/>
          <p:cNvSpPr txBox="1">
            <a:spLocks noChangeArrowheads="1"/>
          </p:cNvSpPr>
          <p:nvPr/>
        </p:nvSpPr>
        <p:spPr bwMode="auto">
          <a:xfrm>
            <a:off x="454025" y="400050"/>
            <a:ext cx="2395207" cy="461665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含有羧酸的单体</a:t>
            </a:r>
            <a:endParaRPr lang="en-US" altLang="ja-JP" sz="2400" dirty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  <p:grpSp>
        <p:nvGrpSpPr>
          <p:cNvPr id="15" name="Group 19"/>
          <p:cNvGrpSpPr>
            <a:grpSpLocks/>
          </p:cNvGrpSpPr>
          <p:nvPr/>
        </p:nvGrpSpPr>
        <p:grpSpPr bwMode="auto">
          <a:xfrm>
            <a:off x="899592" y="1556792"/>
            <a:ext cx="5244583" cy="1368152"/>
            <a:chOff x="2448" y="3360"/>
            <a:chExt cx="2208" cy="576"/>
          </a:xfrm>
        </p:grpSpPr>
        <p:sp>
          <p:nvSpPr>
            <p:cNvPr id="16" name="Rectangle 20"/>
            <p:cNvSpPr>
              <a:spLocks noChangeArrowheads="1"/>
            </p:cNvSpPr>
            <p:nvPr/>
          </p:nvSpPr>
          <p:spPr bwMode="auto">
            <a:xfrm>
              <a:off x="2448" y="3360"/>
              <a:ext cx="2208" cy="576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endParaRPr lang="ja-JP" altLang="en-US">
                <a:latin typeface="Adobe 宋体 Std L" pitchFamily="18" charset="-122"/>
                <a:ea typeface="Adobe 宋体 Std L" pitchFamily="18" charset="-122"/>
              </a:endParaRPr>
            </a:p>
          </p:txBody>
        </p:sp>
        <p:graphicFrame>
          <p:nvGraphicFramePr>
            <p:cNvPr id="17" name="Object 21"/>
            <p:cNvGraphicFramePr>
              <a:graphicFrameLocks noChangeAspect="1"/>
            </p:cNvGraphicFramePr>
            <p:nvPr/>
          </p:nvGraphicFramePr>
          <p:xfrm>
            <a:off x="2496" y="3408"/>
            <a:ext cx="2100" cy="4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29" name="Chem4D" r:id="rId4" imgW="3332988" imgH="790042" progId="">
                    <p:embed/>
                  </p:oleObj>
                </mc:Choice>
                <mc:Fallback>
                  <p:oleObj name="Chem4D" r:id="rId4" imgW="3332988" imgH="790042" progId="">
                    <p:embed/>
                    <p:pic>
                      <p:nvPicPr>
                        <p:cNvPr id="0" name="Picture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6" y="3408"/>
                          <a:ext cx="2100" cy="4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>
                                  <a:alpha val="50195"/>
                                </a:srgbClr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07763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Rectangle 23"/>
          <p:cNvSpPr>
            <a:spLocks noChangeArrowheads="1"/>
          </p:cNvSpPr>
          <p:nvPr/>
        </p:nvSpPr>
        <p:spPr bwMode="auto">
          <a:xfrm>
            <a:off x="2122494" y="3081536"/>
            <a:ext cx="267573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b="1" dirty="0" smtClean="0">
                <a:solidFill>
                  <a:srgbClr val="FF0000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r>
              <a:rPr lang="en-US" altLang="ja-JP" sz="16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LIGHT ESTER</a:t>
            </a:r>
            <a:r>
              <a:rPr lang="ja-JP" altLang="en-US" sz="1600" dirty="0" smtClean="0">
                <a:solidFill>
                  <a:srgbClr val="FF0000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r>
              <a:rPr lang="en-US" altLang="ja-JP" sz="1600" b="1" dirty="0" smtClean="0">
                <a:solidFill>
                  <a:srgbClr val="FF0000"/>
                </a:solidFill>
                <a:latin typeface="Adobe 宋体 Std L" pitchFamily="18" charset="-122"/>
                <a:ea typeface="Adobe 宋体 Std L" pitchFamily="18" charset="-122"/>
              </a:rPr>
              <a:t>HO-MS(N) </a:t>
            </a:r>
            <a:endParaRPr lang="en-US" altLang="ja-JP" sz="1600" b="1" dirty="0">
              <a:solidFill>
                <a:srgbClr val="FF0000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7114210" y="908050"/>
            <a:ext cx="659156" cy="369332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特征</a:t>
            </a:r>
            <a:endParaRPr lang="ja-JP" altLang="en-US" sz="1800" dirty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14" name="Text Box 23"/>
          <p:cNvSpPr txBox="1">
            <a:spLocks noChangeArrowheads="1"/>
          </p:cNvSpPr>
          <p:nvPr/>
        </p:nvSpPr>
        <p:spPr bwMode="auto">
          <a:xfrm>
            <a:off x="7281863" y="1339850"/>
            <a:ext cx="1499128" cy="5847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600" b="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r>
              <a:rPr lang="ja-JP" altLang="en-US" sz="1600" b="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・</a:t>
            </a:r>
            <a:r>
              <a:rPr lang="zh-CN" altLang="en-US" sz="1600" b="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付与显影性</a:t>
            </a:r>
            <a:endParaRPr lang="ja-JP" altLang="en-US" sz="1600" b="0" dirty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600" b="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r>
              <a:rPr lang="ja-JP" altLang="en-US" sz="1600" b="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・</a:t>
            </a:r>
            <a:r>
              <a:rPr lang="zh-CN" altLang="en-US" sz="1600" b="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付与密着性</a:t>
            </a:r>
            <a:r>
              <a:rPr lang="ja-JP" altLang="en-US" sz="1600" b="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endParaRPr lang="ja-JP" altLang="en-US" sz="1600" b="0" dirty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20" name="Text Box 24"/>
          <p:cNvSpPr txBox="1">
            <a:spLocks noChangeArrowheads="1"/>
          </p:cNvSpPr>
          <p:nvPr/>
        </p:nvSpPr>
        <p:spPr bwMode="auto">
          <a:xfrm>
            <a:off x="7067550" y="2055813"/>
            <a:ext cx="1005403" cy="3693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prstShdw prst="shdw17" dist="17961" dir="2700000">
              <a:srgbClr val="000099"/>
            </a:prstShdw>
          </a:effec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80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使用例 </a:t>
            </a:r>
          </a:p>
        </p:txBody>
      </p:sp>
      <p:sp>
        <p:nvSpPr>
          <p:cNvPr id="21" name="Text Box 25"/>
          <p:cNvSpPr txBox="1">
            <a:spLocks noChangeArrowheads="1"/>
          </p:cNvSpPr>
          <p:nvPr/>
        </p:nvSpPr>
        <p:spPr bwMode="auto">
          <a:xfrm>
            <a:off x="7281863" y="2487613"/>
            <a:ext cx="883575" cy="5847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600" b="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r>
              <a:rPr lang="ja-JP" altLang="en-US" sz="1600" b="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・</a:t>
            </a:r>
            <a:r>
              <a:rPr lang="zh-CN" altLang="en-US" sz="1600" b="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涂料</a:t>
            </a:r>
            <a:r>
              <a:rPr lang="ja-JP" altLang="en-US" sz="1600" b="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endParaRPr lang="en-US" altLang="ja-JP" sz="1600" b="0" dirty="0" smtClean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600" b="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r>
              <a:rPr lang="ja-JP" altLang="en-US" sz="1600" b="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・乳剂</a:t>
            </a:r>
            <a:endParaRPr lang="en-US" altLang="ja-JP" sz="1600" b="0" dirty="0" smtClean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5405335"/>
              </p:ext>
            </p:extLst>
          </p:nvPr>
        </p:nvGraphicFramePr>
        <p:xfrm>
          <a:off x="323526" y="4149080"/>
          <a:ext cx="8514880" cy="885210"/>
        </p:xfrm>
        <a:graphic>
          <a:graphicData uri="http://schemas.openxmlformats.org/drawingml/2006/table">
            <a:tbl>
              <a:tblPr/>
              <a:tblGrid>
                <a:gridCol w="2627737"/>
                <a:gridCol w="947501"/>
                <a:gridCol w="909602"/>
                <a:gridCol w="1330714"/>
                <a:gridCol w="1351769"/>
                <a:gridCol w="1347557"/>
              </a:tblGrid>
              <a:tr h="569064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 dirty="0"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500" b="1" i="0" u="none" strike="noStrike"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色数</a:t>
                      </a:r>
                      <a:br>
                        <a:rPr lang="ja-JP" alt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</a:b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Gardner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粘度</a:t>
                      </a:r>
                      <a:br>
                        <a:rPr lang="ja-JP" alt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</a:br>
                      <a:r>
                        <a:rPr lang="en-US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mPa・s</a:t>
                      </a: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/25℃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酸价</a:t>
                      </a:r>
                      <a:r>
                        <a:rPr lang="ja-JP" alt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/>
                      </a:r>
                      <a:br>
                        <a:rPr lang="ja-JP" alt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</a:br>
                      <a:r>
                        <a:rPr lang="en-US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mgKOH</a:t>
                      </a: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/g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CAS No.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1614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ＭＳ Ｐゴシック"/>
                        </a:rPr>
                        <a:t>LIGHT ESTER </a:t>
                      </a:r>
                      <a:r>
                        <a:rPr lang="ja-JP" altLang="en-US" sz="15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ＭＳ Ｐゴシック"/>
                        </a:rPr>
                        <a:t>ＨＯＭＳ</a:t>
                      </a:r>
                      <a:r>
                        <a:rPr lang="ja-JP" altLang="en-US" sz="1500" b="1" i="0" u="none" strike="noStrike" dirty="0">
                          <a:solidFill>
                            <a:srgbClr val="FF0000"/>
                          </a:solidFill>
                          <a:effectLst/>
                          <a:latin typeface="ＭＳ Ｐゴシック"/>
                        </a:rPr>
                        <a:t>（Ｎ）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500" b="1" i="0" u="none" strike="noStrike"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5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3≧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5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130</a:t>
                      </a:r>
                      <a:r>
                        <a:rPr lang="ja-JP" alt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～</a:t>
                      </a:r>
                      <a:r>
                        <a:rPr lang="en-US" altLang="ja-JP" sz="15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170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230</a:t>
                      </a:r>
                      <a:r>
                        <a:rPr lang="ja-JP" alt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～</a:t>
                      </a:r>
                      <a:r>
                        <a:rPr lang="en-US" altLang="ja-JP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20882-04-6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6457950" y="152400"/>
            <a:ext cx="2074864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000" dirty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r>
              <a:rPr lang="ja-JP" altLang="en-US" sz="1000" dirty="0" smtClean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２．</a:t>
            </a:r>
            <a:r>
              <a:rPr lang="ja-JP" altLang="en-US" sz="1000" dirty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機能性</a:t>
            </a:r>
            <a:r>
              <a:rPr lang="ja-JP" altLang="en-US" sz="1000" dirty="0" smtClean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化学品事業部の</a:t>
            </a:r>
            <a:r>
              <a:rPr lang="ja-JP" altLang="en-US" sz="1000" dirty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ご紹介 </a:t>
            </a:r>
            <a:endParaRPr lang="en-US" altLang="ja-JP" sz="1000" dirty="0" smtClean="0">
              <a:solidFill>
                <a:srgbClr val="0000FF"/>
              </a:solidFill>
              <a:latin typeface="Adobe 宋体 Std L" pitchFamily="18" charset="-122"/>
              <a:ea typeface="Adobe 宋体 Std L" pitchFamily="18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000" dirty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　</a:t>
            </a:r>
            <a:r>
              <a:rPr lang="ja-JP" altLang="en-US" sz="1000" dirty="0" smtClean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r>
              <a:rPr lang="en-US" altLang="ja-JP" sz="1000" dirty="0" smtClean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2-1.</a:t>
            </a:r>
            <a:r>
              <a:rPr lang="ja-JP" altLang="en-US" sz="1000" dirty="0" smtClean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メタクリレートモノマー， </a:t>
            </a:r>
            <a:endParaRPr lang="en-US" altLang="ja-JP" sz="1000" dirty="0" smtClean="0">
              <a:solidFill>
                <a:srgbClr val="0000FF"/>
              </a:solidFill>
              <a:latin typeface="Adobe 宋体 Std L" pitchFamily="18" charset="-122"/>
              <a:ea typeface="Adobe 宋体 Std L" pitchFamily="18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000" dirty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　</a:t>
            </a:r>
            <a:r>
              <a:rPr lang="ja-JP" altLang="en-US" sz="1000" dirty="0" smtClean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　　　　　　　アクリレートモノマー </a:t>
            </a:r>
            <a:endParaRPr lang="ja-JP" altLang="en-US" sz="1000" dirty="0">
              <a:solidFill>
                <a:srgbClr val="0000FF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9"/>
          <p:cNvSpPr>
            <a:spLocks noChangeArrowheads="1"/>
          </p:cNvSpPr>
          <p:nvPr/>
        </p:nvSpPr>
        <p:spPr bwMode="auto">
          <a:xfrm>
            <a:off x="395288" y="1295400"/>
            <a:ext cx="3889375" cy="10890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1800" b="0"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27651" name="Text Box 11"/>
          <p:cNvSpPr txBox="1">
            <a:spLocks noChangeArrowheads="1"/>
          </p:cNvSpPr>
          <p:nvPr/>
        </p:nvSpPr>
        <p:spPr bwMode="auto">
          <a:xfrm>
            <a:off x="1311275" y="2435225"/>
            <a:ext cx="29019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6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r>
              <a:rPr lang="en-US" altLang="ja-JP" sz="16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LIGHT ACRYLATE</a:t>
            </a:r>
            <a:r>
              <a:rPr lang="ja-JP" altLang="en-US" sz="16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r>
              <a:rPr lang="en-US" altLang="ja-JP" sz="1600" dirty="0" smtClean="0">
                <a:solidFill>
                  <a:srgbClr val="FF0000"/>
                </a:solidFill>
                <a:latin typeface="Adobe 宋体 Std L" pitchFamily="18" charset="-122"/>
                <a:ea typeface="Adobe 宋体 Std L" pitchFamily="18" charset="-122"/>
              </a:rPr>
              <a:t>P </a:t>
            </a:r>
            <a:r>
              <a:rPr lang="ja-JP" altLang="en-US" sz="1600" dirty="0" smtClean="0">
                <a:solidFill>
                  <a:srgbClr val="FF0000"/>
                </a:solidFill>
                <a:latin typeface="Adobe 宋体 Std L" pitchFamily="18" charset="-122"/>
                <a:ea typeface="Adobe 宋体 Std L" pitchFamily="18" charset="-122"/>
              </a:rPr>
              <a:t>－</a:t>
            </a:r>
            <a:r>
              <a:rPr lang="ja-JP" altLang="en-US" sz="1600" dirty="0">
                <a:solidFill>
                  <a:srgbClr val="FF0000"/>
                </a:solidFill>
                <a:latin typeface="Adobe 宋体 Std L" pitchFamily="18" charset="-122"/>
                <a:ea typeface="Adobe 宋体 Std L" pitchFamily="18" charset="-122"/>
              </a:rPr>
              <a:t>１Ａ</a:t>
            </a:r>
            <a:r>
              <a:rPr lang="ja-JP" altLang="en-US" sz="16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</a:p>
        </p:txBody>
      </p:sp>
      <p:sp>
        <p:nvSpPr>
          <p:cNvPr id="27652" name="Text Box 19"/>
          <p:cNvSpPr txBox="1">
            <a:spLocks noChangeArrowheads="1"/>
          </p:cNvSpPr>
          <p:nvPr/>
        </p:nvSpPr>
        <p:spPr bwMode="auto">
          <a:xfrm>
            <a:off x="1065213" y="4184650"/>
            <a:ext cx="29416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6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r>
              <a:rPr lang="en-US" altLang="ja-JP" sz="16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LIGHT ESTER </a:t>
            </a:r>
            <a:r>
              <a:rPr lang="ja-JP" altLang="en-US" sz="16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　</a:t>
            </a:r>
            <a:r>
              <a:rPr lang="ja-JP" altLang="en-US" sz="1600" dirty="0">
                <a:solidFill>
                  <a:srgbClr val="FF0000"/>
                </a:solidFill>
                <a:latin typeface="Adobe 宋体 Std L" pitchFamily="18" charset="-122"/>
                <a:ea typeface="Adobe 宋体 Std L" pitchFamily="18" charset="-122"/>
              </a:rPr>
              <a:t>Ｐ－１Ｍ</a:t>
            </a:r>
            <a:r>
              <a:rPr lang="ja-JP" altLang="en-US" sz="16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</a:p>
        </p:txBody>
      </p:sp>
      <p:sp>
        <p:nvSpPr>
          <p:cNvPr id="27653" name="Rectangle 26"/>
          <p:cNvSpPr>
            <a:spLocks noChangeArrowheads="1"/>
          </p:cNvSpPr>
          <p:nvPr/>
        </p:nvSpPr>
        <p:spPr bwMode="auto">
          <a:xfrm>
            <a:off x="395288" y="3032125"/>
            <a:ext cx="3889375" cy="10890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1800" b="0"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27654" name="Text Box 30"/>
          <p:cNvSpPr txBox="1">
            <a:spLocks noChangeArrowheads="1"/>
          </p:cNvSpPr>
          <p:nvPr/>
        </p:nvSpPr>
        <p:spPr bwMode="auto">
          <a:xfrm>
            <a:off x="3339297" y="2016125"/>
            <a:ext cx="95410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200" b="0">
                <a:latin typeface="Adobe 宋体 Std L" pitchFamily="18" charset="-122"/>
                <a:ea typeface="Adobe 宋体 Std L" pitchFamily="18" charset="-122"/>
              </a:rPr>
              <a:t>（主成分）</a:t>
            </a:r>
          </a:p>
        </p:txBody>
      </p:sp>
      <p:sp>
        <p:nvSpPr>
          <p:cNvPr id="27655" name="Rectangle 31"/>
          <p:cNvSpPr>
            <a:spLocks noChangeArrowheads="1"/>
          </p:cNvSpPr>
          <p:nvPr/>
        </p:nvSpPr>
        <p:spPr bwMode="auto">
          <a:xfrm>
            <a:off x="4495800" y="3032125"/>
            <a:ext cx="4500563" cy="1092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1800" b="0"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27656" name="Text Box 35"/>
          <p:cNvSpPr txBox="1">
            <a:spLocks noChangeArrowheads="1"/>
          </p:cNvSpPr>
          <p:nvPr/>
        </p:nvSpPr>
        <p:spPr bwMode="auto">
          <a:xfrm>
            <a:off x="5360988" y="4267200"/>
            <a:ext cx="29019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ja-JP" altLang="en-US" sz="16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r>
              <a:rPr lang="en-US" altLang="ja-JP" sz="16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LIGHT ACRYLATE </a:t>
            </a:r>
            <a:r>
              <a:rPr lang="ja-JP" altLang="en-US" sz="16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　</a:t>
            </a:r>
            <a:r>
              <a:rPr lang="ja-JP" altLang="en-US" sz="1600" dirty="0" smtClean="0">
                <a:solidFill>
                  <a:srgbClr val="FF0000"/>
                </a:solidFill>
                <a:latin typeface="Adobe 宋体 Std L" pitchFamily="18" charset="-122"/>
                <a:ea typeface="Adobe 宋体 Std L" pitchFamily="18" charset="-122"/>
              </a:rPr>
              <a:t>Ｐ－</a:t>
            </a:r>
            <a:r>
              <a:rPr lang="ja-JP" altLang="en-US" sz="1600" dirty="0">
                <a:solidFill>
                  <a:srgbClr val="FF0000"/>
                </a:solidFill>
                <a:latin typeface="Adobe 宋体 Std L" pitchFamily="18" charset="-122"/>
                <a:ea typeface="Adobe 宋体 Std L" pitchFamily="18" charset="-122"/>
              </a:rPr>
              <a:t>２Ｍ</a:t>
            </a:r>
            <a:r>
              <a:rPr lang="ja-JP" altLang="en-US" sz="16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</a:p>
        </p:txBody>
      </p:sp>
      <p:sp>
        <p:nvSpPr>
          <p:cNvPr id="27657" name="Text Box 30"/>
          <p:cNvSpPr txBox="1">
            <a:spLocks noChangeArrowheads="1"/>
          </p:cNvSpPr>
          <p:nvPr/>
        </p:nvSpPr>
        <p:spPr bwMode="auto">
          <a:xfrm>
            <a:off x="8122435" y="3875088"/>
            <a:ext cx="95410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200" b="0">
                <a:latin typeface="Adobe 宋体 Std L" pitchFamily="18" charset="-122"/>
                <a:ea typeface="Adobe 宋体 Std L" pitchFamily="18" charset="-122"/>
              </a:rPr>
              <a:t>（主成分）</a:t>
            </a:r>
          </a:p>
        </p:txBody>
      </p:sp>
      <p:grpSp>
        <p:nvGrpSpPr>
          <p:cNvPr id="27658" name="Group 33"/>
          <p:cNvGrpSpPr>
            <a:grpSpLocks/>
          </p:cNvGrpSpPr>
          <p:nvPr/>
        </p:nvGrpSpPr>
        <p:grpSpPr bwMode="auto">
          <a:xfrm>
            <a:off x="0" y="0"/>
            <a:ext cx="9144000" cy="6881813"/>
            <a:chOff x="0" y="0"/>
            <a:chExt cx="5760" cy="4335"/>
          </a:xfrm>
        </p:grpSpPr>
        <p:pic>
          <p:nvPicPr>
            <p:cNvPr id="27673" name="Picture 3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5" y="0"/>
              <a:ext cx="385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74" name="Text Box 35"/>
            <p:cNvSpPr txBox="1">
              <a:spLocks noChangeArrowheads="1"/>
            </p:cNvSpPr>
            <p:nvPr/>
          </p:nvSpPr>
          <p:spPr bwMode="auto">
            <a:xfrm>
              <a:off x="2391" y="4161"/>
              <a:ext cx="1016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itchFamily="2" charset="2"/>
                <a:buChar char="|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ja-JP" altLang="en-US" sz="1200">
                  <a:solidFill>
                    <a:srgbClr val="000000"/>
                  </a:solidFill>
                  <a:latin typeface="Adobe 宋体 Std L" pitchFamily="18" charset="-122"/>
                  <a:ea typeface="Adobe 宋体 Std L" pitchFamily="18" charset="-122"/>
                </a:rPr>
                <a:t>共栄社化学株式会社</a:t>
              </a:r>
            </a:p>
          </p:txBody>
        </p:sp>
        <p:sp>
          <p:nvSpPr>
            <p:cNvPr id="27675" name="Line 36"/>
            <p:cNvSpPr>
              <a:spLocks noChangeShapeType="1"/>
            </p:cNvSpPr>
            <p:nvPr/>
          </p:nvSpPr>
          <p:spPr bwMode="auto">
            <a:xfrm>
              <a:off x="0" y="4156"/>
              <a:ext cx="5760" cy="0"/>
            </a:xfrm>
            <a:prstGeom prst="line">
              <a:avLst/>
            </a:prstGeom>
            <a:noFill/>
            <a:ln w="19050">
              <a:solidFill>
                <a:srgbClr val="99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latin typeface="Adobe 宋体 Std L" pitchFamily="18" charset="-122"/>
                <a:ea typeface="Adobe 宋体 Std L" pitchFamily="18" charset="-122"/>
              </a:endParaRPr>
            </a:p>
          </p:txBody>
        </p:sp>
      </p:grpSp>
      <p:sp>
        <p:nvSpPr>
          <p:cNvPr id="27659" name="Rectangle 2"/>
          <p:cNvSpPr>
            <a:spLocks noChangeArrowheads="1"/>
          </p:cNvSpPr>
          <p:nvPr/>
        </p:nvSpPr>
        <p:spPr bwMode="auto">
          <a:xfrm>
            <a:off x="971550" y="333375"/>
            <a:ext cx="2808288" cy="6477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2400"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27660" name="Text Box 23"/>
          <p:cNvSpPr txBox="1">
            <a:spLocks noChangeArrowheads="1"/>
          </p:cNvSpPr>
          <p:nvPr/>
        </p:nvSpPr>
        <p:spPr bwMode="auto">
          <a:xfrm>
            <a:off x="1042988" y="404813"/>
            <a:ext cx="12907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8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磷酸酯</a:t>
            </a:r>
            <a:endParaRPr lang="en-US" altLang="ja-JP" sz="2800" dirty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27664" name="AutoShape 28"/>
          <p:cNvSpPr>
            <a:spLocks noChangeAspect="1" noChangeArrowheads="1"/>
          </p:cNvSpPr>
          <p:nvPr/>
        </p:nvSpPr>
        <p:spPr bwMode="auto">
          <a:xfrm>
            <a:off x="468313" y="3032125"/>
            <a:ext cx="5113337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2400">
              <a:latin typeface="Adobe 宋体 Std L" pitchFamily="18" charset="-122"/>
              <a:ea typeface="Adobe 宋体 Std L" pitchFamily="18" charset="-122"/>
            </a:endParaRPr>
          </a:p>
        </p:txBody>
      </p:sp>
      <p:pic>
        <p:nvPicPr>
          <p:cNvPr id="27665" name="Picture 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363663"/>
            <a:ext cx="3189288" cy="94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999999"/>
                  </a:outerShdw>
                </a:effectLst>
              </a14:hiddenEffects>
            </a:ext>
          </a:extLst>
        </p:spPr>
      </p:pic>
      <p:pic>
        <p:nvPicPr>
          <p:cNvPr id="27666" name="Picture 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3087688"/>
            <a:ext cx="3214687" cy="98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999999"/>
                  </a:outerShdw>
                </a:effectLst>
              </a14:hiddenEffects>
            </a:ext>
          </a:extLst>
        </p:spPr>
      </p:pic>
      <p:sp>
        <p:nvSpPr>
          <p:cNvPr id="27667" name="Text Box 30"/>
          <p:cNvSpPr txBox="1">
            <a:spLocks noChangeArrowheads="1"/>
          </p:cNvSpPr>
          <p:nvPr/>
        </p:nvSpPr>
        <p:spPr bwMode="auto">
          <a:xfrm>
            <a:off x="3410735" y="3843338"/>
            <a:ext cx="95410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200" b="0">
                <a:latin typeface="Adobe 宋体 Std L" pitchFamily="18" charset="-122"/>
                <a:ea typeface="Adobe 宋体 Std L" pitchFamily="18" charset="-122"/>
              </a:rPr>
              <a:t>（主成分）</a:t>
            </a:r>
          </a:p>
        </p:txBody>
      </p:sp>
      <p:pic>
        <p:nvPicPr>
          <p:cNvPr id="27668" name="Picture 3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338" y="3068638"/>
            <a:ext cx="4287837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999999"/>
                  </a:outerShdw>
                </a:effectLst>
              </a14:hiddenEffects>
            </a:ext>
          </a:extLst>
        </p:spPr>
      </p:pic>
      <p:sp>
        <p:nvSpPr>
          <p:cNvPr id="27669" name="Text Box 33"/>
          <p:cNvSpPr txBox="1">
            <a:spLocks noChangeArrowheads="1"/>
          </p:cNvSpPr>
          <p:nvPr/>
        </p:nvSpPr>
        <p:spPr bwMode="auto">
          <a:xfrm>
            <a:off x="7090165" y="836042"/>
            <a:ext cx="707245" cy="369332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8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r>
              <a:rPr lang="zh-CN" altLang="en-US" sz="18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特征</a:t>
            </a:r>
            <a:endParaRPr lang="ja-JP" altLang="en-US" sz="1800" dirty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27670" name="Text Box 34"/>
          <p:cNvSpPr txBox="1">
            <a:spLocks noChangeArrowheads="1"/>
          </p:cNvSpPr>
          <p:nvPr/>
        </p:nvSpPr>
        <p:spPr bwMode="auto">
          <a:xfrm>
            <a:off x="7281863" y="1267842"/>
            <a:ext cx="1499128" cy="83099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600" b="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r>
              <a:rPr lang="ja-JP" altLang="en-US" sz="1600" b="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・</a:t>
            </a:r>
            <a:r>
              <a:rPr lang="zh-CN" altLang="en-US" sz="1600" b="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付与密着性</a:t>
            </a:r>
            <a:r>
              <a:rPr lang="ja-JP" altLang="en-US" sz="1600" b="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endParaRPr lang="en-US" altLang="ja-JP" sz="1600" b="0" dirty="0" smtClean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600" b="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r>
              <a:rPr lang="ja-JP" altLang="en-US" sz="1600" b="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・</a:t>
            </a:r>
            <a:r>
              <a:rPr lang="zh-CN" altLang="en-US" sz="1600" b="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付与阻燃性</a:t>
            </a:r>
            <a:r>
              <a:rPr lang="ja-JP" altLang="en-US" sz="1600" b="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endParaRPr lang="en-US" altLang="ja-JP" sz="1600" b="0" dirty="0" smtClean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600" b="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r>
              <a:rPr lang="ja-JP" altLang="en-US" sz="1600" b="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・</a:t>
            </a:r>
            <a:r>
              <a:rPr lang="zh-CN" altLang="en-US" sz="1600" b="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抑制着色</a:t>
            </a:r>
            <a:r>
              <a:rPr lang="ja-JP" altLang="en-US" sz="1600" b="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endParaRPr lang="ja-JP" altLang="en-US" sz="1600" b="0" dirty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27671" name="Text Box 35"/>
          <p:cNvSpPr txBox="1">
            <a:spLocks noChangeArrowheads="1"/>
          </p:cNvSpPr>
          <p:nvPr/>
        </p:nvSpPr>
        <p:spPr bwMode="auto">
          <a:xfrm>
            <a:off x="7067550" y="2156594"/>
            <a:ext cx="1005403" cy="3693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prstShdw prst="shdw17" dist="17961" dir="2700000">
              <a:srgbClr val="000099"/>
            </a:prstShdw>
          </a:effec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80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使用例 </a:t>
            </a:r>
          </a:p>
        </p:txBody>
      </p:sp>
      <p:sp>
        <p:nvSpPr>
          <p:cNvPr id="27672" name="Text Box 36"/>
          <p:cNvSpPr txBox="1">
            <a:spLocks noChangeArrowheads="1"/>
          </p:cNvSpPr>
          <p:nvPr/>
        </p:nvSpPr>
        <p:spPr bwMode="auto">
          <a:xfrm>
            <a:off x="7281863" y="2588394"/>
            <a:ext cx="883575" cy="33855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600" b="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r>
              <a:rPr lang="ja-JP" altLang="en-US" sz="1600" b="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・</a:t>
            </a:r>
            <a:r>
              <a:rPr lang="zh-CN" altLang="en-US" sz="1600" b="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涂料</a:t>
            </a:r>
            <a:r>
              <a:rPr lang="ja-JP" altLang="en-US" sz="1600" b="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endParaRPr lang="ja-JP" altLang="en-US" sz="1600" b="0" dirty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188620"/>
              </p:ext>
            </p:extLst>
          </p:nvPr>
        </p:nvGraphicFramePr>
        <p:xfrm>
          <a:off x="769938" y="4653136"/>
          <a:ext cx="7678736" cy="1049175"/>
        </p:xfrm>
        <a:graphic>
          <a:graphicData uri="http://schemas.openxmlformats.org/drawingml/2006/table">
            <a:tbl>
              <a:tblPr/>
              <a:tblGrid>
                <a:gridCol w="2369699"/>
                <a:gridCol w="854458"/>
                <a:gridCol w="820281"/>
                <a:gridCol w="1200040"/>
                <a:gridCol w="1219028"/>
                <a:gridCol w="1215230"/>
              </a:tblGrid>
              <a:tr h="47897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300" b="1" i="0" u="none" strike="noStrike" dirty="0"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色数</a:t>
                      </a:r>
                      <a:br>
                        <a:rPr lang="ja-JP" alt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</a:b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APHA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比重</a:t>
                      </a:r>
                      <a:br>
                        <a:rPr lang="ja-JP" alt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</a:b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D</a:t>
                      </a:r>
                      <a:r>
                        <a:rPr lang="en-US" sz="13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4</a:t>
                      </a:r>
                      <a:r>
                        <a:rPr lang="en-US" sz="13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25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折射率</a:t>
                      </a:r>
                      <a:r>
                        <a:rPr lang="ja-JP" alt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 </a:t>
                      </a:r>
                      <a:r>
                        <a:rPr lang="ja-JP" alt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/>
                      </a:r>
                      <a:br>
                        <a:rPr lang="ja-JP" alt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</a:br>
                      <a:r>
                        <a:rPr lang="en-US" altLang="ja-JP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25℃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CAS No.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85102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3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ＭＳ Ｐゴシック"/>
                        </a:rPr>
                        <a:t>LIGHT ESTER </a:t>
                      </a:r>
                      <a:r>
                        <a:rPr lang="ja-JP" altLang="en-US" sz="13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ＭＳ Ｐゴシック"/>
                        </a:rPr>
                        <a:t> </a:t>
                      </a:r>
                      <a:r>
                        <a:rPr lang="en-US" altLang="ja-JP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ＭＳ Ｐゴシック"/>
                        </a:rPr>
                        <a:t>P-1M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G-5≧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1.27</a:t>
                      </a:r>
                      <a:r>
                        <a:rPr lang="ja-JP" alt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～</a:t>
                      </a:r>
                      <a:r>
                        <a:rPr lang="en-US" altLang="ja-JP" sz="13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1.35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1.466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52628-03-2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5102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3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ＭＳ Ｐゴシック"/>
                        </a:rPr>
                        <a:t>LIGHT ESTER </a:t>
                      </a:r>
                      <a:r>
                        <a:rPr lang="ja-JP" altLang="en-US" sz="13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ＭＳ Ｐゴシック"/>
                        </a:rPr>
                        <a:t> </a:t>
                      </a:r>
                      <a:r>
                        <a:rPr lang="en-US" altLang="ja-JP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ＭＳ Ｐゴシック"/>
                        </a:rPr>
                        <a:t>P-2M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500≧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1.26</a:t>
                      </a:r>
                      <a:r>
                        <a:rPr lang="ja-JP" alt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～</a:t>
                      </a:r>
                      <a:r>
                        <a:rPr lang="en-US" altLang="ja-JP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1.32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1.467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52628-03-2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07726"/>
              </p:ext>
            </p:extLst>
          </p:nvPr>
        </p:nvGraphicFramePr>
        <p:xfrm>
          <a:off x="755575" y="5777500"/>
          <a:ext cx="7693099" cy="708375"/>
        </p:xfrm>
        <a:graphic>
          <a:graphicData uri="http://schemas.openxmlformats.org/drawingml/2006/table">
            <a:tbl>
              <a:tblPr/>
              <a:tblGrid>
                <a:gridCol w="2374131"/>
                <a:gridCol w="856057"/>
                <a:gridCol w="821815"/>
                <a:gridCol w="1202285"/>
                <a:gridCol w="1221308"/>
                <a:gridCol w="1217503"/>
              </a:tblGrid>
              <a:tr h="42274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300" b="1" i="0" u="none" strike="noStrike" dirty="0"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色数</a:t>
                      </a:r>
                      <a:br>
                        <a:rPr lang="ja-JP" alt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</a:b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APHA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粘度</a:t>
                      </a:r>
                      <a:br>
                        <a:rPr lang="ja-JP" alt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</a:b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mPa・s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/25℃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折射率</a:t>
                      </a:r>
                      <a:r>
                        <a:rPr lang="ja-JP" alt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 </a:t>
                      </a:r>
                      <a:r>
                        <a:rPr lang="ja-JP" alt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/>
                      </a:r>
                      <a:br>
                        <a:rPr lang="ja-JP" alt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</a:br>
                      <a:r>
                        <a:rPr lang="en-US" altLang="ja-JP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25℃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CAS No.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85635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3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ＭＳ Ｐゴシック"/>
                        </a:rPr>
                        <a:t>LIGHT ACRYLATE  P-1A(N</a:t>
                      </a:r>
                      <a:r>
                        <a:rPr lang="en-US" altLang="ja-JP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ＭＳ Ｐゴシック"/>
                        </a:rPr>
                        <a:t>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100≧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15,000</a:t>
                      </a:r>
                      <a:r>
                        <a:rPr lang="ja-JP" alt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～</a:t>
                      </a:r>
                      <a:r>
                        <a:rPr lang="en-US" altLang="ja-JP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30,000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1.472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32120-16-4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6457950" y="152400"/>
            <a:ext cx="2074864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000" dirty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r>
              <a:rPr lang="ja-JP" altLang="en-US" sz="1000" dirty="0" smtClean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２．</a:t>
            </a:r>
            <a:r>
              <a:rPr lang="ja-JP" altLang="en-US" sz="1000" dirty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機能性</a:t>
            </a:r>
            <a:r>
              <a:rPr lang="ja-JP" altLang="en-US" sz="1000" dirty="0" smtClean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化学品事業部の</a:t>
            </a:r>
            <a:r>
              <a:rPr lang="ja-JP" altLang="en-US" sz="1000" dirty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ご紹介 </a:t>
            </a:r>
            <a:endParaRPr lang="en-US" altLang="ja-JP" sz="1000" dirty="0" smtClean="0">
              <a:solidFill>
                <a:srgbClr val="0000FF"/>
              </a:solidFill>
              <a:latin typeface="Adobe 宋体 Std L" pitchFamily="18" charset="-122"/>
              <a:ea typeface="Adobe 宋体 Std L" pitchFamily="18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000" dirty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　</a:t>
            </a:r>
            <a:r>
              <a:rPr lang="ja-JP" altLang="en-US" sz="1000" dirty="0" smtClean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r>
              <a:rPr lang="en-US" altLang="ja-JP" sz="1000" dirty="0" smtClean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2-1.</a:t>
            </a:r>
            <a:r>
              <a:rPr lang="ja-JP" altLang="en-US" sz="1000" dirty="0" smtClean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メタクリレートモノマー， </a:t>
            </a:r>
            <a:endParaRPr lang="en-US" altLang="ja-JP" sz="1000" dirty="0" smtClean="0">
              <a:solidFill>
                <a:srgbClr val="0000FF"/>
              </a:solidFill>
              <a:latin typeface="Adobe 宋体 Std L" pitchFamily="18" charset="-122"/>
              <a:ea typeface="Adobe 宋体 Std L" pitchFamily="18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000" dirty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　</a:t>
            </a:r>
            <a:r>
              <a:rPr lang="ja-JP" altLang="en-US" sz="1000" dirty="0" smtClean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　　　　　　　アクリレートモノマー </a:t>
            </a:r>
            <a:endParaRPr lang="ja-JP" altLang="en-US" sz="1000" dirty="0">
              <a:solidFill>
                <a:srgbClr val="0000FF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3"/>
          <p:cNvGrpSpPr>
            <a:grpSpLocks/>
          </p:cNvGrpSpPr>
          <p:nvPr/>
        </p:nvGrpSpPr>
        <p:grpSpPr bwMode="auto">
          <a:xfrm>
            <a:off x="0" y="0"/>
            <a:ext cx="9144000" cy="6881813"/>
            <a:chOff x="0" y="0"/>
            <a:chExt cx="5760" cy="4335"/>
          </a:xfrm>
        </p:grpSpPr>
        <p:pic>
          <p:nvPicPr>
            <p:cNvPr id="8" name="Picture 3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5" y="0"/>
              <a:ext cx="385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35"/>
            <p:cNvSpPr txBox="1">
              <a:spLocks noChangeArrowheads="1"/>
            </p:cNvSpPr>
            <p:nvPr/>
          </p:nvSpPr>
          <p:spPr bwMode="auto">
            <a:xfrm>
              <a:off x="2391" y="4161"/>
              <a:ext cx="1016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itchFamily="2" charset="2"/>
                <a:buChar char="|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ja-JP" altLang="en-US" sz="1200">
                  <a:solidFill>
                    <a:srgbClr val="000000"/>
                  </a:solidFill>
                  <a:latin typeface="Adobe 宋体 Std L" pitchFamily="18" charset="-122"/>
                  <a:ea typeface="Adobe 宋体 Std L" pitchFamily="18" charset="-122"/>
                </a:rPr>
                <a:t>共栄社化学株式会社</a:t>
              </a:r>
            </a:p>
          </p:txBody>
        </p:sp>
        <p:sp>
          <p:nvSpPr>
            <p:cNvPr id="10" name="Line 36"/>
            <p:cNvSpPr>
              <a:spLocks noChangeShapeType="1"/>
            </p:cNvSpPr>
            <p:nvPr/>
          </p:nvSpPr>
          <p:spPr bwMode="auto">
            <a:xfrm>
              <a:off x="0" y="4156"/>
              <a:ext cx="5760" cy="0"/>
            </a:xfrm>
            <a:prstGeom prst="line">
              <a:avLst/>
            </a:prstGeom>
            <a:noFill/>
            <a:ln w="19050">
              <a:solidFill>
                <a:srgbClr val="99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latin typeface="Adobe 宋体 Std L" pitchFamily="18" charset="-122"/>
                <a:ea typeface="Adobe 宋体 Std L" pitchFamily="18" charset="-122"/>
              </a:endParaRPr>
            </a:p>
          </p:txBody>
        </p:sp>
      </p:grpSp>
      <p:sp>
        <p:nvSpPr>
          <p:cNvPr id="11" name="Text Box 116"/>
          <p:cNvSpPr txBox="1">
            <a:spLocks noChangeArrowheads="1"/>
          </p:cNvSpPr>
          <p:nvPr/>
        </p:nvSpPr>
        <p:spPr bwMode="auto">
          <a:xfrm>
            <a:off x="958850" y="260350"/>
            <a:ext cx="3026791" cy="461665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磷酸酯抑制着色效果</a:t>
            </a:r>
            <a:endParaRPr lang="en-US" altLang="ja-JP" sz="2400" dirty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  <p:graphicFrame>
        <p:nvGraphicFramePr>
          <p:cNvPr id="15" name="表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99572"/>
              </p:ext>
            </p:extLst>
          </p:nvPr>
        </p:nvGraphicFramePr>
        <p:xfrm>
          <a:off x="995042" y="4077072"/>
          <a:ext cx="7828337" cy="1872210"/>
        </p:xfrm>
        <a:graphic>
          <a:graphicData uri="http://schemas.openxmlformats.org/drawingml/2006/table">
            <a:tbl>
              <a:tblPr/>
              <a:tblGrid>
                <a:gridCol w="3155299"/>
                <a:gridCol w="1198215"/>
                <a:gridCol w="1198215"/>
                <a:gridCol w="1198215"/>
                <a:gridCol w="1078393"/>
              </a:tblGrid>
              <a:tr h="37444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b="1" i="0" u="none" strike="noStrike" dirty="0"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L*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a*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b*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着色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37444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ＭＳ Ｐゴシック"/>
                        </a:rPr>
                        <a:t>BLANK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88.87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-2.39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+5.21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有</a:t>
                      </a:r>
                      <a:endParaRPr lang="ja-JP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444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ＭＳ Ｐゴシック"/>
                        </a:rPr>
                        <a:t>LIGHT ACRYALTE P-1A(N)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88.26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-1.29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+0.54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无</a:t>
                      </a:r>
                      <a:endParaRPr lang="ja-JP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37444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ＭＳ Ｐゴシック"/>
                        </a:rPr>
                        <a:t>LIGHT ESTER P-1M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88.15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-1.34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+0.79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无</a:t>
                      </a:r>
                      <a:endParaRPr lang="ja-JP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37444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ＭＳ Ｐゴシック"/>
                        </a:rPr>
                        <a:t>LIGHT ESTER P-2M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87.86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-1.31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+1.36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无</a:t>
                      </a:r>
                      <a:endParaRPr lang="ja-JP" alt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表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330338"/>
              </p:ext>
            </p:extLst>
          </p:nvPr>
        </p:nvGraphicFramePr>
        <p:xfrm>
          <a:off x="1331640" y="1549651"/>
          <a:ext cx="3617717" cy="1593736"/>
        </p:xfrm>
        <a:graphic>
          <a:graphicData uri="http://schemas.openxmlformats.org/drawingml/2006/table">
            <a:tbl>
              <a:tblPr/>
              <a:tblGrid>
                <a:gridCol w="2159831"/>
                <a:gridCol w="1457886"/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原料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重量份数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74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PMMA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70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374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Al(OH)</a:t>
                      </a:r>
                      <a:r>
                        <a:rPr lang="en-US" sz="16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70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374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MMA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37474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dirty="0" smtClean="0">
                          <a:solidFill>
                            <a:srgbClr val="000000"/>
                          </a:solidFill>
                          <a:latin typeface="Arial" charset="0"/>
                        </a:rPr>
                        <a:t>磷酸酯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表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116942"/>
              </p:ext>
            </p:extLst>
          </p:nvPr>
        </p:nvGraphicFramePr>
        <p:xfrm>
          <a:off x="5705635" y="1556792"/>
          <a:ext cx="3209197" cy="792088"/>
        </p:xfrm>
        <a:graphic>
          <a:graphicData uri="http://schemas.openxmlformats.org/drawingml/2006/table">
            <a:tbl>
              <a:tblPr/>
              <a:tblGrid>
                <a:gridCol w="1081875"/>
                <a:gridCol w="1024850"/>
                <a:gridCol w="1102472"/>
              </a:tblGrid>
              <a:tr h="245066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1" i="0" u="none" strike="noStrike" dirty="0">
                          <a:solidFill>
                            <a:srgbClr val="FFFF00"/>
                          </a:solidFill>
                          <a:effectLst/>
                          <a:latin typeface="ＭＳ Ｐゴシック"/>
                        </a:rPr>
                        <a:t>０　 　黒←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ＭＳ Ｐゴシック"/>
                        </a:rPr>
                        <a:t>Ｌ</a:t>
                      </a:r>
                      <a:r>
                        <a:rPr lang="en-US" sz="1600" b="1" i="0" u="none" strike="noStrike" baseline="30000">
                          <a:effectLst/>
                          <a:latin typeface="ＭＳ Ｐゴシック"/>
                        </a:rPr>
                        <a:t>＊</a:t>
                      </a:r>
                      <a:r>
                        <a:rPr lang="en-US" sz="1600" b="1" i="0" u="none" strike="noStrike">
                          <a:effectLst/>
                          <a:latin typeface="ＭＳ Ｐゴシック"/>
                        </a:rPr>
                        <a:t>(</a:t>
                      </a:r>
                      <a:r>
                        <a:rPr lang="ja-JP" altLang="en-US" sz="1600" b="1" i="0" u="none" strike="noStrike">
                          <a:effectLst/>
                          <a:latin typeface="ＭＳ Ｐゴシック"/>
                        </a:rPr>
                        <a:t>明度）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1" i="0" u="none" strike="noStrike">
                          <a:effectLst/>
                          <a:latin typeface="ＭＳ Ｐゴシック"/>
                        </a:rPr>
                        <a:t>→白　</a:t>
                      </a:r>
                      <a:r>
                        <a:rPr lang="en-US" altLang="ja-JP" sz="1600" b="1" i="0" u="none" strike="noStrike">
                          <a:effectLst/>
                          <a:latin typeface="ＭＳ Ｐゴシック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3511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1" i="0" u="none" strike="noStrike" dirty="0">
                          <a:effectLst/>
                          <a:latin typeface="ＭＳ Ｐゴシック"/>
                        </a:rPr>
                        <a:t>－　　緑←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ＭＳ Ｐゴシック"/>
                        </a:rPr>
                        <a:t>ａ</a:t>
                      </a:r>
                      <a:r>
                        <a:rPr lang="en-US" sz="1600" b="1" i="0" u="none" strike="noStrike" baseline="30000" dirty="0">
                          <a:effectLst/>
                          <a:latin typeface="ＭＳ Ｐゴシック"/>
                        </a:rPr>
                        <a:t>＊</a:t>
                      </a:r>
                      <a:endParaRPr lang="en-US" sz="1600" b="1" i="0" u="none" strike="noStrike" dirty="0">
                        <a:effectLst/>
                        <a:latin typeface="ＭＳ Ｐゴシック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1" i="0" u="none" strike="noStrike" dirty="0">
                          <a:effectLst/>
                          <a:latin typeface="ＭＳ Ｐゴシック"/>
                        </a:rPr>
                        <a:t>→赤　　＋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73511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1" i="0" u="none" strike="noStrike">
                          <a:solidFill>
                            <a:srgbClr val="FFFF00"/>
                          </a:solidFill>
                          <a:effectLst/>
                          <a:latin typeface="ＭＳ Ｐゴシック"/>
                        </a:rPr>
                        <a:t>－　　青←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ＭＳ Ｐゴシック"/>
                        </a:rPr>
                        <a:t>ｂ</a:t>
                      </a:r>
                      <a:r>
                        <a:rPr lang="en-US" sz="1600" b="1" i="0" u="none" strike="noStrike" baseline="30000" dirty="0">
                          <a:effectLst/>
                          <a:latin typeface="ＭＳ Ｐゴシック"/>
                        </a:rPr>
                        <a:t>＊</a:t>
                      </a:r>
                      <a:endParaRPr lang="en-US" sz="1600" b="1" i="0" u="none" strike="noStrike" dirty="0">
                        <a:effectLst/>
                        <a:latin typeface="ＭＳ Ｐゴシック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600" b="1" i="0" u="none" strike="noStrike" dirty="0">
                          <a:effectLst/>
                          <a:latin typeface="ＭＳ Ｐゴシック"/>
                        </a:rPr>
                        <a:t>→黄　　＋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0" name="テキスト ボックス 19"/>
          <p:cNvSpPr txBox="1"/>
          <p:nvPr/>
        </p:nvSpPr>
        <p:spPr>
          <a:xfrm>
            <a:off x="683568" y="1124744"/>
            <a:ext cx="1188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sz="18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r>
              <a:rPr lang="en-US" altLang="ja-JP" sz="18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【</a:t>
            </a:r>
            <a:r>
              <a:rPr lang="zh-CN" altLang="en-US" sz="18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配比</a:t>
            </a:r>
            <a:r>
              <a:rPr lang="en-US" altLang="ja-JP" sz="18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】</a:t>
            </a:r>
            <a:endParaRPr kumimoji="1" lang="ja-JP" altLang="en-US" sz="1800" dirty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83568" y="3429000"/>
            <a:ext cx="1662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sz="18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r>
              <a:rPr lang="en-US" altLang="ja-JP" sz="18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【</a:t>
            </a:r>
            <a:r>
              <a:rPr lang="zh-CN" altLang="en-US" sz="18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色差结果</a:t>
            </a:r>
            <a:r>
              <a:rPr lang="en-US" altLang="ja-JP" sz="18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】</a:t>
            </a:r>
            <a:endParaRPr kumimoji="1" lang="ja-JP" altLang="en-US" sz="1800" dirty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6457950" y="152400"/>
            <a:ext cx="2074864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000" dirty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r>
              <a:rPr lang="ja-JP" altLang="en-US" sz="1000" dirty="0" smtClean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２．</a:t>
            </a:r>
            <a:r>
              <a:rPr lang="ja-JP" altLang="en-US" sz="1000" dirty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機能性</a:t>
            </a:r>
            <a:r>
              <a:rPr lang="ja-JP" altLang="en-US" sz="1000" dirty="0" smtClean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化学品事業部の</a:t>
            </a:r>
            <a:r>
              <a:rPr lang="ja-JP" altLang="en-US" sz="1000" dirty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ご紹介 </a:t>
            </a:r>
            <a:endParaRPr lang="en-US" altLang="ja-JP" sz="1000" dirty="0" smtClean="0">
              <a:solidFill>
                <a:srgbClr val="0000FF"/>
              </a:solidFill>
              <a:latin typeface="Adobe 宋体 Std L" pitchFamily="18" charset="-122"/>
              <a:ea typeface="Adobe 宋体 Std L" pitchFamily="18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000" dirty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　</a:t>
            </a:r>
            <a:r>
              <a:rPr lang="ja-JP" altLang="en-US" sz="1000" dirty="0" smtClean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r>
              <a:rPr lang="en-US" altLang="ja-JP" sz="1000" dirty="0" smtClean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2-1.</a:t>
            </a:r>
            <a:r>
              <a:rPr lang="ja-JP" altLang="en-US" sz="1000" dirty="0" smtClean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メタクリレートモノマー， </a:t>
            </a:r>
            <a:endParaRPr lang="en-US" altLang="ja-JP" sz="1000" dirty="0" smtClean="0">
              <a:solidFill>
                <a:srgbClr val="0000FF"/>
              </a:solidFill>
              <a:latin typeface="Adobe 宋体 Std L" pitchFamily="18" charset="-122"/>
              <a:ea typeface="Adobe 宋体 Std L" pitchFamily="18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000" dirty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　</a:t>
            </a:r>
            <a:r>
              <a:rPr lang="ja-JP" altLang="en-US" sz="1000" dirty="0" smtClean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　　　　　　　アクリレートモノマー </a:t>
            </a:r>
            <a:endParaRPr lang="ja-JP" altLang="en-US" sz="1000" dirty="0">
              <a:solidFill>
                <a:srgbClr val="0000FF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1433982" y="3392023"/>
            <a:ext cx="5370266" cy="685049"/>
          </a:xfrm>
        </p:spPr>
        <p:txBody>
          <a:bodyPr>
            <a:noAutofit/>
          </a:bodyPr>
          <a:lstStyle/>
          <a:p>
            <a:pPr>
              <a:buFontTx/>
              <a:buNone/>
              <a:defRPr/>
            </a:pPr>
            <a:r>
              <a:rPr lang="ja-JP" altLang="en-US" sz="18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r>
              <a:rPr lang="zh-CN" altLang="en-US" sz="18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按照上述配方在钢板上涂布</a:t>
            </a:r>
            <a:r>
              <a:rPr lang="ja-JP" altLang="en-US" sz="18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膜</a:t>
            </a:r>
            <a:r>
              <a:rPr lang="ja-JP" altLang="en-US" sz="18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厚５０</a:t>
            </a:r>
            <a:r>
              <a:rPr lang="en-US" altLang="ja-JP" sz="18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μ</a:t>
            </a:r>
            <a:r>
              <a:rPr lang="ja-JP" altLang="en-US" sz="18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ｍ、 </a:t>
            </a:r>
            <a:endParaRPr lang="en-US" altLang="ja-JP" sz="1800" dirty="0" smtClean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  <a:p>
            <a:pPr>
              <a:buFontTx/>
              <a:buNone/>
              <a:defRPr/>
            </a:pPr>
            <a:r>
              <a:rPr lang="en-US" altLang="zh-CN" sz="1800" dirty="0" err="1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Uv</a:t>
            </a:r>
            <a:r>
              <a:rPr lang="zh-CN" altLang="en-US" sz="18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固化后</a:t>
            </a:r>
            <a:r>
              <a:rPr lang="ja-JP" altLang="en-US" sz="18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r>
              <a:rPr lang="zh-CN" altLang="en-US" sz="18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进行十字切割测试。</a:t>
            </a:r>
            <a:r>
              <a:rPr lang="ja-JP" altLang="en-US" sz="18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endParaRPr lang="ja-JP" altLang="en-US" sz="1800" dirty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0" y="0"/>
            <a:ext cx="9144000" cy="6881813"/>
            <a:chOff x="0" y="0"/>
            <a:chExt cx="5760" cy="4335"/>
          </a:xfrm>
        </p:grpSpPr>
        <p:pic>
          <p:nvPicPr>
            <p:cNvPr id="7" name="Picture 3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5" y="0"/>
              <a:ext cx="385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35"/>
            <p:cNvSpPr txBox="1">
              <a:spLocks noChangeArrowheads="1"/>
            </p:cNvSpPr>
            <p:nvPr/>
          </p:nvSpPr>
          <p:spPr bwMode="auto">
            <a:xfrm>
              <a:off x="2391" y="4161"/>
              <a:ext cx="1016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itchFamily="2" charset="2"/>
                <a:buChar char="|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ja-JP" altLang="en-US" sz="1200">
                  <a:solidFill>
                    <a:srgbClr val="000000"/>
                  </a:solidFill>
                  <a:latin typeface="Adobe 宋体 Std L" pitchFamily="18" charset="-122"/>
                  <a:ea typeface="Adobe 宋体 Std L" pitchFamily="18" charset="-122"/>
                </a:rPr>
                <a:t>共栄社化学株式会社</a:t>
              </a:r>
            </a:p>
          </p:txBody>
        </p:sp>
        <p:sp>
          <p:nvSpPr>
            <p:cNvPr id="9" name="Line 36"/>
            <p:cNvSpPr>
              <a:spLocks noChangeShapeType="1"/>
            </p:cNvSpPr>
            <p:nvPr/>
          </p:nvSpPr>
          <p:spPr bwMode="auto">
            <a:xfrm>
              <a:off x="0" y="4156"/>
              <a:ext cx="5760" cy="0"/>
            </a:xfrm>
            <a:prstGeom prst="line">
              <a:avLst/>
            </a:prstGeom>
            <a:noFill/>
            <a:ln w="19050">
              <a:solidFill>
                <a:srgbClr val="99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latin typeface="Adobe 宋体 Std L" pitchFamily="18" charset="-122"/>
                <a:ea typeface="Adobe 宋体 Std L" pitchFamily="18" charset="-122"/>
              </a:endParaRPr>
            </a:p>
          </p:txBody>
        </p:sp>
      </p:grpSp>
      <p:sp>
        <p:nvSpPr>
          <p:cNvPr id="10" name="Text Box 116"/>
          <p:cNvSpPr txBox="1">
            <a:spLocks noChangeArrowheads="1"/>
          </p:cNvSpPr>
          <p:nvPr/>
        </p:nvSpPr>
        <p:spPr bwMode="auto">
          <a:xfrm>
            <a:off x="958850" y="260350"/>
            <a:ext cx="3342582" cy="461665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磷酸酯付与密着性效果</a:t>
            </a:r>
            <a:endParaRPr lang="en-US" altLang="ja-JP" sz="2400" dirty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4689519"/>
              </p:ext>
            </p:extLst>
          </p:nvPr>
        </p:nvGraphicFramePr>
        <p:xfrm>
          <a:off x="1691680" y="1279228"/>
          <a:ext cx="4752528" cy="1817508"/>
        </p:xfrm>
        <a:graphic>
          <a:graphicData uri="http://schemas.openxmlformats.org/drawingml/2006/table">
            <a:tbl>
              <a:tblPr/>
              <a:tblGrid>
                <a:gridCol w="3536242"/>
                <a:gridCol w="1216286"/>
              </a:tblGrid>
              <a:tr h="337924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原料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重量份数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dobe 宋体 Std L" pitchFamily="18" charset="-122"/>
                        <a:ea typeface="Adobe 宋体 Std L" pitchFamily="18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7924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聚氨酯丙烯酸酯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dobe 宋体 Std L" pitchFamily="18" charset="-122"/>
                        <a:ea typeface="Adobe 宋体 Std L" pitchFamily="18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100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6581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LIGHT ACRYLATE </a:t>
                      </a:r>
                      <a:r>
                        <a:rPr lang="ja-JP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１</a:t>
                      </a:r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．６ＨＸ－Ａ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37924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dirty="0" smtClean="0">
                          <a:solidFill>
                            <a:srgbClr val="000000"/>
                          </a:solidFill>
                          <a:latin typeface="Adobe 宋体 Std L" pitchFamily="18" charset="-122"/>
                          <a:ea typeface="Adobe 宋体 Std L" pitchFamily="18" charset="-122"/>
                        </a:rPr>
                        <a:t>磷酸酯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dobe 宋体 Std L" pitchFamily="18" charset="-122"/>
                        <a:ea typeface="Adobe 宋体 Std L" pitchFamily="18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3792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 DAROCUR 1173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Adobe 宋体 Std L" pitchFamily="18" charset="-122"/>
                        <a:ea typeface="Adobe 宋体 Std L" pitchFamily="18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dobe 宋体 Std L" pitchFamily="18" charset="-122"/>
                          <a:ea typeface="Adobe 宋体 Std L" pitchFamily="18" charset="-122"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2" name="テキスト ボックス 11"/>
          <p:cNvSpPr txBox="1"/>
          <p:nvPr/>
        </p:nvSpPr>
        <p:spPr>
          <a:xfrm>
            <a:off x="1003494" y="909896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sz="18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r>
              <a:rPr lang="en-US" altLang="ja-JP" sz="18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【</a:t>
            </a:r>
            <a:r>
              <a:rPr lang="zh-CN" altLang="en-US" sz="18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配比</a:t>
            </a:r>
            <a:r>
              <a:rPr lang="en-US" altLang="ja-JP" sz="18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】 </a:t>
            </a:r>
            <a:endParaRPr kumimoji="1" lang="ja-JP" altLang="en-US" sz="1800" dirty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043608" y="4077072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sz="18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r>
              <a:rPr lang="en-US" altLang="ja-JP" sz="18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【</a:t>
            </a:r>
            <a:r>
              <a:rPr lang="zh-CN" altLang="en-US" sz="18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结果</a:t>
            </a:r>
            <a:r>
              <a:rPr lang="en-US" altLang="ja-JP" sz="18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】 </a:t>
            </a:r>
            <a:endParaRPr kumimoji="1" lang="ja-JP" altLang="en-US" sz="1800" dirty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003494" y="2996952"/>
            <a:ext cx="1717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sz="18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r>
              <a:rPr lang="en-US" altLang="ja-JP" sz="18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【</a:t>
            </a:r>
            <a:r>
              <a:rPr lang="zh-CN" altLang="en-US" sz="18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实验方法</a:t>
            </a:r>
            <a:r>
              <a:rPr lang="en-US" altLang="ja-JP" sz="18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】 </a:t>
            </a:r>
            <a:endParaRPr kumimoji="1" lang="ja-JP" altLang="en-US" sz="1800" dirty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387099"/>
              </p:ext>
            </p:extLst>
          </p:nvPr>
        </p:nvGraphicFramePr>
        <p:xfrm>
          <a:off x="1543102" y="4582304"/>
          <a:ext cx="4829097" cy="1943040"/>
        </p:xfrm>
        <a:graphic>
          <a:graphicData uri="http://schemas.openxmlformats.org/drawingml/2006/table">
            <a:tbl>
              <a:tblPr/>
              <a:tblGrid>
                <a:gridCol w="3274667"/>
                <a:gridCol w="1554430"/>
              </a:tblGrid>
              <a:tr h="38860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b="0" i="0" u="none" strike="noStrike" dirty="0"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Results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3886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ＭＳ Ｐゴシック"/>
                        </a:rPr>
                        <a:t>BLANK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0/100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86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ＭＳ Ｐゴシック"/>
                        </a:rPr>
                        <a:t>LIGHT ACRYALTE P-1A(N)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100/100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86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ＭＳ Ｐゴシック"/>
                        </a:rPr>
                        <a:t>LIGHT ESTER P-1M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100/100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86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ＭＳ Ｐゴシック"/>
                        </a:rPr>
                        <a:t>LIGHT ESTER P-2M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100/100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457950" y="152400"/>
            <a:ext cx="2074864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000" dirty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r>
              <a:rPr lang="ja-JP" altLang="en-US" sz="1000" dirty="0" smtClean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２．</a:t>
            </a:r>
            <a:r>
              <a:rPr lang="ja-JP" altLang="en-US" sz="1000" dirty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機能性</a:t>
            </a:r>
            <a:r>
              <a:rPr lang="ja-JP" altLang="en-US" sz="1000" dirty="0" smtClean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化学品事業部の</a:t>
            </a:r>
            <a:r>
              <a:rPr lang="ja-JP" altLang="en-US" sz="1000" dirty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ご紹介 </a:t>
            </a:r>
            <a:endParaRPr lang="en-US" altLang="ja-JP" sz="1000" dirty="0" smtClean="0">
              <a:solidFill>
                <a:srgbClr val="0000FF"/>
              </a:solidFill>
              <a:latin typeface="Adobe 宋体 Std L" pitchFamily="18" charset="-122"/>
              <a:ea typeface="Adobe 宋体 Std L" pitchFamily="18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000" dirty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　</a:t>
            </a:r>
            <a:r>
              <a:rPr lang="ja-JP" altLang="en-US" sz="1000" dirty="0" smtClean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r>
              <a:rPr lang="en-US" altLang="ja-JP" sz="1000" dirty="0" smtClean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2-1.</a:t>
            </a:r>
            <a:r>
              <a:rPr lang="ja-JP" altLang="en-US" sz="1000" dirty="0" smtClean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メタクリレートモノマー， </a:t>
            </a:r>
            <a:endParaRPr lang="en-US" altLang="ja-JP" sz="1000" dirty="0" smtClean="0">
              <a:solidFill>
                <a:srgbClr val="0000FF"/>
              </a:solidFill>
              <a:latin typeface="Adobe 宋体 Std L" pitchFamily="18" charset="-122"/>
              <a:ea typeface="Adobe 宋体 Std L" pitchFamily="18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000" dirty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　</a:t>
            </a:r>
            <a:r>
              <a:rPr lang="ja-JP" altLang="en-US" sz="1000" dirty="0" smtClean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　　　　　　　アクリレートモノマー </a:t>
            </a:r>
            <a:endParaRPr lang="ja-JP" altLang="en-US" sz="1000" dirty="0">
              <a:solidFill>
                <a:srgbClr val="0000FF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9"/>
          <p:cNvSpPr>
            <a:spLocks noChangeArrowheads="1"/>
          </p:cNvSpPr>
          <p:nvPr/>
        </p:nvSpPr>
        <p:spPr bwMode="auto">
          <a:xfrm>
            <a:off x="2789238" y="1052513"/>
            <a:ext cx="3727450" cy="1439862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1800" b="0">
              <a:latin typeface="Arial" charset="0"/>
            </a:endParaRPr>
          </a:p>
        </p:txBody>
      </p:sp>
      <p:sp>
        <p:nvSpPr>
          <p:cNvPr id="44036" name="Text Box 116"/>
          <p:cNvSpPr txBox="1">
            <a:spLocks noChangeArrowheads="1"/>
          </p:cNvSpPr>
          <p:nvPr/>
        </p:nvSpPr>
        <p:spPr bwMode="auto">
          <a:xfrm>
            <a:off x="454025" y="400050"/>
            <a:ext cx="1893467" cy="461665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zh-CN" altLang="en-US" sz="2400" dirty="0" smtClean="0">
                <a:solidFill>
                  <a:srgbClr val="000000"/>
                </a:solidFill>
                <a:latin typeface="Arial" charset="0"/>
              </a:rPr>
              <a:t>多官能单体</a:t>
            </a:r>
            <a:r>
              <a:rPr lang="ja-JP" altLang="en-US" sz="2400" dirty="0" smtClean="0">
                <a:solidFill>
                  <a:srgbClr val="000000"/>
                </a:solidFill>
              </a:rPr>
              <a:t> </a:t>
            </a:r>
            <a:endParaRPr lang="en-US" altLang="ja-JP" sz="24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4038" name="Picture 88"/>
          <p:cNvPicPr>
            <a:picLocks noChangeAspect="1" noChangeArrowheads="1"/>
          </p:cNvPicPr>
          <p:nvPr/>
        </p:nvPicPr>
        <p:blipFill>
          <a:blip r:embed="rId4" cstate="print">
            <a:lum bright="-100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573016"/>
            <a:ext cx="722153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4039" name="Object 41"/>
          <p:cNvGraphicFramePr>
            <a:graphicFrameLocks noChangeAspect="1"/>
          </p:cNvGraphicFramePr>
          <p:nvPr/>
        </p:nvGraphicFramePr>
        <p:xfrm>
          <a:off x="171450" y="836613"/>
          <a:ext cx="2600325" cy="330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13" name="Chem4D" r:id="rId5" imgW="2599639" imgH="3304642" progId="">
                  <p:embed/>
                </p:oleObj>
              </mc:Choice>
              <mc:Fallback>
                <p:oleObj name="Chem4D" r:id="rId5" imgW="2599639" imgH="3304642" progId="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" y="836613"/>
                        <a:ext cx="2600325" cy="330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0" name="Text Box 11"/>
          <p:cNvSpPr txBox="1">
            <a:spLocks noChangeArrowheads="1"/>
          </p:cNvSpPr>
          <p:nvPr/>
        </p:nvSpPr>
        <p:spPr bwMode="auto">
          <a:xfrm>
            <a:off x="3563938" y="2619375"/>
            <a:ext cx="3311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6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ja-JP" sz="1600" dirty="0" smtClean="0">
                <a:solidFill>
                  <a:srgbClr val="000000"/>
                </a:solidFill>
                <a:latin typeface="Arial" charset="0"/>
              </a:rPr>
              <a:t>LIGHT ESTER</a:t>
            </a:r>
            <a:r>
              <a:rPr lang="ja-JP" altLang="en-US" sz="16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ja-JP" sz="1600" dirty="0">
                <a:solidFill>
                  <a:srgbClr val="FF0000"/>
                </a:solidFill>
                <a:latin typeface="Arial" charset="0"/>
              </a:rPr>
              <a:t>EG</a:t>
            </a:r>
            <a:r>
              <a:rPr lang="en-US" altLang="ja-JP" sz="1600" dirty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6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ja-JP" sz="1600" dirty="0" smtClean="0">
                <a:solidFill>
                  <a:srgbClr val="000000"/>
                </a:solidFill>
                <a:latin typeface="Arial" charset="0"/>
              </a:rPr>
              <a:t>LIGHT ESTER</a:t>
            </a:r>
            <a:r>
              <a:rPr lang="ja-JP" altLang="en-US" sz="16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ja-JP" sz="1600" dirty="0">
                <a:solidFill>
                  <a:srgbClr val="FF0000"/>
                </a:solidFill>
                <a:latin typeface="Arial" charset="0"/>
              </a:rPr>
              <a:t>2EG</a:t>
            </a:r>
            <a:r>
              <a:rPr lang="en-US" altLang="ja-JP" sz="1600" dirty="0">
                <a:solidFill>
                  <a:srgbClr val="000000"/>
                </a:solidFill>
                <a:latin typeface="Arial" charset="0"/>
              </a:rPr>
              <a:t>  </a:t>
            </a:r>
          </a:p>
        </p:txBody>
      </p:sp>
      <p:sp>
        <p:nvSpPr>
          <p:cNvPr id="44041" name="Text Box 11"/>
          <p:cNvSpPr txBox="1">
            <a:spLocks noChangeArrowheads="1"/>
          </p:cNvSpPr>
          <p:nvPr/>
        </p:nvSpPr>
        <p:spPr bwMode="auto">
          <a:xfrm>
            <a:off x="4283745" y="4349303"/>
            <a:ext cx="33131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6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ja-JP" sz="1600" dirty="0" smtClean="0">
                <a:solidFill>
                  <a:srgbClr val="000000"/>
                </a:solidFill>
                <a:latin typeface="Arial" charset="0"/>
              </a:rPr>
              <a:t>LIGHT ACRYLATE DGE-4A </a:t>
            </a:r>
            <a:endParaRPr lang="en-US" altLang="ja-JP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4042" name="Text Box 11"/>
          <p:cNvSpPr txBox="1">
            <a:spLocks noChangeArrowheads="1"/>
          </p:cNvSpPr>
          <p:nvPr/>
        </p:nvSpPr>
        <p:spPr bwMode="auto">
          <a:xfrm>
            <a:off x="0" y="4149725"/>
            <a:ext cx="33115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6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ja-JP" sz="1600" dirty="0" smtClean="0">
                <a:solidFill>
                  <a:srgbClr val="000000"/>
                </a:solidFill>
                <a:latin typeface="Arial" charset="0"/>
              </a:rPr>
              <a:t>LIGHT ESTER </a:t>
            </a:r>
            <a:r>
              <a:rPr lang="en-US" altLang="ja-JP" sz="1600" dirty="0" smtClean="0">
                <a:solidFill>
                  <a:srgbClr val="FF0000"/>
                </a:solidFill>
                <a:latin typeface="Arial" charset="0"/>
              </a:rPr>
              <a:t>TMP </a:t>
            </a:r>
            <a:endParaRPr lang="en-US" altLang="ja-JP" sz="1600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44044" name="Picture 2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150" y="1241425"/>
            <a:ext cx="3665538" cy="103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999999"/>
                  </a:outerShdw>
                </a:effectLst>
              </a14:hiddenEffects>
            </a:ext>
          </a:extLst>
        </p:spPr>
      </p:pic>
      <p:sp>
        <p:nvSpPr>
          <p:cNvPr id="44045" name="Text Box 24"/>
          <p:cNvSpPr txBox="1">
            <a:spLocks noChangeArrowheads="1"/>
          </p:cNvSpPr>
          <p:nvPr/>
        </p:nvSpPr>
        <p:spPr bwMode="auto">
          <a:xfrm>
            <a:off x="7090165" y="908050"/>
            <a:ext cx="707245" cy="369332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800" dirty="0">
                <a:solidFill>
                  <a:srgbClr val="000000"/>
                </a:solidFill>
              </a:rPr>
              <a:t> </a:t>
            </a:r>
            <a:r>
              <a:rPr lang="zh-CN" altLang="en-US" sz="1800" dirty="0" smtClean="0">
                <a:solidFill>
                  <a:srgbClr val="000000"/>
                </a:solidFill>
              </a:rPr>
              <a:t>特征</a:t>
            </a:r>
            <a:endParaRPr lang="ja-JP" altLang="en-US" sz="1800" dirty="0">
              <a:solidFill>
                <a:srgbClr val="000000"/>
              </a:solidFill>
            </a:endParaRPr>
          </a:p>
        </p:txBody>
      </p:sp>
      <p:sp>
        <p:nvSpPr>
          <p:cNvPr id="44046" name="Text Box 25"/>
          <p:cNvSpPr txBox="1">
            <a:spLocks noChangeArrowheads="1"/>
          </p:cNvSpPr>
          <p:nvPr/>
        </p:nvSpPr>
        <p:spPr bwMode="auto">
          <a:xfrm>
            <a:off x="7281863" y="1339850"/>
            <a:ext cx="1210588" cy="5847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600" b="0" dirty="0">
                <a:solidFill>
                  <a:srgbClr val="000000"/>
                </a:solidFill>
              </a:rPr>
              <a:t> </a:t>
            </a:r>
            <a:r>
              <a:rPr lang="ja-JP" altLang="en-US" sz="1600" b="0" dirty="0" smtClean="0">
                <a:solidFill>
                  <a:srgbClr val="000000"/>
                </a:solidFill>
              </a:rPr>
              <a:t>・</a:t>
            </a:r>
            <a:r>
              <a:rPr lang="zh-CN" altLang="en-US" sz="1600" b="0" dirty="0" smtClean="0">
                <a:solidFill>
                  <a:srgbClr val="000000"/>
                </a:solidFill>
              </a:rPr>
              <a:t>高固化性</a:t>
            </a:r>
            <a:r>
              <a:rPr lang="ja-JP" altLang="en-US" sz="1600" b="0" dirty="0" smtClean="0">
                <a:solidFill>
                  <a:srgbClr val="000000"/>
                </a:solidFill>
              </a:rPr>
              <a:t> </a:t>
            </a:r>
            <a:endParaRPr lang="ja-JP" altLang="en-US" sz="1600" b="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600" b="0" dirty="0">
                <a:solidFill>
                  <a:srgbClr val="000000"/>
                </a:solidFill>
              </a:rPr>
              <a:t> </a:t>
            </a:r>
            <a:r>
              <a:rPr lang="ja-JP" altLang="en-US" sz="1600" b="0" dirty="0" smtClean="0">
                <a:solidFill>
                  <a:srgbClr val="000000"/>
                </a:solidFill>
              </a:rPr>
              <a:t>・</a:t>
            </a:r>
            <a:r>
              <a:rPr lang="zh-CN" altLang="en-US" sz="1600" b="0" dirty="0" smtClean="0">
                <a:solidFill>
                  <a:srgbClr val="000000"/>
                </a:solidFill>
              </a:rPr>
              <a:t>高硬度</a:t>
            </a:r>
            <a:r>
              <a:rPr lang="ja-JP" altLang="en-US" sz="1600" b="0" dirty="0" smtClean="0">
                <a:solidFill>
                  <a:srgbClr val="000000"/>
                </a:solidFill>
              </a:rPr>
              <a:t> </a:t>
            </a:r>
            <a:endParaRPr lang="ja-JP" altLang="en-US" sz="1600" b="0" dirty="0">
              <a:solidFill>
                <a:srgbClr val="000000"/>
              </a:solidFill>
            </a:endParaRPr>
          </a:p>
        </p:txBody>
      </p:sp>
      <p:sp>
        <p:nvSpPr>
          <p:cNvPr id="44047" name="Text Box 26"/>
          <p:cNvSpPr txBox="1">
            <a:spLocks noChangeArrowheads="1"/>
          </p:cNvSpPr>
          <p:nvPr/>
        </p:nvSpPr>
        <p:spPr bwMode="auto">
          <a:xfrm>
            <a:off x="7067550" y="2012950"/>
            <a:ext cx="993775" cy="3762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prstShdw prst="shdw17" dist="17961" dir="2700000">
              <a:srgbClr val="000099"/>
            </a:prstShdw>
          </a:effec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800">
                <a:solidFill>
                  <a:srgbClr val="000000"/>
                </a:solidFill>
              </a:rPr>
              <a:t> 使用例 </a:t>
            </a:r>
          </a:p>
        </p:txBody>
      </p:sp>
      <p:sp>
        <p:nvSpPr>
          <p:cNvPr id="44048" name="Text Box 27"/>
          <p:cNvSpPr txBox="1">
            <a:spLocks noChangeArrowheads="1"/>
          </p:cNvSpPr>
          <p:nvPr/>
        </p:nvSpPr>
        <p:spPr bwMode="auto">
          <a:xfrm>
            <a:off x="7281863" y="2444750"/>
            <a:ext cx="1194558" cy="5847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600" b="0" dirty="0">
                <a:solidFill>
                  <a:srgbClr val="000000"/>
                </a:solidFill>
              </a:rPr>
              <a:t> </a:t>
            </a:r>
            <a:r>
              <a:rPr lang="ja-JP" altLang="en-US" sz="1600" b="0" dirty="0" smtClean="0">
                <a:solidFill>
                  <a:srgbClr val="000000"/>
                </a:solidFill>
              </a:rPr>
              <a:t>・</a:t>
            </a:r>
            <a:r>
              <a:rPr lang="en-US" altLang="ja-JP" sz="1600" b="0" dirty="0" smtClean="0">
                <a:solidFill>
                  <a:srgbClr val="000000"/>
                </a:solidFill>
              </a:rPr>
              <a:t>H</a:t>
            </a:r>
            <a:r>
              <a:rPr lang="en-US" altLang="zh-CN" sz="1600" b="0" dirty="0" smtClean="0">
                <a:solidFill>
                  <a:srgbClr val="000000"/>
                </a:solidFill>
              </a:rPr>
              <a:t>ard coat</a:t>
            </a:r>
            <a:r>
              <a:rPr lang="ja-JP" altLang="en-US" sz="1600" b="0" dirty="0" smtClean="0">
                <a:solidFill>
                  <a:srgbClr val="000000"/>
                </a:solidFill>
              </a:rPr>
              <a:t> </a:t>
            </a:r>
            <a:endParaRPr lang="ja-JP" altLang="en-US" sz="1600" b="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600" b="0" dirty="0">
                <a:solidFill>
                  <a:srgbClr val="000000"/>
                </a:solidFill>
              </a:rPr>
              <a:t> </a:t>
            </a:r>
            <a:r>
              <a:rPr lang="ja-JP" altLang="en-US" sz="1600" b="0" dirty="0" smtClean="0">
                <a:solidFill>
                  <a:srgbClr val="000000"/>
                </a:solidFill>
              </a:rPr>
              <a:t>・</a:t>
            </a:r>
            <a:r>
              <a:rPr lang="zh-CN" altLang="en-US" sz="1600" b="0" dirty="0" smtClean="0">
                <a:solidFill>
                  <a:srgbClr val="000000"/>
                </a:solidFill>
              </a:rPr>
              <a:t>交联剂</a:t>
            </a:r>
            <a:r>
              <a:rPr lang="ja-JP" altLang="en-US" sz="1600" b="0" dirty="0" smtClean="0">
                <a:solidFill>
                  <a:srgbClr val="000000"/>
                </a:solidFill>
              </a:rPr>
              <a:t>  </a:t>
            </a:r>
            <a:endParaRPr lang="ja-JP" altLang="en-US" sz="1600" b="0" dirty="0">
              <a:solidFill>
                <a:srgbClr val="000000"/>
              </a:solidFill>
            </a:endParaRPr>
          </a:p>
        </p:txBody>
      </p:sp>
      <p:grpSp>
        <p:nvGrpSpPr>
          <p:cNvPr id="21" name="Group 33"/>
          <p:cNvGrpSpPr>
            <a:grpSpLocks/>
          </p:cNvGrpSpPr>
          <p:nvPr/>
        </p:nvGrpSpPr>
        <p:grpSpPr bwMode="auto">
          <a:xfrm>
            <a:off x="0" y="0"/>
            <a:ext cx="9144000" cy="6880225"/>
            <a:chOff x="0" y="0"/>
            <a:chExt cx="5760" cy="4334"/>
          </a:xfrm>
        </p:grpSpPr>
        <p:pic>
          <p:nvPicPr>
            <p:cNvPr id="22" name="Picture 3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5" y="0"/>
              <a:ext cx="385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 Box 35"/>
            <p:cNvSpPr txBox="1">
              <a:spLocks noChangeArrowheads="1"/>
            </p:cNvSpPr>
            <p:nvPr/>
          </p:nvSpPr>
          <p:spPr bwMode="auto">
            <a:xfrm>
              <a:off x="2391" y="4161"/>
              <a:ext cx="98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itchFamily="2" charset="2"/>
                <a:buChar char="|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ja-JP" altLang="en-US" sz="1200">
                  <a:solidFill>
                    <a:srgbClr val="000000"/>
                  </a:solidFill>
                  <a:latin typeface="Arial" charset="0"/>
                </a:rPr>
                <a:t>共栄社化学株式会社</a:t>
              </a:r>
            </a:p>
          </p:txBody>
        </p:sp>
        <p:sp>
          <p:nvSpPr>
            <p:cNvPr id="24" name="Line 36"/>
            <p:cNvSpPr>
              <a:spLocks noChangeShapeType="1"/>
            </p:cNvSpPr>
            <p:nvPr/>
          </p:nvSpPr>
          <p:spPr bwMode="auto">
            <a:xfrm>
              <a:off x="0" y="4156"/>
              <a:ext cx="5760" cy="0"/>
            </a:xfrm>
            <a:prstGeom prst="line">
              <a:avLst/>
            </a:prstGeom>
            <a:noFill/>
            <a:ln w="19050">
              <a:solidFill>
                <a:srgbClr val="99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3642957"/>
              </p:ext>
            </p:extLst>
          </p:nvPr>
        </p:nvGraphicFramePr>
        <p:xfrm>
          <a:off x="468064" y="4819141"/>
          <a:ext cx="8280400" cy="1733967"/>
        </p:xfrm>
        <a:graphic>
          <a:graphicData uri="http://schemas.openxmlformats.org/drawingml/2006/table">
            <a:tbl>
              <a:tblPr/>
              <a:tblGrid>
                <a:gridCol w="2555375"/>
                <a:gridCol w="921409"/>
                <a:gridCol w="884554"/>
                <a:gridCol w="1294069"/>
                <a:gridCol w="1314544"/>
                <a:gridCol w="1310449"/>
              </a:tblGrid>
              <a:tr h="50420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1" i="0" u="none" strike="noStrike" dirty="0"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色数</a:t>
                      </a:r>
                      <a:br>
                        <a:rPr lang="ja-JP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</a:b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APHA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比重</a:t>
                      </a:r>
                      <a:br>
                        <a:rPr lang="ja-JP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</a:b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D</a:t>
                      </a:r>
                      <a:r>
                        <a:rPr lang="en-US" sz="14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4</a:t>
                      </a:r>
                      <a:r>
                        <a:rPr lang="en-US" sz="14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折射率</a:t>
                      </a:r>
                      <a:r>
                        <a:rPr lang="ja-JP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/>
                      </a:r>
                      <a:br>
                        <a:rPr lang="ja-JP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</a:br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25℃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CAS No.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</a:tr>
              <a:tr h="307441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ＭＳ Ｐゴシック"/>
                        </a:rPr>
                        <a:t>LIGHT ESTER </a:t>
                      </a:r>
                      <a:r>
                        <a:rPr lang="ja-JP" altLang="en-US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ＭＳ Ｐゴシック"/>
                        </a:rPr>
                        <a:t> </a:t>
                      </a:r>
                      <a:r>
                        <a:rPr lang="en-US" altLang="ja-JP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ＭＳ Ｐゴシック"/>
                        </a:rPr>
                        <a:t>EG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30≧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1.048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1.455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97-90-5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7441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ＭＳ Ｐゴシック"/>
                        </a:rPr>
                        <a:t>LIGHT ESTER </a:t>
                      </a:r>
                      <a:r>
                        <a:rPr lang="ja-JP" altLang="en-US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ＭＳ Ｐゴシック"/>
                        </a:rPr>
                        <a:t> </a:t>
                      </a:r>
                      <a:r>
                        <a:rPr lang="en-US" altLang="ja-JP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ＭＳ Ｐゴシック"/>
                        </a:rPr>
                        <a:t>2EG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300≧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1.064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1.457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2358-84-1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7441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ＭＳ Ｐゴシック"/>
                        </a:rPr>
                        <a:t>LIGHT ESTER </a:t>
                      </a:r>
                      <a:r>
                        <a:rPr lang="ja-JP" altLang="en-US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ＭＳ Ｐゴシック"/>
                        </a:rPr>
                        <a:t> </a:t>
                      </a:r>
                      <a:r>
                        <a:rPr lang="en-US" altLang="ja-JP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ＭＳ Ｐゴシック"/>
                        </a:rPr>
                        <a:t>TMP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100≧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1.062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1.472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3290-92-4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744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 smtClean="0">
                          <a:effectLst/>
                          <a:latin typeface="ＭＳ Ｐゴシック"/>
                        </a:rPr>
                        <a:t>LIGHT ACRYLATE DGE-4A</a:t>
                      </a:r>
                      <a:endParaRPr lang="en-US" altLang="ja-JP" sz="1400" b="1" i="0" u="none" strike="noStrike" dirty="0">
                        <a:effectLst/>
                        <a:latin typeface="ＭＳ Ｐゴシック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1.160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6457950" y="152400"/>
            <a:ext cx="207486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000" dirty="0">
                <a:solidFill>
                  <a:srgbClr val="0000FF"/>
                </a:solidFill>
              </a:rPr>
              <a:t> </a:t>
            </a:r>
            <a:r>
              <a:rPr lang="ja-JP" altLang="en-US" sz="1000" dirty="0" smtClean="0">
                <a:solidFill>
                  <a:srgbClr val="0000FF"/>
                </a:solidFill>
              </a:rPr>
              <a:t>２．</a:t>
            </a:r>
            <a:r>
              <a:rPr lang="ja-JP" altLang="en-US" sz="1000" dirty="0">
                <a:solidFill>
                  <a:srgbClr val="0000FF"/>
                </a:solidFill>
              </a:rPr>
              <a:t>機能性</a:t>
            </a:r>
            <a:r>
              <a:rPr lang="ja-JP" altLang="en-US" sz="1000" dirty="0" smtClean="0">
                <a:solidFill>
                  <a:srgbClr val="0000FF"/>
                </a:solidFill>
              </a:rPr>
              <a:t>化学品事業部の</a:t>
            </a:r>
            <a:r>
              <a:rPr lang="ja-JP" altLang="en-US" sz="1000" dirty="0">
                <a:solidFill>
                  <a:srgbClr val="0000FF"/>
                </a:solidFill>
              </a:rPr>
              <a:t>ご紹介 </a:t>
            </a:r>
            <a:endParaRPr lang="en-US" altLang="ja-JP" sz="1000" dirty="0" smtClean="0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000" dirty="0">
                <a:solidFill>
                  <a:srgbClr val="0000FF"/>
                </a:solidFill>
              </a:rPr>
              <a:t>　</a:t>
            </a:r>
            <a:r>
              <a:rPr lang="ja-JP" altLang="en-US" sz="1000" dirty="0" smtClean="0">
                <a:solidFill>
                  <a:srgbClr val="0000FF"/>
                </a:solidFill>
              </a:rPr>
              <a:t> </a:t>
            </a:r>
            <a:r>
              <a:rPr lang="en-US" altLang="ja-JP" sz="1000" dirty="0" smtClean="0">
                <a:solidFill>
                  <a:srgbClr val="0000FF"/>
                </a:solidFill>
              </a:rPr>
              <a:t>2-1.</a:t>
            </a:r>
            <a:r>
              <a:rPr lang="ja-JP" altLang="en-US" sz="1000" dirty="0" smtClean="0">
                <a:solidFill>
                  <a:srgbClr val="0000FF"/>
                </a:solidFill>
              </a:rPr>
              <a:t>メタクリレートモノマー， </a:t>
            </a:r>
            <a:endParaRPr lang="en-US" altLang="ja-JP" sz="1000" dirty="0" smtClean="0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000" dirty="0">
                <a:solidFill>
                  <a:srgbClr val="0000FF"/>
                </a:solidFill>
              </a:rPr>
              <a:t>　</a:t>
            </a:r>
            <a:r>
              <a:rPr lang="ja-JP" altLang="en-US" sz="1000" dirty="0" smtClean="0">
                <a:solidFill>
                  <a:srgbClr val="0000FF"/>
                </a:solidFill>
              </a:rPr>
              <a:t>　　　　　　　アクリレートモノマー </a:t>
            </a:r>
            <a:endParaRPr lang="ja-JP" altLang="en-US" sz="1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ext Box 116"/>
          <p:cNvSpPr txBox="1">
            <a:spLocks noChangeArrowheads="1"/>
          </p:cNvSpPr>
          <p:nvPr/>
        </p:nvSpPr>
        <p:spPr bwMode="auto">
          <a:xfrm>
            <a:off x="1946275" y="3070225"/>
            <a:ext cx="5104282" cy="646331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ja-JP" altLang="en-US" sz="36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ja-JP" altLang="en-US" sz="3600" dirty="0" smtClean="0">
                <a:solidFill>
                  <a:srgbClr val="000000"/>
                </a:solidFill>
                <a:latin typeface="Arial" charset="0"/>
              </a:rPr>
              <a:t>２－２．</a:t>
            </a:r>
            <a:r>
              <a:rPr lang="en-US" altLang="ja-JP" sz="3600" dirty="0" smtClean="0">
                <a:solidFill>
                  <a:srgbClr val="000000"/>
                </a:solidFill>
                <a:latin typeface="Arial" charset="0"/>
              </a:rPr>
              <a:t> EPOXYESTER</a:t>
            </a:r>
            <a:r>
              <a:rPr lang="ja-JP" altLang="en-US" sz="3600" dirty="0" smtClean="0">
                <a:solidFill>
                  <a:srgbClr val="000000"/>
                </a:solidFill>
                <a:latin typeface="Arial" charset="0"/>
              </a:rPr>
              <a:t> </a:t>
            </a:r>
            <a:endParaRPr lang="en-US" altLang="ja-JP" sz="3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457950" y="152400"/>
            <a:ext cx="2074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000" dirty="0">
                <a:solidFill>
                  <a:srgbClr val="0000FF"/>
                </a:solidFill>
              </a:rPr>
              <a:t> </a:t>
            </a:r>
            <a:r>
              <a:rPr lang="ja-JP" altLang="en-US" sz="1000" dirty="0" smtClean="0">
                <a:solidFill>
                  <a:srgbClr val="0000FF"/>
                </a:solidFill>
              </a:rPr>
              <a:t>２．</a:t>
            </a:r>
            <a:r>
              <a:rPr lang="ja-JP" altLang="en-US" sz="1000" dirty="0">
                <a:solidFill>
                  <a:srgbClr val="0000FF"/>
                </a:solidFill>
              </a:rPr>
              <a:t>機能性</a:t>
            </a:r>
            <a:r>
              <a:rPr lang="ja-JP" altLang="en-US" sz="1000" dirty="0" smtClean="0">
                <a:solidFill>
                  <a:srgbClr val="0000FF"/>
                </a:solidFill>
              </a:rPr>
              <a:t>化学品事業部の</a:t>
            </a:r>
            <a:r>
              <a:rPr lang="ja-JP" altLang="en-US" sz="1000" dirty="0">
                <a:solidFill>
                  <a:srgbClr val="0000FF"/>
                </a:solidFill>
              </a:rPr>
              <a:t>ご紹介 </a:t>
            </a:r>
            <a:endParaRPr lang="en-US" altLang="ja-JP" sz="1000" dirty="0" smtClean="0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000" dirty="0">
                <a:solidFill>
                  <a:srgbClr val="0000FF"/>
                </a:solidFill>
              </a:rPr>
              <a:t>　</a:t>
            </a:r>
            <a:r>
              <a:rPr lang="ja-JP" altLang="en-US" sz="1000" dirty="0" smtClean="0">
                <a:solidFill>
                  <a:srgbClr val="0000FF"/>
                </a:solidFill>
              </a:rPr>
              <a:t> </a:t>
            </a:r>
            <a:r>
              <a:rPr lang="en-US" altLang="ja-JP" sz="1000" dirty="0" smtClean="0">
                <a:solidFill>
                  <a:srgbClr val="0000FF"/>
                </a:solidFill>
              </a:rPr>
              <a:t>2-2.</a:t>
            </a:r>
            <a:r>
              <a:rPr lang="ja-JP" altLang="en-US" sz="1000" dirty="0" smtClean="0">
                <a:solidFill>
                  <a:srgbClr val="0000FF"/>
                </a:solidFill>
              </a:rPr>
              <a:t>エポキシエステル </a:t>
            </a:r>
            <a:endParaRPr lang="ja-JP" altLang="en-US" sz="1000" dirty="0">
              <a:solidFill>
                <a:srgbClr val="0000FF"/>
              </a:solidFill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0" y="0"/>
            <a:ext cx="9144000" cy="6880225"/>
            <a:chOff x="0" y="0"/>
            <a:chExt cx="5760" cy="4334"/>
          </a:xfrm>
        </p:grpSpPr>
        <p:pic>
          <p:nvPicPr>
            <p:cNvPr id="10" name="Picture 3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5" y="0"/>
              <a:ext cx="385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35"/>
            <p:cNvSpPr txBox="1">
              <a:spLocks noChangeArrowheads="1"/>
            </p:cNvSpPr>
            <p:nvPr/>
          </p:nvSpPr>
          <p:spPr bwMode="auto">
            <a:xfrm>
              <a:off x="2391" y="4161"/>
              <a:ext cx="98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itchFamily="2" charset="2"/>
                <a:buChar char="|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ja-JP" altLang="en-US" sz="1200">
                  <a:solidFill>
                    <a:srgbClr val="000000"/>
                  </a:solidFill>
                  <a:latin typeface="Arial" charset="0"/>
                </a:rPr>
                <a:t>共栄社化学株式会社</a:t>
              </a:r>
            </a:p>
          </p:txBody>
        </p:sp>
        <p:sp>
          <p:nvSpPr>
            <p:cNvPr id="12" name="Line 36"/>
            <p:cNvSpPr>
              <a:spLocks noChangeShapeType="1"/>
            </p:cNvSpPr>
            <p:nvPr/>
          </p:nvSpPr>
          <p:spPr bwMode="auto">
            <a:xfrm>
              <a:off x="0" y="4156"/>
              <a:ext cx="5760" cy="0"/>
            </a:xfrm>
            <a:prstGeom prst="line">
              <a:avLst/>
            </a:prstGeom>
            <a:noFill/>
            <a:ln w="19050">
              <a:solidFill>
                <a:srgbClr val="99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3"/>
          <p:cNvSpPr>
            <a:spLocks noChangeArrowheads="1"/>
          </p:cNvSpPr>
          <p:nvPr/>
        </p:nvSpPr>
        <p:spPr bwMode="auto">
          <a:xfrm>
            <a:off x="147638" y="1052513"/>
            <a:ext cx="8669337" cy="1152525"/>
          </a:xfrm>
          <a:prstGeom prst="rect">
            <a:avLst/>
          </a:prstGeom>
          <a:gradFill rotWithShape="1">
            <a:gsLst>
              <a:gs pos="0">
                <a:srgbClr val="FF99FF"/>
              </a:gs>
              <a:gs pos="100000">
                <a:srgbClr val="FFD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1800" b="0"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46083" name="Text Box 7"/>
          <p:cNvSpPr txBox="1">
            <a:spLocks noChangeArrowheads="1"/>
          </p:cNvSpPr>
          <p:nvPr/>
        </p:nvSpPr>
        <p:spPr bwMode="auto">
          <a:xfrm>
            <a:off x="1908175" y="15573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ja-JP" sz="1800" i="1"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46084" name="Text Box 21"/>
          <p:cNvSpPr txBox="1">
            <a:spLocks noChangeArrowheads="1"/>
          </p:cNvSpPr>
          <p:nvPr/>
        </p:nvSpPr>
        <p:spPr bwMode="auto">
          <a:xfrm>
            <a:off x="1412875" y="2276475"/>
            <a:ext cx="43909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0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含有环氧基的（甲基）丙烯酸加合物</a:t>
            </a:r>
            <a:endParaRPr lang="ja-JP" altLang="en-US" sz="2000" dirty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  <p:grpSp>
        <p:nvGrpSpPr>
          <p:cNvPr id="46085" name="Group 26"/>
          <p:cNvGrpSpPr>
            <a:grpSpLocks/>
          </p:cNvGrpSpPr>
          <p:nvPr/>
        </p:nvGrpSpPr>
        <p:grpSpPr bwMode="auto">
          <a:xfrm>
            <a:off x="0" y="0"/>
            <a:ext cx="9144000" cy="6881813"/>
            <a:chOff x="0" y="0"/>
            <a:chExt cx="5760" cy="4335"/>
          </a:xfrm>
        </p:grpSpPr>
        <p:pic>
          <p:nvPicPr>
            <p:cNvPr id="46158" name="Picture 2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5" y="0"/>
              <a:ext cx="385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159" name="Text Box 28"/>
            <p:cNvSpPr txBox="1">
              <a:spLocks noChangeArrowheads="1"/>
            </p:cNvSpPr>
            <p:nvPr/>
          </p:nvSpPr>
          <p:spPr bwMode="auto">
            <a:xfrm>
              <a:off x="2391" y="4161"/>
              <a:ext cx="1016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itchFamily="2" charset="2"/>
                <a:buChar char="|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ja-JP" altLang="en-US" sz="1200">
                  <a:solidFill>
                    <a:srgbClr val="000000"/>
                  </a:solidFill>
                  <a:latin typeface="Adobe 宋体 Std L" pitchFamily="18" charset="-122"/>
                  <a:ea typeface="Adobe 宋体 Std L" pitchFamily="18" charset="-122"/>
                </a:rPr>
                <a:t>共栄社化学株式会社</a:t>
              </a:r>
            </a:p>
          </p:txBody>
        </p:sp>
        <p:sp>
          <p:nvSpPr>
            <p:cNvPr id="46160" name="Line 29"/>
            <p:cNvSpPr>
              <a:spLocks noChangeShapeType="1"/>
            </p:cNvSpPr>
            <p:nvPr/>
          </p:nvSpPr>
          <p:spPr bwMode="auto">
            <a:xfrm>
              <a:off x="0" y="4156"/>
              <a:ext cx="5760" cy="0"/>
            </a:xfrm>
            <a:prstGeom prst="line">
              <a:avLst/>
            </a:prstGeom>
            <a:noFill/>
            <a:ln w="19050">
              <a:solidFill>
                <a:srgbClr val="99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latin typeface="Adobe 宋体 Std L" pitchFamily="18" charset="-122"/>
                <a:ea typeface="Adobe 宋体 Std L" pitchFamily="18" charset="-122"/>
              </a:endParaRPr>
            </a:p>
          </p:txBody>
        </p:sp>
      </p:grpSp>
      <p:sp>
        <p:nvSpPr>
          <p:cNvPr id="46087" name="Text Box 116"/>
          <p:cNvSpPr txBox="1">
            <a:spLocks noChangeArrowheads="1"/>
          </p:cNvSpPr>
          <p:nvPr/>
        </p:nvSpPr>
        <p:spPr bwMode="auto">
          <a:xfrm>
            <a:off x="454025" y="400050"/>
            <a:ext cx="2247731" cy="461665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ja-JP" altLang="en-US" sz="24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r>
              <a:rPr lang="en-US" altLang="ja-JP" sz="24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EPOXYESTER</a:t>
            </a:r>
            <a:r>
              <a:rPr lang="ja-JP" altLang="en-US" sz="24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endParaRPr lang="en-US" altLang="ja-JP" sz="2400" dirty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46088" name="Rectangle 75"/>
          <p:cNvSpPr>
            <a:spLocks noChangeArrowheads="1"/>
          </p:cNvSpPr>
          <p:nvPr/>
        </p:nvSpPr>
        <p:spPr bwMode="auto">
          <a:xfrm>
            <a:off x="898525" y="3463925"/>
            <a:ext cx="7705725" cy="29178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1800" b="0"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46089" name="Rectangle 5"/>
          <p:cNvSpPr>
            <a:spLocks noChangeArrowheads="1"/>
          </p:cNvSpPr>
          <p:nvPr/>
        </p:nvSpPr>
        <p:spPr bwMode="auto">
          <a:xfrm>
            <a:off x="2143125" y="3800475"/>
            <a:ext cx="490538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1800" b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46090" name="Rectangle 6"/>
          <p:cNvSpPr>
            <a:spLocks noChangeArrowheads="1"/>
          </p:cNvSpPr>
          <p:nvPr/>
        </p:nvSpPr>
        <p:spPr bwMode="auto">
          <a:xfrm>
            <a:off x="2235200" y="3867150"/>
            <a:ext cx="1939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400" b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R</a:t>
            </a:r>
          </a:p>
        </p:txBody>
      </p:sp>
      <p:sp>
        <p:nvSpPr>
          <p:cNvPr id="46091" name="Rectangle 7"/>
          <p:cNvSpPr>
            <a:spLocks noChangeArrowheads="1"/>
          </p:cNvSpPr>
          <p:nvPr/>
        </p:nvSpPr>
        <p:spPr bwMode="auto">
          <a:xfrm>
            <a:off x="2438400" y="4035425"/>
            <a:ext cx="9457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600" b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1</a:t>
            </a:r>
            <a:endParaRPr lang="en-US" altLang="ja-JP" sz="2400" b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46092" name="Rectangle 8"/>
          <p:cNvSpPr>
            <a:spLocks noChangeArrowheads="1"/>
          </p:cNvSpPr>
          <p:nvPr/>
        </p:nvSpPr>
        <p:spPr bwMode="auto">
          <a:xfrm>
            <a:off x="2716213" y="3800475"/>
            <a:ext cx="1050925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1800" b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46093" name="Rectangle 9"/>
          <p:cNvSpPr>
            <a:spLocks noChangeArrowheads="1"/>
          </p:cNvSpPr>
          <p:nvPr/>
        </p:nvSpPr>
        <p:spPr bwMode="auto">
          <a:xfrm>
            <a:off x="2808288" y="3867150"/>
            <a:ext cx="9313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400" b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COOH</a:t>
            </a:r>
          </a:p>
        </p:txBody>
      </p:sp>
      <p:sp>
        <p:nvSpPr>
          <p:cNvPr id="46094" name="Rectangle 10"/>
          <p:cNvSpPr>
            <a:spLocks noChangeArrowheads="1"/>
          </p:cNvSpPr>
          <p:nvPr/>
        </p:nvSpPr>
        <p:spPr bwMode="auto">
          <a:xfrm>
            <a:off x="4167188" y="3800475"/>
            <a:ext cx="7112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1800" b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46095" name="Rectangle 11"/>
          <p:cNvSpPr>
            <a:spLocks noChangeArrowheads="1"/>
          </p:cNvSpPr>
          <p:nvPr/>
        </p:nvSpPr>
        <p:spPr bwMode="auto">
          <a:xfrm>
            <a:off x="4259263" y="3867150"/>
            <a:ext cx="4568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400" b="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CH</a:t>
            </a:r>
          </a:p>
        </p:txBody>
      </p:sp>
      <p:sp>
        <p:nvSpPr>
          <p:cNvPr id="46096" name="Rectangle 12"/>
          <p:cNvSpPr>
            <a:spLocks noChangeArrowheads="1"/>
          </p:cNvSpPr>
          <p:nvPr/>
        </p:nvSpPr>
        <p:spPr bwMode="auto">
          <a:xfrm>
            <a:off x="4683125" y="4035425"/>
            <a:ext cx="9457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600" b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2</a:t>
            </a:r>
            <a:endParaRPr lang="en-US" altLang="ja-JP" sz="2400" b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46097" name="Rectangle 13"/>
          <p:cNvSpPr>
            <a:spLocks noChangeArrowheads="1"/>
          </p:cNvSpPr>
          <p:nvPr/>
        </p:nvSpPr>
        <p:spPr bwMode="auto">
          <a:xfrm>
            <a:off x="5056188" y="3800475"/>
            <a:ext cx="6096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1800" b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46098" name="Rectangle 14"/>
          <p:cNvSpPr>
            <a:spLocks noChangeArrowheads="1"/>
          </p:cNvSpPr>
          <p:nvPr/>
        </p:nvSpPr>
        <p:spPr bwMode="auto">
          <a:xfrm>
            <a:off x="5148263" y="3867150"/>
            <a:ext cx="4568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400" b="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CH</a:t>
            </a:r>
          </a:p>
        </p:txBody>
      </p:sp>
      <p:sp>
        <p:nvSpPr>
          <p:cNvPr id="46099" name="Rectangle 15"/>
          <p:cNvSpPr>
            <a:spLocks noChangeArrowheads="1"/>
          </p:cNvSpPr>
          <p:nvPr/>
        </p:nvSpPr>
        <p:spPr bwMode="auto">
          <a:xfrm>
            <a:off x="3759200" y="3800475"/>
            <a:ext cx="357188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1800" b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46100" name="Rectangle 16"/>
          <p:cNvSpPr>
            <a:spLocks noChangeArrowheads="1"/>
          </p:cNvSpPr>
          <p:nvPr/>
        </p:nvSpPr>
        <p:spPr bwMode="auto">
          <a:xfrm>
            <a:off x="3851275" y="3867150"/>
            <a:ext cx="1859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400" b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+</a:t>
            </a:r>
          </a:p>
        </p:txBody>
      </p:sp>
      <p:sp>
        <p:nvSpPr>
          <p:cNvPr id="46101" name="Rectangle 17"/>
          <p:cNvSpPr>
            <a:spLocks noChangeArrowheads="1"/>
          </p:cNvSpPr>
          <p:nvPr/>
        </p:nvSpPr>
        <p:spPr bwMode="auto">
          <a:xfrm>
            <a:off x="4552950" y="5427663"/>
            <a:ext cx="388938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1800" b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46102" name="Rectangle 18"/>
          <p:cNvSpPr>
            <a:spLocks noChangeArrowheads="1"/>
          </p:cNvSpPr>
          <p:nvPr/>
        </p:nvSpPr>
        <p:spPr bwMode="auto">
          <a:xfrm>
            <a:off x="4645025" y="5494338"/>
            <a:ext cx="213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400" b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C</a:t>
            </a:r>
          </a:p>
        </p:txBody>
      </p:sp>
      <p:sp>
        <p:nvSpPr>
          <p:cNvPr id="46103" name="Rectangle 19"/>
          <p:cNvSpPr>
            <a:spLocks noChangeArrowheads="1"/>
          </p:cNvSpPr>
          <p:nvPr/>
        </p:nvSpPr>
        <p:spPr bwMode="auto">
          <a:xfrm>
            <a:off x="3943350" y="5427663"/>
            <a:ext cx="490538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1800" b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46104" name="Rectangle 20"/>
          <p:cNvSpPr>
            <a:spLocks noChangeArrowheads="1"/>
          </p:cNvSpPr>
          <p:nvPr/>
        </p:nvSpPr>
        <p:spPr bwMode="auto">
          <a:xfrm>
            <a:off x="4035425" y="5494338"/>
            <a:ext cx="1939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400" b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R</a:t>
            </a:r>
          </a:p>
        </p:txBody>
      </p:sp>
      <p:sp>
        <p:nvSpPr>
          <p:cNvPr id="46105" name="Rectangle 21"/>
          <p:cNvSpPr>
            <a:spLocks noChangeArrowheads="1"/>
          </p:cNvSpPr>
          <p:nvPr/>
        </p:nvSpPr>
        <p:spPr bwMode="auto">
          <a:xfrm>
            <a:off x="4238625" y="5662613"/>
            <a:ext cx="9457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600" b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1</a:t>
            </a:r>
            <a:endParaRPr lang="en-US" altLang="ja-JP" sz="2400" b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46106" name="Rectangle 22"/>
          <p:cNvSpPr>
            <a:spLocks noChangeArrowheads="1"/>
          </p:cNvSpPr>
          <p:nvPr/>
        </p:nvSpPr>
        <p:spPr bwMode="auto">
          <a:xfrm>
            <a:off x="7188200" y="5427663"/>
            <a:ext cx="490538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1800" b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46107" name="Rectangle 23"/>
          <p:cNvSpPr>
            <a:spLocks noChangeArrowheads="1"/>
          </p:cNvSpPr>
          <p:nvPr/>
        </p:nvSpPr>
        <p:spPr bwMode="auto">
          <a:xfrm>
            <a:off x="7280275" y="5494338"/>
            <a:ext cx="1939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400" b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R</a:t>
            </a:r>
          </a:p>
        </p:txBody>
      </p:sp>
      <p:sp>
        <p:nvSpPr>
          <p:cNvPr id="46108" name="Rectangle 24"/>
          <p:cNvSpPr>
            <a:spLocks noChangeArrowheads="1"/>
          </p:cNvSpPr>
          <p:nvPr/>
        </p:nvSpPr>
        <p:spPr bwMode="auto">
          <a:xfrm>
            <a:off x="7483475" y="5662613"/>
            <a:ext cx="9457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600" b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2</a:t>
            </a:r>
            <a:endParaRPr lang="en-US" altLang="ja-JP" sz="2400" b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46109" name="Line 25"/>
          <p:cNvSpPr>
            <a:spLocks noChangeShapeType="1"/>
          </p:cNvSpPr>
          <p:nvPr/>
        </p:nvSpPr>
        <p:spPr bwMode="auto">
          <a:xfrm>
            <a:off x="4324350" y="5640388"/>
            <a:ext cx="2286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46110" name="Line 26"/>
          <p:cNvSpPr>
            <a:spLocks noChangeShapeType="1"/>
          </p:cNvSpPr>
          <p:nvPr/>
        </p:nvSpPr>
        <p:spPr bwMode="auto">
          <a:xfrm>
            <a:off x="6273800" y="5640388"/>
            <a:ext cx="2286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46111" name="Rectangle 27"/>
          <p:cNvSpPr>
            <a:spLocks noChangeArrowheads="1"/>
          </p:cNvSpPr>
          <p:nvPr/>
        </p:nvSpPr>
        <p:spPr bwMode="auto">
          <a:xfrm>
            <a:off x="4581525" y="4375150"/>
            <a:ext cx="4064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1800" b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46112" name="Rectangle 28"/>
          <p:cNvSpPr>
            <a:spLocks noChangeArrowheads="1"/>
          </p:cNvSpPr>
          <p:nvPr/>
        </p:nvSpPr>
        <p:spPr bwMode="auto">
          <a:xfrm>
            <a:off x="4673600" y="4441825"/>
            <a:ext cx="2372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400" b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O</a:t>
            </a:r>
          </a:p>
        </p:txBody>
      </p:sp>
      <p:sp>
        <p:nvSpPr>
          <p:cNvPr id="46113" name="Line 29"/>
          <p:cNvSpPr>
            <a:spLocks noChangeShapeType="1"/>
          </p:cNvSpPr>
          <p:nvPr/>
        </p:nvSpPr>
        <p:spPr bwMode="auto">
          <a:xfrm>
            <a:off x="4368800" y="4181475"/>
            <a:ext cx="22860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46114" name="Line 30"/>
          <p:cNvSpPr>
            <a:spLocks noChangeShapeType="1"/>
          </p:cNvSpPr>
          <p:nvPr/>
        </p:nvSpPr>
        <p:spPr bwMode="auto">
          <a:xfrm flipH="1">
            <a:off x="4978400" y="4181475"/>
            <a:ext cx="22860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46115" name="Rectangle 31"/>
          <p:cNvSpPr>
            <a:spLocks noChangeArrowheads="1"/>
          </p:cNvSpPr>
          <p:nvPr/>
        </p:nvSpPr>
        <p:spPr bwMode="auto">
          <a:xfrm>
            <a:off x="5740400" y="3800475"/>
            <a:ext cx="490538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1800" b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46116" name="Rectangle 32"/>
          <p:cNvSpPr>
            <a:spLocks noChangeArrowheads="1"/>
          </p:cNvSpPr>
          <p:nvPr/>
        </p:nvSpPr>
        <p:spPr bwMode="auto">
          <a:xfrm>
            <a:off x="5832475" y="3867150"/>
            <a:ext cx="1939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400" b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R</a:t>
            </a:r>
          </a:p>
        </p:txBody>
      </p:sp>
      <p:sp>
        <p:nvSpPr>
          <p:cNvPr id="46117" name="Rectangle 33"/>
          <p:cNvSpPr>
            <a:spLocks noChangeArrowheads="1"/>
          </p:cNvSpPr>
          <p:nvPr/>
        </p:nvSpPr>
        <p:spPr bwMode="auto">
          <a:xfrm>
            <a:off x="6035675" y="4035425"/>
            <a:ext cx="9457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600" b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2</a:t>
            </a:r>
            <a:endParaRPr lang="en-US" altLang="ja-JP" sz="2400" b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46118" name="Line 34"/>
          <p:cNvSpPr>
            <a:spLocks noChangeShapeType="1"/>
          </p:cNvSpPr>
          <p:nvPr/>
        </p:nvSpPr>
        <p:spPr bwMode="auto">
          <a:xfrm>
            <a:off x="4933950" y="5640388"/>
            <a:ext cx="2286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46119" name="Rectangle 35"/>
          <p:cNvSpPr>
            <a:spLocks noChangeArrowheads="1"/>
          </p:cNvSpPr>
          <p:nvPr/>
        </p:nvSpPr>
        <p:spPr bwMode="auto">
          <a:xfrm>
            <a:off x="5664200" y="5427663"/>
            <a:ext cx="7112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1800" b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46120" name="Rectangle 36"/>
          <p:cNvSpPr>
            <a:spLocks noChangeArrowheads="1"/>
          </p:cNvSpPr>
          <p:nvPr/>
        </p:nvSpPr>
        <p:spPr bwMode="auto">
          <a:xfrm>
            <a:off x="5756275" y="5494338"/>
            <a:ext cx="4568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400" b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CH</a:t>
            </a:r>
          </a:p>
        </p:txBody>
      </p:sp>
      <p:sp>
        <p:nvSpPr>
          <p:cNvPr id="46121" name="Rectangle 37"/>
          <p:cNvSpPr>
            <a:spLocks noChangeArrowheads="1"/>
          </p:cNvSpPr>
          <p:nvPr/>
        </p:nvSpPr>
        <p:spPr bwMode="auto">
          <a:xfrm>
            <a:off x="6180138" y="5662613"/>
            <a:ext cx="9457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600" b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2</a:t>
            </a:r>
            <a:endParaRPr lang="en-US" altLang="ja-JP" sz="2400" b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46122" name="Rectangle 38"/>
          <p:cNvSpPr>
            <a:spLocks noChangeArrowheads="1"/>
          </p:cNvSpPr>
          <p:nvPr/>
        </p:nvSpPr>
        <p:spPr bwMode="auto">
          <a:xfrm>
            <a:off x="6438900" y="5427663"/>
            <a:ext cx="6096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1800" b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46123" name="Rectangle 39"/>
          <p:cNvSpPr>
            <a:spLocks noChangeArrowheads="1"/>
          </p:cNvSpPr>
          <p:nvPr/>
        </p:nvSpPr>
        <p:spPr bwMode="auto">
          <a:xfrm>
            <a:off x="6530975" y="5494338"/>
            <a:ext cx="4568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400" b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CH</a:t>
            </a:r>
          </a:p>
        </p:txBody>
      </p:sp>
      <p:sp>
        <p:nvSpPr>
          <p:cNvPr id="46124" name="Line 40"/>
          <p:cNvSpPr>
            <a:spLocks noChangeShapeType="1"/>
          </p:cNvSpPr>
          <p:nvPr/>
        </p:nvSpPr>
        <p:spPr bwMode="auto">
          <a:xfrm>
            <a:off x="7035800" y="5640388"/>
            <a:ext cx="2286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46125" name="Line 41"/>
          <p:cNvSpPr>
            <a:spLocks noChangeShapeType="1"/>
          </p:cNvSpPr>
          <p:nvPr/>
        </p:nvSpPr>
        <p:spPr bwMode="auto">
          <a:xfrm>
            <a:off x="4705350" y="5275263"/>
            <a:ext cx="1588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46126" name="Line 42"/>
          <p:cNvSpPr>
            <a:spLocks noChangeShapeType="1"/>
          </p:cNvSpPr>
          <p:nvPr/>
        </p:nvSpPr>
        <p:spPr bwMode="auto">
          <a:xfrm>
            <a:off x="4781550" y="5275263"/>
            <a:ext cx="1588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46127" name="Rectangle 43"/>
          <p:cNvSpPr>
            <a:spLocks noChangeArrowheads="1"/>
          </p:cNvSpPr>
          <p:nvPr/>
        </p:nvSpPr>
        <p:spPr bwMode="auto">
          <a:xfrm>
            <a:off x="4527550" y="4868863"/>
            <a:ext cx="4064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1800" b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46128" name="Rectangle 44"/>
          <p:cNvSpPr>
            <a:spLocks noChangeArrowheads="1"/>
          </p:cNvSpPr>
          <p:nvPr/>
        </p:nvSpPr>
        <p:spPr bwMode="auto">
          <a:xfrm>
            <a:off x="4619625" y="4935538"/>
            <a:ext cx="2372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400" b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O</a:t>
            </a:r>
          </a:p>
        </p:txBody>
      </p:sp>
      <p:sp>
        <p:nvSpPr>
          <p:cNvPr id="46129" name="Line 45"/>
          <p:cNvSpPr>
            <a:spLocks noChangeShapeType="1"/>
          </p:cNvSpPr>
          <p:nvPr/>
        </p:nvSpPr>
        <p:spPr bwMode="auto">
          <a:xfrm>
            <a:off x="6616700" y="5275263"/>
            <a:ext cx="1588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46130" name="Rectangle 46"/>
          <p:cNvSpPr>
            <a:spLocks noChangeArrowheads="1"/>
          </p:cNvSpPr>
          <p:nvPr/>
        </p:nvSpPr>
        <p:spPr bwMode="auto">
          <a:xfrm>
            <a:off x="6426200" y="4868863"/>
            <a:ext cx="627063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1800" b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46131" name="Rectangle 47"/>
          <p:cNvSpPr>
            <a:spLocks noChangeArrowheads="1"/>
          </p:cNvSpPr>
          <p:nvPr/>
        </p:nvSpPr>
        <p:spPr bwMode="auto">
          <a:xfrm>
            <a:off x="6518275" y="4935538"/>
            <a:ext cx="4809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400" b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OH</a:t>
            </a:r>
          </a:p>
        </p:txBody>
      </p:sp>
      <p:sp>
        <p:nvSpPr>
          <p:cNvPr id="46132" name="Rectangle 48"/>
          <p:cNvSpPr>
            <a:spLocks noChangeArrowheads="1"/>
          </p:cNvSpPr>
          <p:nvPr/>
        </p:nvSpPr>
        <p:spPr bwMode="auto">
          <a:xfrm>
            <a:off x="5138738" y="5427663"/>
            <a:ext cx="4064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1800" b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46133" name="Rectangle 49"/>
          <p:cNvSpPr>
            <a:spLocks noChangeArrowheads="1"/>
          </p:cNvSpPr>
          <p:nvPr/>
        </p:nvSpPr>
        <p:spPr bwMode="auto">
          <a:xfrm>
            <a:off x="5230813" y="5494338"/>
            <a:ext cx="2372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400" b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O</a:t>
            </a:r>
          </a:p>
        </p:txBody>
      </p:sp>
      <p:sp>
        <p:nvSpPr>
          <p:cNvPr id="46134" name="Line 50"/>
          <p:cNvSpPr>
            <a:spLocks noChangeShapeType="1"/>
          </p:cNvSpPr>
          <p:nvPr/>
        </p:nvSpPr>
        <p:spPr bwMode="auto">
          <a:xfrm>
            <a:off x="5467350" y="5640388"/>
            <a:ext cx="2286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46135" name="Freeform 51"/>
          <p:cNvSpPr>
            <a:spLocks/>
          </p:cNvSpPr>
          <p:nvPr/>
        </p:nvSpPr>
        <p:spPr bwMode="auto">
          <a:xfrm>
            <a:off x="6632575" y="3752850"/>
            <a:ext cx="163513" cy="617538"/>
          </a:xfrm>
          <a:custGeom>
            <a:avLst/>
            <a:gdLst>
              <a:gd name="T0" fmla="*/ 2147483647 w 33"/>
              <a:gd name="T1" fmla="*/ 0 h 129"/>
              <a:gd name="T2" fmla="*/ 2147483647 w 33"/>
              <a:gd name="T3" fmla="*/ 0 h 129"/>
              <a:gd name="T4" fmla="*/ 2147483647 w 33"/>
              <a:gd name="T5" fmla="*/ 2147483647 h 129"/>
              <a:gd name="T6" fmla="*/ 2147483647 w 33"/>
              <a:gd name="T7" fmla="*/ 2147483647 h 129"/>
              <a:gd name="T8" fmla="*/ 2147483647 w 33"/>
              <a:gd name="T9" fmla="*/ 2147483647 h 129"/>
              <a:gd name="T10" fmla="*/ 2147483647 w 33"/>
              <a:gd name="T11" fmla="*/ 2147483647 h 129"/>
              <a:gd name="T12" fmla="*/ 2147483647 w 33"/>
              <a:gd name="T13" fmla="*/ 2147483647 h 129"/>
              <a:gd name="T14" fmla="*/ 2147483647 w 33"/>
              <a:gd name="T15" fmla="*/ 2147483647 h 129"/>
              <a:gd name="T16" fmla="*/ 2147483647 w 33"/>
              <a:gd name="T17" fmla="*/ 2147483647 h 129"/>
              <a:gd name="T18" fmla="*/ 2147483647 w 33"/>
              <a:gd name="T19" fmla="*/ 2147483647 h 129"/>
              <a:gd name="T20" fmla="*/ 2147483647 w 33"/>
              <a:gd name="T21" fmla="*/ 2147483647 h 129"/>
              <a:gd name="T22" fmla="*/ 2147483647 w 33"/>
              <a:gd name="T23" fmla="*/ 2147483647 h 129"/>
              <a:gd name="T24" fmla="*/ 2147483647 w 33"/>
              <a:gd name="T25" fmla="*/ 2147483647 h 129"/>
              <a:gd name="T26" fmla="*/ 2147483647 w 33"/>
              <a:gd name="T27" fmla="*/ 2147483647 h 129"/>
              <a:gd name="T28" fmla="*/ 2147483647 w 33"/>
              <a:gd name="T29" fmla="*/ 2147483647 h 129"/>
              <a:gd name="T30" fmla="*/ 2147483647 w 33"/>
              <a:gd name="T31" fmla="*/ 2147483647 h 129"/>
              <a:gd name="T32" fmla="*/ 2147483647 w 33"/>
              <a:gd name="T33" fmla="*/ 2147483647 h 129"/>
              <a:gd name="T34" fmla="*/ 2147483647 w 33"/>
              <a:gd name="T35" fmla="*/ 2147483647 h 129"/>
              <a:gd name="T36" fmla="*/ 0 w 33"/>
              <a:gd name="T37" fmla="*/ 2147483647 h 12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3"/>
              <a:gd name="T58" fmla="*/ 0 h 129"/>
              <a:gd name="T59" fmla="*/ 33 w 33"/>
              <a:gd name="T60" fmla="*/ 129 h 12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3" h="129">
                <a:moveTo>
                  <a:pt x="33" y="0"/>
                </a:moveTo>
                <a:lnTo>
                  <a:pt x="23" y="0"/>
                </a:lnTo>
                <a:lnTo>
                  <a:pt x="15" y="1"/>
                </a:lnTo>
                <a:lnTo>
                  <a:pt x="10" y="4"/>
                </a:lnTo>
                <a:lnTo>
                  <a:pt x="7" y="9"/>
                </a:lnTo>
                <a:lnTo>
                  <a:pt x="6" y="16"/>
                </a:lnTo>
                <a:lnTo>
                  <a:pt x="6" y="25"/>
                </a:lnTo>
                <a:lnTo>
                  <a:pt x="8" y="35"/>
                </a:lnTo>
                <a:lnTo>
                  <a:pt x="11" y="45"/>
                </a:lnTo>
                <a:lnTo>
                  <a:pt x="14" y="57"/>
                </a:lnTo>
                <a:lnTo>
                  <a:pt x="22" y="79"/>
                </a:lnTo>
                <a:lnTo>
                  <a:pt x="25" y="90"/>
                </a:lnTo>
                <a:lnTo>
                  <a:pt x="29" y="110"/>
                </a:lnTo>
                <a:lnTo>
                  <a:pt x="28" y="117"/>
                </a:lnTo>
                <a:lnTo>
                  <a:pt x="26" y="124"/>
                </a:lnTo>
                <a:lnTo>
                  <a:pt x="22" y="128"/>
                </a:lnTo>
                <a:lnTo>
                  <a:pt x="15" y="129"/>
                </a:lnTo>
                <a:lnTo>
                  <a:pt x="5" y="129"/>
                </a:lnTo>
                <a:lnTo>
                  <a:pt x="0" y="127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46136" name="Freeform 52"/>
          <p:cNvSpPr>
            <a:spLocks/>
          </p:cNvSpPr>
          <p:nvPr/>
        </p:nvSpPr>
        <p:spPr bwMode="auto">
          <a:xfrm>
            <a:off x="6829425" y="3752850"/>
            <a:ext cx="163513" cy="617538"/>
          </a:xfrm>
          <a:custGeom>
            <a:avLst/>
            <a:gdLst>
              <a:gd name="T0" fmla="*/ 2147483647 w 33"/>
              <a:gd name="T1" fmla="*/ 0 h 129"/>
              <a:gd name="T2" fmla="*/ 2147483647 w 33"/>
              <a:gd name="T3" fmla="*/ 0 h 129"/>
              <a:gd name="T4" fmla="*/ 2147483647 w 33"/>
              <a:gd name="T5" fmla="*/ 2147483647 h 129"/>
              <a:gd name="T6" fmla="*/ 2147483647 w 33"/>
              <a:gd name="T7" fmla="*/ 2147483647 h 129"/>
              <a:gd name="T8" fmla="*/ 2147483647 w 33"/>
              <a:gd name="T9" fmla="*/ 2147483647 h 129"/>
              <a:gd name="T10" fmla="*/ 2147483647 w 33"/>
              <a:gd name="T11" fmla="*/ 2147483647 h 129"/>
              <a:gd name="T12" fmla="*/ 2147483647 w 33"/>
              <a:gd name="T13" fmla="*/ 2147483647 h 129"/>
              <a:gd name="T14" fmla="*/ 2147483647 w 33"/>
              <a:gd name="T15" fmla="*/ 2147483647 h 129"/>
              <a:gd name="T16" fmla="*/ 2147483647 w 33"/>
              <a:gd name="T17" fmla="*/ 2147483647 h 129"/>
              <a:gd name="T18" fmla="*/ 2147483647 w 33"/>
              <a:gd name="T19" fmla="*/ 2147483647 h 129"/>
              <a:gd name="T20" fmla="*/ 2147483647 w 33"/>
              <a:gd name="T21" fmla="*/ 2147483647 h 129"/>
              <a:gd name="T22" fmla="*/ 2147483647 w 33"/>
              <a:gd name="T23" fmla="*/ 2147483647 h 129"/>
              <a:gd name="T24" fmla="*/ 2147483647 w 33"/>
              <a:gd name="T25" fmla="*/ 2147483647 h 129"/>
              <a:gd name="T26" fmla="*/ 2147483647 w 33"/>
              <a:gd name="T27" fmla="*/ 2147483647 h 129"/>
              <a:gd name="T28" fmla="*/ 2147483647 w 33"/>
              <a:gd name="T29" fmla="*/ 2147483647 h 129"/>
              <a:gd name="T30" fmla="*/ 2147483647 w 33"/>
              <a:gd name="T31" fmla="*/ 2147483647 h 129"/>
              <a:gd name="T32" fmla="*/ 2147483647 w 33"/>
              <a:gd name="T33" fmla="*/ 2147483647 h 129"/>
              <a:gd name="T34" fmla="*/ 2147483647 w 33"/>
              <a:gd name="T35" fmla="*/ 2147483647 h 129"/>
              <a:gd name="T36" fmla="*/ 0 w 33"/>
              <a:gd name="T37" fmla="*/ 2147483647 h 12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3"/>
              <a:gd name="T58" fmla="*/ 0 h 129"/>
              <a:gd name="T59" fmla="*/ 33 w 33"/>
              <a:gd name="T60" fmla="*/ 129 h 12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3" h="129">
                <a:moveTo>
                  <a:pt x="33" y="0"/>
                </a:moveTo>
                <a:lnTo>
                  <a:pt x="23" y="0"/>
                </a:lnTo>
                <a:lnTo>
                  <a:pt x="15" y="1"/>
                </a:lnTo>
                <a:lnTo>
                  <a:pt x="10" y="4"/>
                </a:lnTo>
                <a:lnTo>
                  <a:pt x="7" y="9"/>
                </a:lnTo>
                <a:lnTo>
                  <a:pt x="6" y="16"/>
                </a:lnTo>
                <a:lnTo>
                  <a:pt x="6" y="25"/>
                </a:lnTo>
                <a:lnTo>
                  <a:pt x="8" y="35"/>
                </a:lnTo>
                <a:lnTo>
                  <a:pt x="11" y="45"/>
                </a:lnTo>
                <a:lnTo>
                  <a:pt x="14" y="57"/>
                </a:lnTo>
                <a:lnTo>
                  <a:pt x="22" y="79"/>
                </a:lnTo>
                <a:lnTo>
                  <a:pt x="25" y="90"/>
                </a:lnTo>
                <a:lnTo>
                  <a:pt x="29" y="110"/>
                </a:lnTo>
                <a:lnTo>
                  <a:pt x="28" y="117"/>
                </a:lnTo>
                <a:lnTo>
                  <a:pt x="26" y="124"/>
                </a:lnTo>
                <a:lnTo>
                  <a:pt x="22" y="128"/>
                </a:lnTo>
                <a:lnTo>
                  <a:pt x="15" y="129"/>
                </a:lnTo>
                <a:lnTo>
                  <a:pt x="5" y="129"/>
                </a:lnTo>
                <a:lnTo>
                  <a:pt x="0" y="127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46137" name="Rectangle 53"/>
          <p:cNvSpPr>
            <a:spLocks noChangeArrowheads="1"/>
          </p:cNvSpPr>
          <p:nvPr/>
        </p:nvSpPr>
        <p:spPr bwMode="auto">
          <a:xfrm>
            <a:off x="6110288" y="4016375"/>
            <a:ext cx="522287" cy="238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1800" b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  <p:grpSp>
        <p:nvGrpSpPr>
          <p:cNvPr id="46138" name="Group 54"/>
          <p:cNvGrpSpPr>
            <a:grpSpLocks/>
          </p:cNvGrpSpPr>
          <p:nvPr/>
        </p:nvGrpSpPr>
        <p:grpSpPr bwMode="auto">
          <a:xfrm flipH="1">
            <a:off x="1233488" y="3752850"/>
            <a:ext cx="882650" cy="617538"/>
            <a:chOff x="219" y="1383"/>
            <a:chExt cx="556" cy="389"/>
          </a:xfrm>
        </p:grpSpPr>
        <p:sp>
          <p:nvSpPr>
            <p:cNvPr id="46155" name="Freeform 55"/>
            <p:cNvSpPr>
              <a:spLocks/>
            </p:cNvSpPr>
            <p:nvPr/>
          </p:nvSpPr>
          <p:spPr bwMode="auto">
            <a:xfrm>
              <a:off x="548" y="1383"/>
              <a:ext cx="103" cy="389"/>
            </a:xfrm>
            <a:custGeom>
              <a:avLst/>
              <a:gdLst>
                <a:gd name="T0" fmla="*/ 856406887 w 33"/>
                <a:gd name="T1" fmla="*/ 0 h 129"/>
                <a:gd name="T2" fmla="*/ 600100451 w 33"/>
                <a:gd name="T3" fmla="*/ 0 h 129"/>
                <a:gd name="T4" fmla="*/ 392486210 w 33"/>
                <a:gd name="T5" fmla="*/ 15171090 h 129"/>
                <a:gd name="T6" fmla="*/ 259117265 w 33"/>
                <a:gd name="T7" fmla="*/ 61665559 h 129"/>
                <a:gd name="T8" fmla="*/ 183746135 w 33"/>
                <a:gd name="T9" fmla="*/ 137954722 h 129"/>
                <a:gd name="T10" fmla="*/ 157236935 w 33"/>
                <a:gd name="T11" fmla="*/ 247082979 h 129"/>
                <a:gd name="T12" fmla="*/ 157236935 w 33"/>
                <a:gd name="T13" fmla="*/ 385651850 h 129"/>
                <a:gd name="T14" fmla="*/ 207613845 w 33"/>
                <a:gd name="T15" fmla="*/ 545561098 h 129"/>
                <a:gd name="T16" fmla="*/ 282904485 w 33"/>
                <a:gd name="T17" fmla="*/ 698748502 h 129"/>
                <a:gd name="T18" fmla="*/ 365896548 w 33"/>
                <a:gd name="T19" fmla="*/ 884721737 h 129"/>
                <a:gd name="T20" fmla="*/ 573510664 w 33"/>
                <a:gd name="T21" fmla="*/ 1224046609 h 129"/>
                <a:gd name="T22" fmla="*/ 648006850 w 33"/>
                <a:gd name="T23" fmla="*/ 1392966729 h 129"/>
                <a:gd name="T24" fmla="*/ 757256802 w 33"/>
                <a:gd name="T25" fmla="*/ 1706827353 h 129"/>
                <a:gd name="T26" fmla="*/ 725767886 w 33"/>
                <a:gd name="T27" fmla="*/ 1813694814 h 129"/>
                <a:gd name="T28" fmla="*/ 675390695 w 33"/>
                <a:gd name="T29" fmla="*/ 1922801902 h 129"/>
                <a:gd name="T30" fmla="*/ 573510664 w 33"/>
                <a:gd name="T31" fmla="*/ 1984303655 h 129"/>
                <a:gd name="T32" fmla="*/ 392486210 w 33"/>
                <a:gd name="T33" fmla="*/ 1999664768 h 129"/>
                <a:gd name="T34" fmla="*/ 133369247 w 33"/>
                <a:gd name="T35" fmla="*/ 1999664768 h 129"/>
                <a:gd name="T36" fmla="*/ 0 w 33"/>
                <a:gd name="T37" fmla="*/ 1969131108 h 1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3"/>
                <a:gd name="T58" fmla="*/ 0 h 129"/>
                <a:gd name="T59" fmla="*/ 33 w 33"/>
                <a:gd name="T60" fmla="*/ 129 h 1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3" h="129">
                  <a:moveTo>
                    <a:pt x="33" y="0"/>
                  </a:moveTo>
                  <a:lnTo>
                    <a:pt x="23" y="0"/>
                  </a:lnTo>
                  <a:lnTo>
                    <a:pt x="15" y="1"/>
                  </a:lnTo>
                  <a:lnTo>
                    <a:pt x="10" y="4"/>
                  </a:lnTo>
                  <a:lnTo>
                    <a:pt x="7" y="9"/>
                  </a:lnTo>
                  <a:lnTo>
                    <a:pt x="6" y="16"/>
                  </a:lnTo>
                  <a:lnTo>
                    <a:pt x="6" y="25"/>
                  </a:lnTo>
                  <a:lnTo>
                    <a:pt x="8" y="35"/>
                  </a:lnTo>
                  <a:lnTo>
                    <a:pt x="11" y="45"/>
                  </a:lnTo>
                  <a:lnTo>
                    <a:pt x="14" y="57"/>
                  </a:lnTo>
                  <a:lnTo>
                    <a:pt x="22" y="79"/>
                  </a:lnTo>
                  <a:lnTo>
                    <a:pt x="25" y="90"/>
                  </a:lnTo>
                  <a:lnTo>
                    <a:pt x="29" y="110"/>
                  </a:lnTo>
                  <a:lnTo>
                    <a:pt x="28" y="117"/>
                  </a:lnTo>
                  <a:lnTo>
                    <a:pt x="26" y="124"/>
                  </a:lnTo>
                  <a:lnTo>
                    <a:pt x="22" y="128"/>
                  </a:lnTo>
                  <a:lnTo>
                    <a:pt x="15" y="129"/>
                  </a:lnTo>
                  <a:lnTo>
                    <a:pt x="5" y="129"/>
                  </a:lnTo>
                  <a:lnTo>
                    <a:pt x="0" y="127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Adobe 宋体 Std L" pitchFamily="18" charset="-122"/>
                <a:ea typeface="Adobe 宋体 Std L" pitchFamily="18" charset="-122"/>
              </a:endParaRPr>
            </a:p>
          </p:txBody>
        </p:sp>
        <p:sp>
          <p:nvSpPr>
            <p:cNvPr id="46156" name="Freeform 56"/>
            <p:cNvSpPr>
              <a:spLocks/>
            </p:cNvSpPr>
            <p:nvPr/>
          </p:nvSpPr>
          <p:spPr bwMode="auto">
            <a:xfrm>
              <a:off x="672" y="1383"/>
              <a:ext cx="103" cy="389"/>
            </a:xfrm>
            <a:custGeom>
              <a:avLst/>
              <a:gdLst>
                <a:gd name="T0" fmla="*/ 856406887 w 33"/>
                <a:gd name="T1" fmla="*/ 0 h 129"/>
                <a:gd name="T2" fmla="*/ 600100451 w 33"/>
                <a:gd name="T3" fmla="*/ 0 h 129"/>
                <a:gd name="T4" fmla="*/ 392486210 w 33"/>
                <a:gd name="T5" fmla="*/ 15171090 h 129"/>
                <a:gd name="T6" fmla="*/ 259117265 w 33"/>
                <a:gd name="T7" fmla="*/ 61665559 h 129"/>
                <a:gd name="T8" fmla="*/ 183746135 w 33"/>
                <a:gd name="T9" fmla="*/ 137954722 h 129"/>
                <a:gd name="T10" fmla="*/ 157236935 w 33"/>
                <a:gd name="T11" fmla="*/ 247082979 h 129"/>
                <a:gd name="T12" fmla="*/ 157236935 w 33"/>
                <a:gd name="T13" fmla="*/ 385651850 h 129"/>
                <a:gd name="T14" fmla="*/ 207613845 w 33"/>
                <a:gd name="T15" fmla="*/ 545561098 h 129"/>
                <a:gd name="T16" fmla="*/ 282904485 w 33"/>
                <a:gd name="T17" fmla="*/ 698748502 h 129"/>
                <a:gd name="T18" fmla="*/ 365896548 w 33"/>
                <a:gd name="T19" fmla="*/ 884721737 h 129"/>
                <a:gd name="T20" fmla="*/ 573510664 w 33"/>
                <a:gd name="T21" fmla="*/ 1224046609 h 129"/>
                <a:gd name="T22" fmla="*/ 648006850 w 33"/>
                <a:gd name="T23" fmla="*/ 1392966729 h 129"/>
                <a:gd name="T24" fmla="*/ 757256802 w 33"/>
                <a:gd name="T25" fmla="*/ 1706827353 h 129"/>
                <a:gd name="T26" fmla="*/ 725767886 w 33"/>
                <a:gd name="T27" fmla="*/ 1813694814 h 129"/>
                <a:gd name="T28" fmla="*/ 675390695 w 33"/>
                <a:gd name="T29" fmla="*/ 1922801902 h 129"/>
                <a:gd name="T30" fmla="*/ 573510664 w 33"/>
                <a:gd name="T31" fmla="*/ 1984303655 h 129"/>
                <a:gd name="T32" fmla="*/ 392486210 w 33"/>
                <a:gd name="T33" fmla="*/ 1999664768 h 129"/>
                <a:gd name="T34" fmla="*/ 133369247 w 33"/>
                <a:gd name="T35" fmla="*/ 1999664768 h 129"/>
                <a:gd name="T36" fmla="*/ 0 w 33"/>
                <a:gd name="T37" fmla="*/ 1969131108 h 1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3"/>
                <a:gd name="T58" fmla="*/ 0 h 129"/>
                <a:gd name="T59" fmla="*/ 33 w 33"/>
                <a:gd name="T60" fmla="*/ 129 h 1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3" h="129">
                  <a:moveTo>
                    <a:pt x="33" y="0"/>
                  </a:moveTo>
                  <a:lnTo>
                    <a:pt x="23" y="0"/>
                  </a:lnTo>
                  <a:lnTo>
                    <a:pt x="15" y="1"/>
                  </a:lnTo>
                  <a:lnTo>
                    <a:pt x="10" y="4"/>
                  </a:lnTo>
                  <a:lnTo>
                    <a:pt x="7" y="9"/>
                  </a:lnTo>
                  <a:lnTo>
                    <a:pt x="6" y="16"/>
                  </a:lnTo>
                  <a:lnTo>
                    <a:pt x="6" y="25"/>
                  </a:lnTo>
                  <a:lnTo>
                    <a:pt x="8" y="35"/>
                  </a:lnTo>
                  <a:lnTo>
                    <a:pt x="11" y="45"/>
                  </a:lnTo>
                  <a:lnTo>
                    <a:pt x="14" y="57"/>
                  </a:lnTo>
                  <a:lnTo>
                    <a:pt x="22" y="79"/>
                  </a:lnTo>
                  <a:lnTo>
                    <a:pt x="25" y="90"/>
                  </a:lnTo>
                  <a:lnTo>
                    <a:pt x="29" y="110"/>
                  </a:lnTo>
                  <a:lnTo>
                    <a:pt x="28" y="117"/>
                  </a:lnTo>
                  <a:lnTo>
                    <a:pt x="26" y="124"/>
                  </a:lnTo>
                  <a:lnTo>
                    <a:pt x="22" y="128"/>
                  </a:lnTo>
                  <a:lnTo>
                    <a:pt x="15" y="129"/>
                  </a:lnTo>
                  <a:lnTo>
                    <a:pt x="5" y="129"/>
                  </a:lnTo>
                  <a:lnTo>
                    <a:pt x="0" y="127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Adobe 宋体 Std L" pitchFamily="18" charset="-122"/>
                <a:ea typeface="Adobe 宋体 Std L" pitchFamily="18" charset="-122"/>
              </a:endParaRPr>
            </a:p>
          </p:txBody>
        </p:sp>
        <p:sp>
          <p:nvSpPr>
            <p:cNvPr id="46157" name="Rectangle 57"/>
            <p:cNvSpPr>
              <a:spLocks noChangeArrowheads="1"/>
            </p:cNvSpPr>
            <p:nvPr/>
          </p:nvSpPr>
          <p:spPr bwMode="auto">
            <a:xfrm>
              <a:off x="219" y="1549"/>
              <a:ext cx="329" cy="1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itchFamily="2" charset="2"/>
                <a:buChar char="|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ja-JP" altLang="en-US" sz="1800" b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endParaRPr>
            </a:p>
          </p:txBody>
        </p:sp>
      </p:grpSp>
      <p:sp>
        <p:nvSpPr>
          <p:cNvPr id="46139" name="Line 58"/>
          <p:cNvSpPr>
            <a:spLocks noChangeShapeType="1"/>
          </p:cNvSpPr>
          <p:nvPr/>
        </p:nvSpPr>
        <p:spPr bwMode="auto">
          <a:xfrm>
            <a:off x="2525713" y="402907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46140" name="Line 59"/>
          <p:cNvSpPr>
            <a:spLocks noChangeShapeType="1"/>
          </p:cNvSpPr>
          <p:nvPr/>
        </p:nvSpPr>
        <p:spPr bwMode="auto">
          <a:xfrm>
            <a:off x="4859338" y="402907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46141" name="Line 60"/>
          <p:cNvSpPr>
            <a:spLocks noChangeShapeType="1"/>
          </p:cNvSpPr>
          <p:nvPr/>
        </p:nvSpPr>
        <p:spPr bwMode="auto">
          <a:xfrm>
            <a:off x="5583238" y="402907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46142" name="Line 61"/>
          <p:cNvSpPr>
            <a:spLocks noChangeShapeType="1"/>
          </p:cNvSpPr>
          <p:nvPr/>
        </p:nvSpPr>
        <p:spPr bwMode="auto">
          <a:xfrm>
            <a:off x="1354138" y="5678488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46143" name="Text Box 62"/>
          <p:cNvSpPr txBox="1">
            <a:spLocks noChangeArrowheads="1"/>
          </p:cNvSpPr>
          <p:nvPr/>
        </p:nvSpPr>
        <p:spPr bwMode="auto">
          <a:xfrm>
            <a:off x="1662113" y="5221288"/>
            <a:ext cx="682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400" b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Cat.</a:t>
            </a:r>
          </a:p>
        </p:txBody>
      </p:sp>
      <p:grpSp>
        <p:nvGrpSpPr>
          <p:cNvPr id="46144" name="Group 63"/>
          <p:cNvGrpSpPr>
            <a:grpSpLocks/>
          </p:cNvGrpSpPr>
          <p:nvPr/>
        </p:nvGrpSpPr>
        <p:grpSpPr bwMode="auto">
          <a:xfrm flipH="1">
            <a:off x="3073400" y="5359400"/>
            <a:ext cx="882650" cy="617538"/>
            <a:chOff x="219" y="1383"/>
            <a:chExt cx="556" cy="389"/>
          </a:xfrm>
        </p:grpSpPr>
        <p:sp>
          <p:nvSpPr>
            <p:cNvPr id="46152" name="Freeform 64"/>
            <p:cNvSpPr>
              <a:spLocks/>
            </p:cNvSpPr>
            <p:nvPr/>
          </p:nvSpPr>
          <p:spPr bwMode="auto">
            <a:xfrm>
              <a:off x="548" y="1383"/>
              <a:ext cx="103" cy="389"/>
            </a:xfrm>
            <a:custGeom>
              <a:avLst/>
              <a:gdLst>
                <a:gd name="T0" fmla="*/ 856406887 w 33"/>
                <a:gd name="T1" fmla="*/ 0 h 129"/>
                <a:gd name="T2" fmla="*/ 600100451 w 33"/>
                <a:gd name="T3" fmla="*/ 0 h 129"/>
                <a:gd name="T4" fmla="*/ 392486210 w 33"/>
                <a:gd name="T5" fmla="*/ 15171090 h 129"/>
                <a:gd name="T6" fmla="*/ 259117265 w 33"/>
                <a:gd name="T7" fmla="*/ 61665559 h 129"/>
                <a:gd name="T8" fmla="*/ 183746135 w 33"/>
                <a:gd name="T9" fmla="*/ 137954722 h 129"/>
                <a:gd name="T10" fmla="*/ 157236935 w 33"/>
                <a:gd name="T11" fmla="*/ 247082979 h 129"/>
                <a:gd name="T12" fmla="*/ 157236935 w 33"/>
                <a:gd name="T13" fmla="*/ 385651850 h 129"/>
                <a:gd name="T14" fmla="*/ 207613845 w 33"/>
                <a:gd name="T15" fmla="*/ 545561098 h 129"/>
                <a:gd name="T16" fmla="*/ 282904485 w 33"/>
                <a:gd name="T17" fmla="*/ 698748502 h 129"/>
                <a:gd name="T18" fmla="*/ 365896548 w 33"/>
                <a:gd name="T19" fmla="*/ 884721737 h 129"/>
                <a:gd name="T20" fmla="*/ 573510664 w 33"/>
                <a:gd name="T21" fmla="*/ 1224046609 h 129"/>
                <a:gd name="T22" fmla="*/ 648006850 w 33"/>
                <a:gd name="T23" fmla="*/ 1392966729 h 129"/>
                <a:gd name="T24" fmla="*/ 757256802 w 33"/>
                <a:gd name="T25" fmla="*/ 1706827353 h 129"/>
                <a:gd name="T26" fmla="*/ 725767886 w 33"/>
                <a:gd name="T27" fmla="*/ 1813694814 h 129"/>
                <a:gd name="T28" fmla="*/ 675390695 w 33"/>
                <a:gd name="T29" fmla="*/ 1922801902 h 129"/>
                <a:gd name="T30" fmla="*/ 573510664 w 33"/>
                <a:gd name="T31" fmla="*/ 1984303655 h 129"/>
                <a:gd name="T32" fmla="*/ 392486210 w 33"/>
                <a:gd name="T33" fmla="*/ 1999664768 h 129"/>
                <a:gd name="T34" fmla="*/ 133369247 w 33"/>
                <a:gd name="T35" fmla="*/ 1999664768 h 129"/>
                <a:gd name="T36" fmla="*/ 0 w 33"/>
                <a:gd name="T37" fmla="*/ 1969131108 h 1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3"/>
                <a:gd name="T58" fmla="*/ 0 h 129"/>
                <a:gd name="T59" fmla="*/ 33 w 33"/>
                <a:gd name="T60" fmla="*/ 129 h 1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3" h="129">
                  <a:moveTo>
                    <a:pt x="33" y="0"/>
                  </a:moveTo>
                  <a:lnTo>
                    <a:pt x="23" y="0"/>
                  </a:lnTo>
                  <a:lnTo>
                    <a:pt x="15" y="1"/>
                  </a:lnTo>
                  <a:lnTo>
                    <a:pt x="10" y="4"/>
                  </a:lnTo>
                  <a:lnTo>
                    <a:pt x="7" y="9"/>
                  </a:lnTo>
                  <a:lnTo>
                    <a:pt x="6" y="16"/>
                  </a:lnTo>
                  <a:lnTo>
                    <a:pt x="6" y="25"/>
                  </a:lnTo>
                  <a:lnTo>
                    <a:pt x="8" y="35"/>
                  </a:lnTo>
                  <a:lnTo>
                    <a:pt x="11" y="45"/>
                  </a:lnTo>
                  <a:lnTo>
                    <a:pt x="14" y="57"/>
                  </a:lnTo>
                  <a:lnTo>
                    <a:pt x="22" y="79"/>
                  </a:lnTo>
                  <a:lnTo>
                    <a:pt x="25" y="90"/>
                  </a:lnTo>
                  <a:lnTo>
                    <a:pt x="29" y="110"/>
                  </a:lnTo>
                  <a:lnTo>
                    <a:pt x="28" y="117"/>
                  </a:lnTo>
                  <a:lnTo>
                    <a:pt x="26" y="124"/>
                  </a:lnTo>
                  <a:lnTo>
                    <a:pt x="22" y="128"/>
                  </a:lnTo>
                  <a:lnTo>
                    <a:pt x="15" y="129"/>
                  </a:lnTo>
                  <a:lnTo>
                    <a:pt x="5" y="129"/>
                  </a:lnTo>
                  <a:lnTo>
                    <a:pt x="0" y="127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Adobe 宋体 Std L" pitchFamily="18" charset="-122"/>
                <a:ea typeface="Adobe 宋体 Std L" pitchFamily="18" charset="-122"/>
              </a:endParaRPr>
            </a:p>
          </p:txBody>
        </p:sp>
        <p:sp>
          <p:nvSpPr>
            <p:cNvPr id="46153" name="Freeform 65"/>
            <p:cNvSpPr>
              <a:spLocks/>
            </p:cNvSpPr>
            <p:nvPr/>
          </p:nvSpPr>
          <p:spPr bwMode="auto">
            <a:xfrm>
              <a:off x="672" y="1383"/>
              <a:ext cx="103" cy="389"/>
            </a:xfrm>
            <a:custGeom>
              <a:avLst/>
              <a:gdLst>
                <a:gd name="T0" fmla="*/ 856406887 w 33"/>
                <a:gd name="T1" fmla="*/ 0 h 129"/>
                <a:gd name="T2" fmla="*/ 600100451 w 33"/>
                <a:gd name="T3" fmla="*/ 0 h 129"/>
                <a:gd name="T4" fmla="*/ 392486210 w 33"/>
                <a:gd name="T5" fmla="*/ 15171090 h 129"/>
                <a:gd name="T6" fmla="*/ 259117265 w 33"/>
                <a:gd name="T7" fmla="*/ 61665559 h 129"/>
                <a:gd name="T8" fmla="*/ 183746135 w 33"/>
                <a:gd name="T9" fmla="*/ 137954722 h 129"/>
                <a:gd name="T10" fmla="*/ 157236935 w 33"/>
                <a:gd name="T11" fmla="*/ 247082979 h 129"/>
                <a:gd name="T12" fmla="*/ 157236935 w 33"/>
                <a:gd name="T13" fmla="*/ 385651850 h 129"/>
                <a:gd name="T14" fmla="*/ 207613845 w 33"/>
                <a:gd name="T15" fmla="*/ 545561098 h 129"/>
                <a:gd name="T16" fmla="*/ 282904485 w 33"/>
                <a:gd name="T17" fmla="*/ 698748502 h 129"/>
                <a:gd name="T18" fmla="*/ 365896548 w 33"/>
                <a:gd name="T19" fmla="*/ 884721737 h 129"/>
                <a:gd name="T20" fmla="*/ 573510664 w 33"/>
                <a:gd name="T21" fmla="*/ 1224046609 h 129"/>
                <a:gd name="T22" fmla="*/ 648006850 w 33"/>
                <a:gd name="T23" fmla="*/ 1392966729 h 129"/>
                <a:gd name="T24" fmla="*/ 757256802 w 33"/>
                <a:gd name="T25" fmla="*/ 1706827353 h 129"/>
                <a:gd name="T26" fmla="*/ 725767886 w 33"/>
                <a:gd name="T27" fmla="*/ 1813694814 h 129"/>
                <a:gd name="T28" fmla="*/ 675390695 w 33"/>
                <a:gd name="T29" fmla="*/ 1922801902 h 129"/>
                <a:gd name="T30" fmla="*/ 573510664 w 33"/>
                <a:gd name="T31" fmla="*/ 1984303655 h 129"/>
                <a:gd name="T32" fmla="*/ 392486210 w 33"/>
                <a:gd name="T33" fmla="*/ 1999664768 h 129"/>
                <a:gd name="T34" fmla="*/ 133369247 w 33"/>
                <a:gd name="T35" fmla="*/ 1999664768 h 129"/>
                <a:gd name="T36" fmla="*/ 0 w 33"/>
                <a:gd name="T37" fmla="*/ 1969131108 h 1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3"/>
                <a:gd name="T58" fmla="*/ 0 h 129"/>
                <a:gd name="T59" fmla="*/ 33 w 33"/>
                <a:gd name="T60" fmla="*/ 129 h 1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3" h="129">
                  <a:moveTo>
                    <a:pt x="33" y="0"/>
                  </a:moveTo>
                  <a:lnTo>
                    <a:pt x="23" y="0"/>
                  </a:lnTo>
                  <a:lnTo>
                    <a:pt x="15" y="1"/>
                  </a:lnTo>
                  <a:lnTo>
                    <a:pt x="10" y="4"/>
                  </a:lnTo>
                  <a:lnTo>
                    <a:pt x="7" y="9"/>
                  </a:lnTo>
                  <a:lnTo>
                    <a:pt x="6" y="16"/>
                  </a:lnTo>
                  <a:lnTo>
                    <a:pt x="6" y="25"/>
                  </a:lnTo>
                  <a:lnTo>
                    <a:pt x="8" y="35"/>
                  </a:lnTo>
                  <a:lnTo>
                    <a:pt x="11" y="45"/>
                  </a:lnTo>
                  <a:lnTo>
                    <a:pt x="14" y="57"/>
                  </a:lnTo>
                  <a:lnTo>
                    <a:pt x="22" y="79"/>
                  </a:lnTo>
                  <a:lnTo>
                    <a:pt x="25" y="90"/>
                  </a:lnTo>
                  <a:lnTo>
                    <a:pt x="29" y="110"/>
                  </a:lnTo>
                  <a:lnTo>
                    <a:pt x="28" y="117"/>
                  </a:lnTo>
                  <a:lnTo>
                    <a:pt x="26" y="124"/>
                  </a:lnTo>
                  <a:lnTo>
                    <a:pt x="22" y="128"/>
                  </a:lnTo>
                  <a:lnTo>
                    <a:pt x="15" y="129"/>
                  </a:lnTo>
                  <a:lnTo>
                    <a:pt x="5" y="129"/>
                  </a:lnTo>
                  <a:lnTo>
                    <a:pt x="0" y="127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Adobe 宋体 Std L" pitchFamily="18" charset="-122"/>
                <a:ea typeface="Adobe 宋体 Std L" pitchFamily="18" charset="-122"/>
              </a:endParaRPr>
            </a:p>
          </p:txBody>
        </p:sp>
        <p:sp>
          <p:nvSpPr>
            <p:cNvPr id="46154" name="Rectangle 66"/>
            <p:cNvSpPr>
              <a:spLocks noChangeArrowheads="1"/>
            </p:cNvSpPr>
            <p:nvPr/>
          </p:nvSpPr>
          <p:spPr bwMode="auto">
            <a:xfrm>
              <a:off x="219" y="1549"/>
              <a:ext cx="329" cy="1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itchFamily="2" charset="2"/>
                <a:buChar char="|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ja-JP" altLang="en-US" sz="1800" b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endParaRPr>
            </a:p>
          </p:txBody>
        </p:sp>
      </p:grpSp>
      <p:sp>
        <p:nvSpPr>
          <p:cNvPr id="46145" name="Freeform 67"/>
          <p:cNvSpPr>
            <a:spLocks/>
          </p:cNvSpPr>
          <p:nvPr/>
        </p:nvSpPr>
        <p:spPr bwMode="auto">
          <a:xfrm>
            <a:off x="8099425" y="5353050"/>
            <a:ext cx="163513" cy="617538"/>
          </a:xfrm>
          <a:custGeom>
            <a:avLst/>
            <a:gdLst>
              <a:gd name="T0" fmla="*/ 2147483647 w 33"/>
              <a:gd name="T1" fmla="*/ 0 h 129"/>
              <a:gd name="T2" fmla="*/ 2147483647 w 33"/>
              <a:gd name="T3" fmla="*/ 0 h 129"/>
              <a:gd name="T4" fmla="*/ 2147483647 w 33"/>
              <a:gd name="T5" fmla="*/ 2147483647 h 129"/>
              <a:gd name="T6" fmla="*/ 2147483647 w 33"/>
              <a:gd name="T7" fmla="*/ 2147483647 h 129"/>
              <a:gd name="T8" fmla="*/ 2147483647 w 33"/>
              <a:gd name="T9" fmla="*/ 2147483647 h 129"/>
              <a:gd name="T10" fmla="*/ 2147483647 w 33"/>
              <a:gd name="T11" fmla="*/ 2147483647 h 129"/>
              <a:gd name="T12" fmla="*/ 2147483647 w 33"/>
              <a:gd name="T13" fmla="*/ 2147483647 h 129"/>
              <a:gd name="T14" fmla="*/ 2147483647 w 33"/>
              <a:gd name="T15" fmla="*/ 2147483647 h 129"/>
              <a:gd name="T16" fmla="*/ 2147483647 w 33"/>
              <a:gd name="T17" fmla="*/ 2147483647 h 129"/>
              <a:gd name="T18" fmla="*/ 2147483647 w 33"/>
              <a:gd name="T19" fmla="*/ 2147483647 h 129"/>
              <a:gd name="T20" fmla="*/ 2147483647 w 33"/>
              <a:gd name="T21" fmla="*/ 2147483647 h 129"/>
              <a:gd name="T22" fmla="*/ 2147483647 w 33"/>
              <a:gd name="T23" fmla="*/ 2147483647 h 129"/>
              <a:gd name="T24" fmla="*/ 2147483647 w 33"/>
              <a:gd name="T25" fmla="*/ 2147483647 h 129"/>
              <a:gd name="T26" fmla="*/ 2147483647 w 33"/>
              <a:gd name="T27" fmla="*/ 2147483647 h 129"/>
              <a:gd name="T28" fmla="*/ 2147483647 w 33"/>
              <a:gd name="T29" fmla="*/ 2147483647 h 129"/>
              <a:gd name="T30" fmla="*/ 2147483647 w 33"/>
              <a:gd name="T31" fmla="*/ 2147483647 h 129"/>
              <a:gd name="T32" fmla="*/ 2147483647 w 33"/>
              <a:gd name="T33" fmla="*/ 2147483647 h 129"/>
              <a:gd name="T34" fmla="*/ 2147483647 w 33"/>
              <a:gd name="T35" fmla="*/ 2147483647 h 129"/>
              <a:gd name="T36" fmla="*/ 0 w 33"/>
              <a:gd name="T37" fmla="*/ 2147483647 h 12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3"/>
              <a:gd name="T58" fmla="*/ 0 h 129"/>
              <a:gd name="T59" fmla="*/ 33 w 33"/>
              <a:gd name="T60" fmla="*/ 129 h 12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3" h="129">
                <a:moveTo>
                  <a:pt x="33" y="0"/>
                </a:moveTo>
                <a:lnTo>
                  <a:pt x="23" y="0"/>
                </a:lnTo>
                <a:lnTo>
                  <a:pt x="15" y="1"/>
                </a:lnTo>
                <a:lnTo>
                  <a:pt x="10" y="4"/>
                </a:lnTo>
                <a:lnTo>
                  <a:pt x="7" y="9"/>
                </a:lnTo>
                <a:lnTo>
                  <a:pt x="6" y="16"/>
                </a:lnTo>
                <a:lnTo>
                  <a:pt x="6" y="25"/>
                </a:lnTo>
                <a:lnTo>
                  <a:pt x="8" y="35"/>
                </a:lnTo>
                <a:lnTo>
                  <a:pt x="11" y="45"/>
                </a:lnTo>
                <a:lnTo>
                  <a:pt x="14" y="57"/>
                </a:lnTo>
                <a:lnTo>
                  <a:pt x="22" y="79"/>
                </a:lnTo>
                <a:lnTo>
                  <a:pt x="25" y="90"/>
                </a:lnTo>
                <a:lnTo>
                  <a:pt x="29" y="110"/>
                </a:lnTo>
                <a:lnTo>
                  <a:pt x="28" y="117"/>
                </a:lnTo>
                <a:lnTo>
                  <a:pt x="26" y="124"/>
                </a:lnTo>
                <a:lnTo>
                  <a:pt x="22" y="128"/>
                </a:lnTo>
                <a:lnTo>
                  <a:pt x="15" y="129"/>
                </a:lnTo>
                <a:lnTo>
                  <a:pt x="5" y="129"/>
                </a:lnTo>
                <a:lnTo>
                  <a:pt x="0" y="127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46146" name="Freeform 68"/>
          <p:cNvSpPr>
            <a:spLocks/>
          </p:cNvSpPr>
          <p:nvPr/>
        </p:nvSpPr>
        <p:spPr bwMode="auto">
          <a:xfrm>
            <a:off x="8296275" y="5353050"/>
            <a:ext cx="163513" cy="617538"/>
          </a:xfrm>
          <a:custGeom>
            <a:avLst/>
            <a:gdLst>
              <a:gd name="T0" fmla="*/ 2147483647 w 33"/>
              <a:gd name="T1" fmla="*/ 0 h 129"/>
              <a:gd name="T2" fmla="*/ 2147483647 w 33"/>
              <a:gd name="T3" fmla="*/ 0 h 129"/>
              <a:gd name="T4" fmla="*/ 2147483647 w 33"/>
              <a:gd name="T5" fmla="*/ 2147483647 h 129"/>
              <a:gd name="T6" fmla="*/ 2147483647 w 33"/>
              <a:gd name="T7" fmla="*/ 2147483647 h 129"/>
              <a:gd name="T8" fmla="*/ 2147483647 w 33"/>
              <a:gd name="T9" fmla="*/ 2147483647 h 129"/>
              <a:gd name="T10" fmla="*/ 2147483647 w 33"/>
              <a:gd name="T11" fmla="*/ 2147483647 h 129"/>
              <a:gd name="T12" fmla="*/ 2147483647 w 33"/>
              <a:gd name="T13" fmla="*/ 2147483647 h 129"/>
              <a:gd name="T14" fmla="*/ 2147483647 w 33"/>
              <a:gd name="T15" fmla="*/ 2147483647 h 129"/>
              <a:gd name="T16" fmla="*/ 2147483647 w 33"/>
              <a:gd name="T17" fmla="*/ 2147483647 h 129"/>
              <a:gd name="T18" fmla="*/ 2147483647 w 33"/>
              <a:gd name="T19" fmla="*/ 2147483647 h 129"/>
              <a:gd name="T20" fmla="*/ 2147483647 w 33"/>
              <a:gd name="T21" fmla="*/ 2147483647 h 129"/>
              <a:gd name="T22" fmla="*/ 2147483647 w 33"/>
              <a:gd name="T23" fmla="*/ 2147483647 h 129"/>
              <a:gd name="T24" fmla="*/ 2147483647 w 33"/>
              <a:gd name="T25" fmla="*/ 2147483647 h 129"/>
              <a:gd name="T26" fmla="*/ 2147483647 w 33"/>
              <a:gd name="T27" fmla="*/ 2147483647 h 129"/>
              <a:gd name="T28" fmla="*/ 2147483647 w 33"/>
              <a:gd name="T29" fmla="*/ 2147483647 h 129"/>
              <a:gd name="T30" fmla="*/ 2147483647 w 33"/>
              <a:gd name="T31" fmla="*/ 2147483647 h 129"/>
              <a:gd name="T32" fmla="*/ 2147483647 w 33"/>
              <a:gd name="T33" fmla="*/ 2147483647 h 129"/>
              <a:gd name="T34" fmla="*/ 2147483647 w 33"/>
              <a:gd name="T35" fmla="*/ 2147483647 h 129"/>
              <a:gd name="T36" fmla="*/ 0 w 33"/>
              <a:gd name="T37" fmla="*/ 2147483647 h 12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3"/>
              <a:gd name="T58" fmla="*/ 0 h 129"/>
              <a:gd name="T59" fmla="*/ 33 w 33"/>
              <a:gd name="T60" fmla="*/ 129 h 12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3" h="129">
                <a:moveTo>
                  <a:pt x="33" y="0"/>
                </a:moveTo>
                <a:lnTo>
                  <a:pt x="23" y="0"/>
                </a:lnTo>
                <a:lnTo>
                  <a:pt x="15" y="1"/>
                </a:lnTo>
                <a:lnTo>
                  <a:pt x="10" y="4"/>
                </a:lnTo>
                <a:lnTo>
                  <a:pt x="7" y="9"/>
                </a:lnTo>
                <a:lnTo>
                  <a:pt x="6" y="16"/>
                </a:lnTo>
                <a:lnTo>
                  <a:pt x="6" y="25"/>
                </a:lnTo>
                <a:lnTo>
                  <a:pt x="8" y="35"/>
                </a:lnTo>
                <a:lnTo>
                  <a:pt x="11" y="45"/>
                </a:lnTo>
                <a:lnTo>
                  <a:pt x="14" y="57"/>
                </a:lnTo>
                <a:lnTo>
                  <a:pt x="22" y="79"/>
                </a:lnTo>
                <a:lnTo>
                  <a:pt x="25" y="90"/>
                </a:lnTo>
                <a:lnTo>
                  <a:pt x="29" y="110"/>
                </a:lnTo>
                <a:lnTo>
                  <a:pt x="28" y="117"/>
                </a:lnTo>
                <a:lnTo>
                  <a:pt x="26" y="124"/>
                </a:lnTo>
                <a:lnTo>
                  <a:pt x="22" y="128"/>
                </a:lnTo>
                <a:lnTo>
                  <a:pt x="15" y="129"/>
                </a:lnTo>
                <a:lnTo>
                  <a:pt x="5" y="129"/>
                </a:lnTo>
                <a:lnTo>
                  <a:pt x="0" y="127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46147" name="Rectangle 69"/>
          <p:cNvSpPr>
            <a:spLocks noChangeArrowheads="1"/>
          </p:cNvSpPr>
          <p:nvPr/>
        </p:nvSpPr>
        <p:spPr bwMode="auto">
          <a:xfrm>
            <a:off x="7577138" y="5616575"/>
            <a:ext cx="522287" cy="238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1800" b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46148" name="Text Box 74"/>
          <p:cNvSpPr txBox="1">
            <a:spLocks noChangeArrowheads="1"/>
          </p:cNvSpPr>
          <p:nvPr/>
        </p:nvSpPr>
        <p:spPr bwMode="auto">
          <a:xfrm>
            <a:off x="376238" y="2781300"/>
            <a:ext cx="3195105" cy="46166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4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r>
              <a:rPr lang="en-US" altLang="ja-JP" sz="24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EPOXYESTER</a:t>
            </a:r>
            <a:r>
              <a:rPr lang="zh-CN" altLang="en-US" sz="24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的反应</a:t>
            </a:r>
            <a:r>
              <a:rPr lang="ja-JP" altLang="en-US" sz="24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endParaRPr lang="ja-JP" altLang="en-US" sz="2400" dirty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46149" name="Rectangle 76"/>
          <p:cNvSpPr>
            <a:spLocks noChangeArrowheads="1"/>
          </p:cNvSpPr>
          <p:nvPr/>
        </p:nvSpPr>
        <p:spPr bwMode="auto">
          <a:xfrm>
            <a:off x="2386013" y="4365625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algn="l" defTabSz="7620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defTabSz="762000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defTabSz="7620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defTabSz="762000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defTabSz="762000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800" b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酸</a:t>
            </a:r>
          </a:p>
        </p:txBody>
      </p:sp>
      <p:sp>
        <p:nvSpPr>
          <p:cNvPr id="46150" name="Rectangle 77"/>
          <p:cNvSpPr>
            <a:spLocks noChangeArrowheads="1"/>
          </p:cNvSpPr>
          <p:nvPr/>
        </p:nvSpPr>
        <p:spPr bwMode="auto">
          <a:xfrm>
            <a:off x="5049838" y="4365625"/>
            <a:ext cx="878446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algn="l" defTabSz="7620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defTabSz="762000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defTabSz="7620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defTabSz="762000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defTabSz="762000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环氧基</a:t>
            </a:r>
            <a:endParaRPr lang="ja-JP" altLang="en-US" sz="1800" b="0" dirty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  <p:pic>
        <p:nvPicPr>
          <p:cNvPr id="46151" name="Picture 8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1270000"/>
            <a:ext cx="83947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999999"/>
                  </a:outerShdw>
                </a:effectLst>
              </a14:hiddenEffects>
            </a:ext>
          </a:extLst>
        </p:spPr>
      </p:pic>
      <p:sp>
        <p:nvSpPr>
          <p:cNvPr id="81" name="Text Box 4"/>
          <p:cNvSpPr txBox="1">
            <a:spLocks noChangeArrowheads="1"/>
          </p:cNvSpPr>
          <p:nvPr/>
        </p:nvSpPr>
        <p:spPr bwMode="auto">
          <a:xfrm>
            <a:off x="6457950" y="152400"/>
            <a:ext cx="207486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000" dirty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r>
              <a:rPr lang="ja-JP" altLang="en-US" sz="1000" dirty="0" smtClean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２．</a:t>
            </a:r>
            <a:r>
              <a:rPr lang="ja-JP" altLang="en-US" sz="1000" dirty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機能性</a:t>
            </a:r>
            <a:r>
              <a:rPr lang="ja-JP" altLang="en-US" sz="1000" dirty="0" smtClean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化学品事業部の</a:t>
            </a:r>
            <a:r>
              <a:rPr lang="ja-JP" altLang="en-US" sz="1000" dirty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ご紹介 </a:t>
            </a:r>
            <a:endParaRPr lang="en-US" altLang="ja-JP" sz="1000" dirty="0" smtClean="0">
              <a:solidFill>
                <a:srgbClr val="0000FF"/>
              </a:solidFill>
              <a:latin typeface="Adobe 宋体 Std L" pitchFamily="18" charset="-122"/>
              <a:ea typeface="Adobe 宋体 Std L" pitchFamily="18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000" dirty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　</a:t>
            </a:r>
            <a:r>
              <a:rPr lang="ja-JP" altLang="en-US" sz="1000" dirty="0" smtClean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r>
              <a:rPr lang="en-US" altLang="ja-JP" sz="1000" dirty="0" smtClean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2-2.</a:t>
            </a:r>
            <a:r>
              <a:rPr lang="ja-JP" altLang="en-US" sz="1000" dirty="0" smtClean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エポキシエステル </a:t>
            </a:r>
            <a:endParaRPr lang="ja-JP" altLang="en-US" sz="1000" dirty="0">
              <a:solidFill>
                <a:srgbClr val="0000FF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16"/>
          <p:cNvSpPr txBox="1">
            <a:spLocks noChangeArrowheads="1"/>
          </p:cNvSpPr>
          <p:nvPr/>
        </p:nvSpPr>
        <p:spPr bwMode="auto">
          <a:xfrm>
            <a:off x="639613" y="323945"/>
            <a:ext cx="1967205" cy="584775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r>
              <a:rPr lang="zh-CN" altLang="en-US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公司概况</a:t>
            </a:r>
            <a:endParaRPr lang="en-US" altLang="ja-JP" dirty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755650" y="1125538"/>
            <a:ext cx="7850188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>
              <a:lnSpc>
                <a:spcPct val="120000"/>
              </a:lnSpc>
              <a:buClrTx/>
              <a:buSzTx/>
              <a:buFontTx/>
              <a:buNone/>
            </a:pPr>
            <a:r>
              <a:rPr kumimoji="0" lang="zh-CN" altLang="en-US" sz="24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公司</a:t>
            </a:r>
            <a:r>
              <a:rPr kumimoji="0" lang="ja-JP" altLang="en-US" sz="24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名      共栄社化学株式会社</a:t>
            </a:r>
          </a:p>
          <a:p>
            <a:pPr>
              <a:lnSpc>
                <a:spcPct val="120000"/>
              </a:lnSpc>
              <a:buClrTx/>
              <a:buSzTx/>
              <a:buFontTx/>
              <a:buNone/>
            </a:pPr>
            <a:r>
              <a:rPr kumimoji="0" lang="en-US" altLang="zh-CN" sz="24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CEO</a:t>
            </a:r>
            <a:r>
              <a:rPr kumimoji="0" lang="ja-JP" altLang="en-US" sz="24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		片岡　清夫</a:t>
            </a:r>
          </a:p>
          <a:p>
            <a:pPr>
              <a:lnSpc>
                <a:spcPct val="120000"/>
              </a:lnSpc>
              <a:buClrTx/>
              <a:buSzTx/>
              <a:buFontTx/>
              <a:buNone/>
            </a:pPr>
            <a:r>
              <a:rPr kumimoji="0" lang="zh-CN" altLang="en-US" sz="24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建 立       </a:t>
            </a:r>
            <a:r>
              <a:rPr kumimoji="0" lang="ja-JP" altLang="en-US" sz="24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	１９０４年（明治３７年）５月</a:t>
            </a:r>
          </a:p>
          <a:p>
            <a:pPr>
              <a:lnSpc>
                <a:spcPct val="120000"/>
              </a:lnSpc>
              <a:buClrTx/>
              <a:buSzTx/>
              <a:buFontTx/>
              <a:buNone/>
            </a:pPr>
            <a:r>
              <a:rPr kumimoji="0" lang="zh-CN" altLang="en-US" sz="24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注册资金</a:t>
            </a:r>
            <a:r>
              <a:rPr kumimoji="0" lang="ja-JP" altLang="en-US" sz="24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		２億１千万円</a:t>
            </a:r>
          </a:p>
          <a:p>
            <a:pPr>
              <a:lnSpc>
                <a:spcPct val="120000"/>
              </a:lnSpc>
              <a:buClrTx/>
              <a:buSzTx/>
              <a:buFontTx/>
              <a:buNone/>
            </a:pPr>
            <a:r>
              <a:rPr kumimoji="0" lang="zh-CN" altLang="en-US" sz="24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员工数</a:t>
            </a:r>
            <a:r>
              <a:rPr kumimoji="0" lang="ja-JP" altLang="en-US" sz="24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		約３００名</a:t>
            </a:r>
          </a:p>
          <a:p>
            <a:pPr>
              <a:lnSpc>
                <a:spcPct val="120000"/>
              </a:lnSpc>
              <a:buClrTx/>
              <a:buSzTx/>
              <a:buFontTx/>
              <a:buNone/>
            </a:pPr>
            <a:r>
              <a:rPr kumimoji="0" lang="zh-CN" altLang="en-US" sz="24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办公地点</a:t>
            </a:r>
            <a:r>
              <a:rPr kumimoji="0" lang="en-US" altLang="zh-CN" sz="24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            </a:t>
            </a:r>
            <a:r>
              <a:rPr kumimoji="0" lang="ja-JP" altLang="en-US" sz="24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	国内	本社・大阪支店・</a:t>
            </a:r>
            <a:r>
              <a:rPr kumimoji="0" lang="zh-CN" altLang="en-US" sz="24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东京</a:t>
            </a:r>
            <a:r>
              <a:rPr kumimoji="0" lang="ja-JP" altLang="en-US" sz="24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支店</a:t>
            </a:r>
          </a:p>
          <a:p>
            <a:pPr>
              <a:lnSpc>
                <a:spcPct val="120000"/>
              </a:lnSpc>
              <a:buClrTx/>
              <a:buSzTx/>
              <a:buFontTx/>
              <a:buNone/>
            </a:pPr>
            <a:r>
              <a:rPr kumimoji="0" lang="ja-JP" altLang="en-US" sz="24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				名古屋</a:t>
            </a:r>
            <a:r>
              <a:rPr kumimoji="0" lang="zh-CN" altLang="en-US" sz="24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营业</a:t>
            </a:r>
            <a:r>
              <a:rPr kumimoji="0" lang="ja-JP" altLang="en-US" sz="24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所・</a:t>
            </a:r>
            <a:r>
              <a:rPr kumimoji="0" lang="zh-CN" altLang="en-US" sz="24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福冈</a:t>
            </a:r>
            <a:r>
              <a:rPr kumimoji="0" lang="ja-JP" altLang="en-US" sz="24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営業所</a:t>
            </a:r>
          </a:p>
          <a:p>
            <a:pPr>
              <a:lnSpc>
                <a:spcPct val="120000"/>
              </a:lnSpc>
              <a:buClrTx/>
              <a:buSzTx/>
              <a:buFontTx/>
              <a:buNone/>
            </a:pPr>
            <a:r>
              <a:rPr kumimoji="0" lang="ja-JP" altLang="en-US" sz="24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				奈良</a:t>
            </a:r>
            <a:r>
              <a:rPr kumimoji="0" lang="zh-CN" altLang="en-US" sz="24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工场</a:t>
            </a:r>
            <a:r>
              <a:rPr kumimoji="0" lang="ja-JP" altLang="en-US" sz="24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・奈良研究所</a:t>
            </a:r>
          </a:p>
          <a:p>
            <a:pPr>
              <a:lnSpc>
                <a:spcPct val="120000"/>
              </a:lnSpc>
              <a:buClrTx/>
              <a:buSzTx/>
              <a:buFontTx/>
              <a:buNone/>
            </a:pPr>
            <a:r>
              <a:rPr kumimoji="0" lang="ja-JP" altLang="en-US" sz="24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				滋賀</a:t>
            </a:r>
            <a:r>
              <a:rPr kumimoji="0" lang="zh-CN" altLang="en-US" sz="24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工场</a:t>
            </a:r>
            <a:r>
              <a:rPr kumimoji="0" lang="ja-JP" altLang="en-US" sz="24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・物流</a:t>
            </a:r>
            <a:r>
              <a:rPr kumimoji="0" lang="zh-CN" altLang="en-US" sz="24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中心</a:t>
            </a:r>
            <a:endParaRPr kumimoji="0" lang="ja-JP" altLang="en-US" sz="2400" dirty="0" smtClean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  <a:p>
            <a:pPr>
              <a:lnSpc>
                <a:spcPct val="120000"/>
              </a:lnSpc>
              <a:buClrTx/>
              <a:buSzTx/>
              <a:buFontTx/>
              <a:buNone/>
            </a:pPr>
            <a:r>
              <a:rPr kumimoji="0" lang="ja-JP" altLang="en-US" sz="24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	　　　　 海外	台湾</a:t>
            </a:r>
            <a:r>
              <a:rPr kumimoji="0" lang="zh-CN" altLang="en-US" sz="24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工场</a:t>
            </a:r>
            <a:r>
              <a:rPr kumimoji="0" lang="ja-JP" altLang="en-US" sz="24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・上海</a:t>
            </a:r>
            <a:r>
              <a:rPr kumimoji="0" lang="zh-CN" altLang="en-US" sz="24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驻在事务所</a:t>
            </a:r>
            <a:endParaRPr kumimoji="0" lang="ja-JP" altLang="en-US" sz="2400" dirty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  <p:grpSp>
        <p:nvGrpSpPr>
          <p:cNvPr id="12" name="Group 6"/>
          <p:cNvGrpSpPr>
            <a:grpSpLocks/>
          </p:cNvGrpSpPr>
          <p:nvPr/>
        </p:nvGrpSpPr>
        <p:grpSpPr bwMode="auto">
          <a:xfrm>
            <a:off x="0" y="0"/>
            <a:ext cx="9144000" cy="6880225"/>
            <a:chOff x="0" y="0"/>
            <a:chExt cx="5760" cy="4334"/>
          </a:xfrm>
        </p:grpSpPr>
        <p:pic>
          <p:nvPicPr>
            <p:cNvPr id="13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5" y="0"/>
              <a:ext cx="385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 Box 8"/>
            <p:cNvSpPr txBox="1">
              <a:spLocks noChangeArrowheads="1"/>
            </p:cNvSpPr>
            <p:nvPr/>
          </p:nvSpPr>
          <p:spPr bwMode="auto">
            <a:xfrm>
              <a:off x="2391" y="4161"/>
              <a:ext cx="98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itchFamily="2" charset="2"/>
                <a:buChar char="|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ja-JP" altLang="en-US" sz="1200">
                  <a:solidFill>
                    <a:srgbClr val="000000"/>
                  </a:solidFill>
                  <a:latin typeface="Arial" charset="0"/>
                </a:rPr>
                <a:t>共栄社化学株式会社</a:t>
              </a:r>
            </a:p>
          </p:txBody>
        </p:sp>
        <p:sp>
          <p:nvSpPr>
            <p:cNvPr id="15" name="Line 9"/>
            <p:cNvSpPr>
              <a:spLocks noChangeShapeType="1"/>
            </p:cNvSpPr>
            <p:nvPr/>
          </p:nvSpPr>
          <p:spPr bwMode="auto">
            <a:xfrm>
              <a:off x="0" y="4156"/>
              <a:ext cx="5760" cy="0"/>
            </a:xfrm>
            <a:prstGeom prst="line">
              <a:avLst/>
            </a:prstGeom>
            <a:noFill/>
            <a:ln w="19050">
              <a:solidFill>
                <a:srgbClr val="99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6457950" y="152400"/>
            <a:ext cx="178593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000" dirty="0">
                <a:solidFill>
                  <a:srgbClr val="0000FF"/>
                </a:solidFill>
              </a:rPr>
              <a:t> １</a:t>
            </a:r>
            <a:r>
              <a:rPr lang="ja-JP" altLang="en-US" sz="1000" dirty="0" smtClean="0">
                <a:solidFill>
                  <a:srgbClr val="0000FF"/>
                </a:solidFill>
              </a:rPr>
              <a:t>．</a:t>
            </a:r>
            <a:r>
              <a:rPr lang="zh-CN" altLang="en-US" sz="1000" dirty="0" smtClean="0">
                <a:solidFill>
                  <a:srgbClr val="0000FF"/>
                </a:solidFill>
              </a:rPr>
              <a:t>公司简介及事业介绍</a:t>
            </a:r>
            <a:endParaRPr lang="ja-JP" altLang="en-US" sz="1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9"/>
          <p:cNvSpPr>
            <a:spLocks noChangeArrowheads="1"/>
          </p:cNvSpPr>
          <p:nvPr/>
        </p:nvSpPr>
        <p:spPr bwMode="auto">
          <a:xfrm>
            <a:off x="179388" y="2997200"/>
            <a:ext cx="8755062" cy="1944688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1800" b="0"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47107" name="Text Box 8"/>
          <p:cNvSpPr txBox="1">
            <a:spLocks noChangeArrowheads="1"/>
          </p:cNvSpPr>
          <p:nvPr/>
        </p:nvSpPr>
        <p:spPr bwMode="auto">
          <a:xfrm>
            <a:off x="2797800" y="5157788"/>
            <a:ext cx="32848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8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　</a:t>
            </a:r>
            <a:r>
              <a:rPr lang="en-US" altLang="ja-JP" sz="18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EPOXYESTER</a:t>
            </a:r>
            <a:r>
              <a:rPr lang="ja-JP" altLang="en-US" sz="1800" dirty="0" smtClean="0">
                <a:solidFill>
                  <a:srgbClr val="FF0000"/>
                </a:solidFill>
                <a:latin typeface="Adobe 宋体 Std L" pitchFamily="18" charset="-122"/>
                <a:ea typeface="Adobe 宋体 Std L" pitchFamily="18" charset="-122"/>
              </a:rPr>
              <a:t>３０００</a:t>
            </a:r>
            <a:r>
              <a:rPr lang="ja-JP" altLang="en-US" sz="1800" dirty="0">
                <a:solidFill>
                  <a:srgbClr val="FF0000"/>
                </a:solidFill>
                <a:latin typeface="Adobe 宋体 Std L" pitchFamily="18" charset="-122"/>
                <a:ea typeface="Adobe 宋体 Std L" pitchFamily="18" charset="-122"/>
              </a:rPr>
              <a:t>Ａ　</a:t>
            </a:r>
          </a:p>
        </p:txBody>
      </p:sp>
      <p:sp>
        <p:nvSpPr>
          <p:cNvPr id="47108" name="Text Box 16"/>
          <p:cNvSpPr txBox="1">
            <a:spLocks noChangeArrowheads="1"/>
          </p:cNvSpPr>
          <p:nvPr/>
        </p:nvSpPr>
        <p:spPr bwMode="auto">
          <a:xfrm>
            <a:off x="6588125" y="4508500"/>
            <a:ext cx="11715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400" b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＊主成分</a:t>
            </a:r>
          </a:p>
        </p:txBody>
      </p:sp>
      <p:grpSp>
        <p:nvGrpSpPr>
          <p:cNvPr id="47109" name="Group 1046"/>
          <p:cNvGrpSpPr>
            <a:grpSpLocks/>
          </p:cNvGrpSpPr>
          <p:nvPr/>
        </p:nvGrpSpPr>
        <p:grpSpPr bwMode="auto">
          <a:xfrm>
            <a:off x="0" y="0"/>
            <a:ext cx="9144000" cy="6881813"/>
            <a:chOff x="0" y="0"/>
            <a:chExt cx="5760" cy="4335"/>
          </a:xfrm>
        </p:grpSpPr>
        <p:pic>
          <p:nvPicPr>
            <p:cNvPr id="47118" name="Picture 104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5" y="0"/>
              <a:ext cx="385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19" name="Text Box 1048"/>
            <p:cNvSpPr txBox="1">
              <a:spLocks noChangeArrowheads="1"/>
            </p:cNvSpPr>
            <p:nvPr/>
          </p:nvSpPr>
          <p:spPr bwMode="auto">
            <a:xfrm>
              <a:off x="2391" y="4161"/>
              <a:ext cx="1016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itchFamily="2" charset="2"/>
                <a:buChar char="|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ja-JP" altLang="en-US" sz="1200">
                  <a:solidFill>
                    <a:srgbClr val="000000"/>
                  </a:solidFill>
                  <a:latin typeface="Adobe 宋体 Std L" pitchFamily="18" charset="-122"/>
                  <a:ea typeface="Adobe 宋体 Std L" pitchFamily="18" charset="-122"/>
                </a:rPr>
                <a:t>共栄社化学株式会社</a:t>
              </a:r>
            </a:p>
          </p:txBody>
        </p:sp>
        <p:sp>
          <p:nvSpPr>
            <p:cNvPr id="47120" name="Line 1049"/>
            <p:cNvSpPr>
              <a:spLocks noChangeShapeType="1"/>
            </p:cNvSpPr>
            <p:nvPr/>
          </p:nvSpPr>
          <p:spPr bwMode="auto">
            <a:xfrm>
              <a:off x="0" y="4156"/>
              <a:ext cx="5760" cy="0"/>
            </a:xfrm>
            <a:prstGeom prst="line">
              <a:avLst/>
            </a:prstGeom>
            <a:noFill/>
            <a:ln w="19050">
              <a:solidFill>
                <a:srgbClr val="99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latin typeface="Adobe 宋体 Std L" pitchFamily="18" charset="-122"/>
                <a:ea typeface="Adobe 宋体 Std L" pitchFamily="18" charset="-122"/>
              </a:endParaRPr>
            </a:p>
          </p:txBody>
        </p:sp>
      </p:grpSp>
      <p:sp>
        <p:nvSpPr>
          <p:cNvPr id="7" name="角丸四角形 6"/>
          <p:cNvSpPr/>
          <p:nvPr/>
        </p:nvSpPr>
        <p:spPr bwMode="auto">
          <a:xfrm>
            <a:off x="6720303" y="1419417"/>
            <a:ext cx="1884895" cy="1441195"/>
          </a:xfrm>
          <a:prstGeom prst="roundRect">
            <a:avLst/>
          </a:prstGeom>
          <a:gradFill rotWithShape="0">
            <a:gsLst>
              <a:gs pos="0">
                <a:srgbClr val="00CC66">
                  <a:alpha val="28000"/>
                </a:srgbClr>
              </a:gs>
              <a:gs pos="0">
                <a:srgbClr val="339933">
                  <a:gamma/>
                  <a:shade val="46275"/>
                  <a:invGamma/>
                </a:srgbClr>
              </a:gs>
              <a:gs pos="0">
                <a:srgbClr val="339933">
                  <a:gamma/>
                  <a:shade val="46275"/>
                  <a:invGamma/>
                </a:srgbClr>
              </a:gs>
              <a:gs pos="0">
                <a:srgbClr val="339933">
                  <a:gamma/>
                  <a:shade val="46275"/>
                  <a:invGamma/>
                </a:srgbClr>
              </a:gs>
              <a:gs pos="50000">
                <a:srgbClr val="339933"/>
              </a:gs>
              <a:gs pos="100000">
                <a:srgbClr val="339933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 sz="6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47113" name="Text Box 3"/>
          <p:cNvSpPr txBox="1">
            <a:spLocks noChangeArrowheads="1"/>
          </p:cNvSpPr>
          <p:nvPr/>
        </p:nvSpPr>
        <p:spPr bwMode="auto">
          <a:xfrm>
            <a:off x="6943725" y="1535113"/>
            <a:ext cx="1058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400">
                <a:solidFill>
                  <a:srgbClr val="FFFF00"/>
                </a:solidFill>
                <a:latin typeface="Adobe 宋体 Std L" pitchFamily="18" charset="-122"/>
                <a:ea typeface="Adobe 宋体 Std L" pitchFamily="18" charset="-122"/>
              </a:rPr>
              <a:t>特色</a:t>
            </a:r>
          </a:p>
        </p:txBody>
      </p:sp>
      <p:sp>
        <p:nvSpPr>
          <p:cNvPr id="47114" name="Text Box 4"/>
          <p:cNvSpPr txBox="1">
            <a:spLocks noChangeArrowheads="1"/>
          </p:cNvSpPr>
          <p:nvPr/>
        </p:nvSpPr>
        <p:spPr bwMode="auto">
          <a:xfrm>
            <a:off x="7065963" y="1924050"/>
            <a:ext cx="1868487" cy="88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800" dirty="0">
                <a:solidFill>
                  <a:srgbClr val="FFFF00"/>
                </a:solidFill>
                <a:latin typeface="Adobe 宋体 Std L" pitchFamily="18" charset="-122"/>
                <a:ea typeface="Adobe 宋体 Std L" pitchFamily="18" charset="-122"/>
              </a:rPr>
              <a:t>・高硬度</a:t>
            </a:r>
            <a:endParaRPr lang="en-US" altLang="ja-JP" sz="1800" dirty="0">
              <a:solidFill>
                <a:srgbClr val="FFFF00"/>
              </a:solidFill>
              <a:latin typeface="Adobe 宋体 Std L" pitchFamily="18" charset="-122"/>
              <a:ea typeface="Adobe 宋体 Std L" pitchFamily="18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800" dirty="0" smtClean="0">
                <a:solidFill>
                  <a:srgbClr val="FFFF00"/>
                </a:solidFill>
                <a:latin typeface="Adobe 宋体 Std L" pitchFamily="18" charset="-122"/>
                <a:ea typeface="Adobe 宋体 Std L" pitchFamily="18" charset="-122"/>
              </a:rPr>
              <a:t>・</a:t>
            </a:r>
            <a:r>
              <a:rPr lang="zh-CN" altLang="en-US" sz="1800" dirty="0" smtClean="0">
                <a:solidFill>
                  <a:srgbClr val="FFFF00"/>
                </a:solidFill>
                <a:latin typeface="Adobe 宋体 Std L" pitchFamily="18" charset="-122"/>
                <a:ea typeface="Adobe 宋体 Std L" pitchFamily="18" charset="-122"/>
              </a:rPr>
              <a:t>固化性</a:t>
            </a:r>
            <a:endParaRPr lang="en-US" altLang="ja-JP" sz="1800" dirty="0">
              <a:solidFill>
                <a:srgbClr val="FFFF00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47115" name="Text Box 23"/>
          <p:cNvSpPr txBox="1">
            <a:spLocks noChangeArrowheads="1"/>
          </p:cNvSpPr>
          <p:nvPr/>
        </p:nvSpPr>
        <p:spPr bwMode="auto">
          <a:xfrm>
            <a:off x="468313" y="404813"/>
            <a:ext cx="2651688" cy="523220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双酚</a:t>
            </a:r>
            <a:r>
              <a:rPr lang="en-US" altLang="zh-CN" sz="28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A</a:t>
            </a:r>
            <a:r>
              <a:rPr lang="zh-CN" altLang="en-US" sz="28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型环氧酯</a:t>
            </a:r>
            <a:endParaRPr lang="ja-JP" altLang="en-US" sz="2800" dirty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  <p:pic>
        <p:nvPicPr>
          <p:cNvPr id="47117" name="Picture 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248025"/>
            <a:ext cx="8569325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999999"/>
                  </a:outerShdw>
                </a:effectLst>
              </a14:hiddenEffects>
            </a:ext>
          </a:extLst>
        </p:spPr>
      </p:pic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457950" y="152400"/>
            <a:ext cx="207486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000" dirty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r>
              <a:rPr lang="ja-JP" altLang="en-US" sz="1000" dirty="0" smtClean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２．</a:t>
            </a:r>
            <a:r>
              <a:rPr lang="ja-JP" altLang="en-US" sz="1000" dirty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機能性</a:t>
            </a:r>
            <a:r>
              <a:rPr lang="ja-JP" altLang="en-US" sz="1000" dirty="0" smtClean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化学品事業部の</a:t>
            </a:r>
            <a:r>
              <a:rPr lang="ja-JP" altLang="en-US" sz="1000" dirty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ご紹介 </a:t>
            </a:r>
            <a:endParaRPr lang="en-US" altLang="ja-JP" sz="1000" dirty="0" smtClean="0">
              <a:solidFill>
                <a:srgbClr val="0000FF"/>
              </a:solidFill>
              <a:latin typeface="Adobe 宋体 Std L" pitchFamily="18" charset="-122"/>
              <a:ea typeface="Adobe 宋体 Std L" pitchFamily="18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000" dirty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　</a:t>
            </a:r>
            <a:r>
              <a:rPr lang="ja-JP" altLang="en-US" sz="1000" dirty="0" smtClean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r>
              <a:rPr lang="en-US" altLang="ja-JP" sz="1000" dirty="0" smtClean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2-2.</a:t>
            </a:r>
            <a:r>
              <a:rPr lang="ja-JP" altLang="en-US" sz="1000" dirty="0" smtClean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エポキシエステル </a:t>
            </a:r>
            <a:endParaRPr lang="ja-JP" altLang="en-US" sz="1000" dirty="0">
              <a:solidFill>
                <a:srgbClr val="0000FF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9"/>
          <p:cNvSpPr>
            <a:spLocks noChangeArrowheads="1"/>
          </p:cNvSpPr>
          <p:nvPr/>
        </p:nvSpPr>
        <p:spPr bwMode="auto">
          <a:xfrm>
            <a:off x="4067175" y="2884488"/>
            <a:ext cx="4770438" cy="292258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1800" b="0"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48131" name="Rectangle 9"/>
          <p:cNvSpPr>
            <a:spLocks noChangeArrowheads="1"/>
          </p:cNvSpPr>
          <p:nvPr/>
        </p:nvSpPr>
        <p:spPr bwMode="auto">
          <a:xfrm>
            <a:off x="323850" y="3286125"/>
            <a:ext cx="3448050" cy="230505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1800" b="0"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48132" name="Text Box 10"/>
          <p:cNvSpPr txBox="1">
            <a:spLocks noChangeArrowheads="1"/>
          </p:cNvSpPr>
          <p:nvPr/>
        </p:nvSpPr>
        <p:spPr bwMode="auto">
          <a:xfrm>
            <a:off x="4824158" y="5942013"/>
            <a:ext cx="36311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8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EPOXYESTER </a:t>
            </a:r>
            <a:r>
              <a:rPr lang="ja-JP" altLang="en-US" sz="18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３００２</a:t>
            </a:r>
            <a:r>
              <a:rPr lang="ja-JP" altLang="en-US" sz="18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Ａ（Ｎ） </a:t>
            </a:r>
          </a:p>
        </p:txBody>
      </p:sp>
      <p:sp>
        <p:nvSpPr>
          <p:cNvPr id="48133" name="Text Box 14"/>
          <p:cNvSpPr txBox="1">
            <a:spLocks noChangeArrowheads="1"/>
          </p:cNvSpPr>
          <p:nvPr/>
        </p:nvSpPr>
        <p:spPr bwMode="auto">
          <a:xfrm>
            <a:off x="7822397" y="5459413"/>
            <a:ext cx="95410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200" b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＊　主成分</a:t>
            </a:r>
          </a:p>
        </p:txBody>
      </p:sp>
      <p:sp>
        <p:nvSpPr>
          <p:cNvPr id="48134" name="Text Box 15"/>
          <p:cNvSpPr txBox="1">
            <a:spLocks noChangeArrowheads="1"/>
          </p:cNvSpPr>
          <p:nvPr/>
        </p:nvSpPr>
        <p:spPr bwMode="auto">
          <a:xfrm>
            <a:off x="888042" y="5942013"/>
            <a:ext cx="26276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8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EPOXYESTER </a:t>
            </a:r>
            <a:r>
              <a:rPr lang="ja-JP" altLang="en-US" sz="18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４０</a:t>
            </a:r>
            <a:r>
              <a:rPr lang="ja-JP" altLang="en-US" sz="18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ＥＭ</a:t>
            </a:r>
          </a:p>
        </p:txBody>
      </p:sp>
      <p:grpSp>
        <p:nvGrpSpPr>
          <p:cNvPr id="48135" name="Group 11"/>
          <p:cNvGrpSpPr>
            <a:grpSpLocks/>
          </p:cNvGrpSpPr>
          <p:nvPr/>
        </p:nvGrpSpPr>
        <p:grpSpPr bwMode="auto">
          <a:xfrm>
            <a:off x="0" y="0"/>
            <a:ext cx="9144000" cy="6881813"/>
            <a:chOff x="0" y="0"/>
            <a:chExt cx="5760" cy="4335"/>
          </a:xfrm>
        </p:grpSpPr>
        <p:pic>
          <p:nvPicPr>
            <p:cNvPr id="48149" name="Picture 1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5" y="0"/>
              <a:ext cx="385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150" name="Text Box 13"/>
            <p:cNvSpPr txBox="1">
              <a:spLocks noChangeArrowheads="1"/>
            </p:cNvSpPr>
            <p:nvPr/>
          </p:nvSpPr>
          <p:spPr bwMode="auto">
            <a:xfrm>
              <a:off x="2391" y="4161"/>
              <a:ext cx="1016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itchFamily="2" charset="2"/>
                <a:buChar char="|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ja-JP" altLang="en-US" sz="1200">
                  <a:solidFill>
                    <a:srgbClr val="000000"/>
                  </a:solidFill>
                  <a:latin typeface="Adobe 宋体 Std L" pitchFamily="18" charset="-122"/>
                  <a:ea typeface="Adobe 宋体 Std L" pitchFamily="18" charset="-122"/>
                </a:rPr>
                <a:t>共栄社化学株式会社</a:t>
              </a:r>
            </a:p>
          </p:txBody>
        </p:sp>
        <p:sp>
          <p:nvSpPr>
            <p:cNvPr id="48151" name="Line 14"/>
            <p:cNvSpPr>
              <a:spLocks noChangeShapeType="1"/>
            </p:cNvSpPr>
            <p:nvPr/>
          </p:nvSpPr>
          <p:spPr bwMode="auto">
            <a:xfrm>
              <a:off x="0" y="4156"/>
              <a:ext cx="5760" cy="0"/>
            </a:xfrm>
            <a:prstGeom prst="line">
              <a:avLst/>
            </a:prstGeom>
            <a:noFill/>
            <a:ln w="19050">
              <a:solidFill>
                <a:srgbClr val="99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latin typeface="Adobe 宋体 Std L" pitchFamily="18" charset="-122"/>
                <a:ea typeface="Adobe 宋体 Std L" pitchFamily="18" charset="-122"/>
              </a:endParaRPr>
            </a:p>
          </p:txBody>
        </p:sp>
      </p:grpSp>
      <p:sp>
        <p:nvSpPr>
          <p:cNvPr id="48136" name="AutoShape 16"/>
          <p:cNvSpPr>
            <a:spLocks noChangeAspect="1" noChangeArrowheads="1" noTextEdit="1"/>
          </p:cNvSpPr>
          <p:nvPr/>
        </p:nvSpPr>
        <p:spPr bwMode="auto">
          <a:xfrm>
            <a:off x="1185863" y="3935413"/>
            <a:ext cx="3600450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48137" name="Rectangle 42"/>
          <p:cNvSpPr>
            <a:spLocks noChangeArrowheads="1"/>
          </p:cNvSpPr>
          <p:nvPr/>
        </p:nvSpPr>
        <p:spPr bwMode="auto">
          <a:xfrm>
            <a:off x="2890838" y="5289550"/>
            <a:ext cx="8318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200" b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＊ 主成分</a:t>
            </a:r>
          </a:p>
        </p:txBody>
      </p:sp>
      <p:sp>
        <p:nvSpPr>
          <p:cNvPr id="48138" name="Rectangle 2"/>
          <p:cNvSpPr>
            <a:spLocks noChangeArrowheads="1"/>
          </p:cNvSpPr>
          <p:nvPr/>
        </p:nvSpPr>
        <p:spPr bwMode="auto">
          <a:xfrm>
            <a:off x="835025" y="333375"/>
            <a:ext cx="5537200" cy="6477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2400"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48139" name="Text Box 23"/>
          <p:cNvSpPr txBox="1">
            <a:spLocks noChangeArrowheads="1"/>
          </p:cNvSpPr>
          <p:nvPr/>
        </p:nvSpPr>
        <p:spPr bwMode="auto">
          <a:xfrm>
            <a:off x="906463" y="404813"/>
            <a:ext cx="33009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具有</a:t>
            </a:r>
            <a:r>
              <a:rPr lang="ja-JP" altLang="en-US" sz="28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r>
              <a:rPr lang="zh-CN" altLang="en-US" sz="28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弹性的环氧酯</a:t>
            </a:r>
            <a:r>
              <a:rPr lang="en-US" altLang="ja-JP" sz="28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endParaRPr lang="en-US" altLang="ja-JP" sz="2800" dirty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  <p:grpSp>
        <p:nvGrpSpPr>
          <p:cNvPr id="48140" name="グループ化 14"/>
          <p:cNvGrpSpPr>
            <a:grpSpLocks/>
          </p:cNvGrpSpPr>
          <p:nvPr/>
        </p:nvGrpSpPr>
        <p:grpSpPr bwMode="auto">
          <a:xfrm>
            <a:off x="5803135" y="1145922"/>
            <a:ext cx="2880628" cy="1441576"/>
            <a:chOff x="6516216" y="1412776"/>
            <a:chExt cx="2160240" cy="2664296"/>
          </a:xfrm>
        </p:grpSpPr>
        <p:sp>
          <p:nvSpPr>
            <p:cNvPr id="16" name="角丸四角形 15"/>
            <p:cNvSpPr/>
            <p:nvPr/>
          </p:nvSpPr>
          <p:spPr bwMode="auto">
            <a:xfrm>
              <a:off x="6516216" y="1412776"/>
              <a:ext cx="2160240" cy="2664296"/>
            </a:xfrm>
            <a:prstGeom prst="roundRect">
              <a:avLst/>
            </a:prstGeom>
            <a:gradFill rotWithShape="0">
              <a:gsLst>
                <a:gs pos="0">
                  <a:srgbClr val="00CC66">
                    <a:alpha val="28000"/>
                  </a:srgbClr>
                </a:gs>
                <a:gs pos="0">
                  <a:srgbClr val="339933">
                    <a:gamma/>
                    <a:shade val="46275"/>
                    <a:invGamma/>
                  </a:srgbClr>
                </a:gs>
                <a:gs pos="0">
                  <a:srgbClr val="339933">
                    <a:gamma/>
                    <a:shade val="46275"/>
                    <a:invGamma/>
                  </a:srgbClr>
                </a:gs>
                <a:gs pos="0">
                  <a:srgbClr val="339933">
                    <a:gamma/>
                    <a:shade val="46275"/>
                    <a:invGamma/>
                  </a:srgbClr>
                </a:gs>
                <a:gs pos="50000">
                  <a:srgbClr val="339933"/>
                </a:gs>
                <a:gs pos="100000">
                  <a:srgbClr val="339933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 sz="60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obe 宋体 Std L" pitchFamily="18" charset="-122"/>
                <a:ea typeface="Adobe 宋体 Std L" pitchFamily="18" charset="-122"/>
              </a:endParaRPr>
            </a:p>
          </p:txBody>
        </p:sp>
        <p:sp>
          <p:nvSpPr>
            <p:cNvPr id="48147" name="Text Box 3"/>
            <p:cNvSpPr txBox="1">
              <a:spLocks noChangeArrowheads="1"/>
            </p:cNvSpPr>
            <p:nvPr/>
          </p:nvSpPr>
          <p:spPr bwMode="auto">
            <a:xfrm>
              <a:off x="6732363" y="1627425"/>
              <a:ext cx="1019084" cy="844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itchFamily="2" charset="2"/>
                <a:buChar char="|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ja-JP" altLang="en-US" sz="2400" dirty="0">
                  <a:solidFill>
                    <a:srgbClr val="FFFF00"/>
                  </a:solidFill>
                  <a:latin typeface="Adobe 宋体 Std L" pitchFamily="18" charset="-122"/>
                  <a:ea typeface="Adobe 宋体 Std L" pitchFamily="18" charset="-122"/>
                </a:rPr>
                <a:t>特色</a:t>
              </a:r>
            </a:p>
          </p:txBody>
        </p:sp>
        <p:sp>
          <p:nvSpPr>
            <p:cNvPr id="48148" name="Text Box 4"/>
            <p:cNvSpPr txBox="1">
              <a:spLocks noChangeArrowheads="1"/>
            </p:cNvSpPr>
            <p:nvPr/>
          </p:nvSpPr>
          <p:spPr bwMode="auto">
            <a:xfrm>
              <a:off x="6804412" y="2348801"/>
              <a:ext cx="1799872" cy="1626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itchFamily="2" charset="2"/>
                <a:buChar char="|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ja-JP" altLang="en-US" sz="1800" dirty="0" smtClean="0">
                  <a:solidFill>
                    <a:srgbClr val="FFFF00"/>
                  </a:solidFill>
                  <a:latin typeface="Adobe 宋体 Std L" pitchFamily="18" charset="-122"/>
                  <a:ea typeface="Adobe 宋体 Std L" pitchFamily="18" charset="-122"/>
                </a:rPr>
                <a:t>・</a:t>
              </a:r>
              <a:r>
                <a:rPr lang="zh-CN" altLang="en-US" sz="1800" dirty="0" smtClean="0">
                  <a:solidFill>
                    <a:srgbClr val="FFFF00"/>
                  </a:solidFill>
                  <a:latin typeface="Adobe 宋体 Std L" pitchFamily="18" charset="-122"/>
                  <a:ea typeface="Adobe 宋体 Std L" pitchFamily="18" charset="-122"/>
                </a:rPr>
                <a:t>弹性</a:t>
              </a:r>
              <a:endParaRPr lang="en-US" altLang="ja-JP" sz="1800" dirty="0">
                <a:solidFill>
                  <a:srgbClr val="FFFF00"/>
                </a:solidFill>
                <a:latin typeface="Adobe 宋体 Std L" pitchFamily="18" charset="-122"/>
                <a:ea typeface="Adobe 宋体 Std L" pitchFamily="18" charset="-122"/>
              </a:endParaRP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ja-JP" altLang="en-US" sz="1800" dirty="0" smtClean="0">
                  <a:solidFill>
                    <a:srgbClr val="FFFF00"/>
                  </a:solidFill>
                  <a:latin typeface="Adobe 宋体 Std L" pitchFamily="18" charset="-122"/>
                  <a:ea typeface="Adobe 宋体 Std L" pitchFamily="18" charset="-122"/>
                </a:rPr>
                <a:t>・</a:t>
              </a:r>
              <a:r>
                <a:rPr lang="zh-CN" altLang="en-US" sz="1800" dirty="0" smtClean="0">
                  <a:solidFill>
                    <a:srgbClr val="FFFF00"/>
                  </a:solidFill>
                  <a:latin typeface="Adobe 宋体 Std L" pitchFamily="18" charset="-122"/>
                  <a:ea typeface="Adobe 宋体 Std L" pitchFamily="18" charset="-122"/>
                </a:rPr>
                <a:t>固化性</a:t>
              </a:r>
              <a:endParaRPr lang="en-US" altLang="ja-JP" sz="1800" dirty="0">
                <a:solidFill>
                  <a:srgbClr val="FFFF00"/>
                </a:solidFill>
                <a:latin typeface="Adobe 宋体 Std L" pitchFamily="18" charset="-122"/>
                <a:ea typeface="Adobe 宋体 Std L" pitchFamily="18" charset="-122"/>
              </a:endParaRPr>
            </a:p>
          </p:txBody>
        </p:sp>
      </p:grpSp>
      <p:pic>
        <p:nvPicPr>
          <p:cNvPr id="48142" name="Picture 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3355975"/>
            <a:ext cx="3108325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999999"/>
                  </a:outerShdw>
                </a:effectLst>
              </a14:hiddenEffects>
            </a:ext>
          </a:extLst>
        </p:spPr>
      </p:pic>
      <p:pic>
        <p:nvPicPr>
          <p:cNvPr id="48143" name="Picture 5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965450"/>
            <a:ext cx="4319587" cy="277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999999"/>
                  </a:outerShdw>
                </a:effectLst>
              </a14:hiddenEffects>
            </a:ext>
          </a:extLst>
        </p:spPr>
      </p:pic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6457950" y="152400"/>
            <a:ext cx="207486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000" dirty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r>
              <a:rPr lang="ja-JP" altLang="en-US" sz="1000" dirty="0" smtClean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２．</a:t>
            </a:r>
            <a:r>
              <a:rPr lang="ja-JP" altLang="en-US" sz="1000" dirty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機能性</a:t>
            </a:r>
            <a:r>
              <a:rPr lang="ja-JP" altLang="en-US" sz="1000" dirty="0" smtClean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化学品事業部の</a:t>
            </a:r>
            <a:r>
              <a:rPr lang="ja-JP" altLang="en-US" sz="1000" dirty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ご紹介 </a:t>
            </a:r>
            <a:endParaRPr lang="en-US" altLang="ja-JP" sz="1000" dirty="0" smtClean="0">
              <a:solidFill>
                <a:srgbClr val="0000FF"/>
              </a:solidFill>
              <a:latin typeface="Adobe 宋体 Std L" pitchFamily="18" charset="-122"/>
              <a:ea typeface="Adobe 宋体 Std L" pitchFamily="18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000" dirty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　</a:t>
            </a:r>
            <a:r>
              <a:rPr lang="ja-JP" altLang="en-US" sz="1000" dirty="0" smtClean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r>
              <a:rPr lang="en-US" altLang="ja-JP" sz="1000" dirty="0" smtClean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2-2.</a:t>
            </a:r>
            <a:r>
              <a:rPr lang="ja-JP" altLang="en-US" sz="1000" dirty="0" smtClean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エポキシエステル </a:t>
            </a:r>
            <a:endParaRPr lang="ja-JP" altLang="en-US" sz="1000" dirty="0">
              <a:solidFill>
                <a:srgbClr val="0000FF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9"/>
          <p:cNvSpPr>
            <a:spLocks noChangeArrowheads="1"/>
          </p:cNvSpPr>
          <p:nvPr/>
        </p:nvSpPr>
        <p:spPr bwMode="auto">
          <a:xfrm>
            <a:off x="971550" y="2709863"/>
            <a:ext cx="5614988" cy="1655762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1800" b="0"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323850" y="585788"/>
            <a:ext cx="6048375" cy="466725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含羟基的丙烯酸酯举例</a:t>
            </a:r>
            <a:endParaRPr lang="ja-JP" altLang="en-US" sz="2400" dirty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49156" name="テキスト ボックス 102"/>
          <p:cNvSpPr txBox="1">
            <a:spLocks noChangeArrowheads="1"/>
          </p:cNvSpPr>
          <p:nvPr/>
        </p:nvSpPr>
        <p:spPr bwMode="auto">
          <a:xfrm>
            <a:off x="2514600" y="4645025"/>
            <a:ext cx="30684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8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　</a:t>
            </a:r>
            <a:r>
              <a:rPr lang="en-US" altLang="ja-JP" sz="18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EPOXYESTER</a:t>
            </a:r>
            <a:r>
              <a:rPr lang="ja-JP" altLang="en-US" sz="18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r>
              <a:rPr lang="en-US" altLang="ja-JP" sz="1800" dirty="0">
                <a:solidFill>
                  <a:srgbClr val="FF0000"/>
                </a:solidFill>
                <a:latin typeface="Adobe 宋体 Std L" pitchFamily="18" charset="-122"/>
                <a:ea typeface="Adobe 宋体 Std L" pitchFamily="18" charset="-122"/>
              </a:rPr>
              <a:t>M-600A</a:t>
            </a:r>
            <a:r>
              <a:rPr lang="ja-JP" altLang="en-US" sz="1800" dirty="0">
                <a:solidFill>
                  <a:srgbClr val="FF0000"/>
                </a:solidFill>
                <a:latin typeface="Adobe 宋体 Std L" pitchFamily="18" charset="-122"/>
                <a:ea typeface="Adobe 宋体 Std L" pitchFamily="18" charset="-122"/>
              </a:rPr>
              <a:t>　 </a:t>
            </a:r>
          </a:p>
        </p:txBody>
      </p:sp>
      <p:grpSp>
        <p:nvGrpSpPr>
          <p:cNvPr id="49157" name="Group 115"/>
          <p:cNvGrpSpPr>
            <a:grpSpLocks/>
          </p:cNvGrpSpPr>
          <p:nvPr/>
        </p:nvGrpSpPr>
        <p:grpSpPr bwMode="auto">
          <a:xfrm>
            <a:off x="0" y="0"/>
            <a:ext cx="9144000" cy="6881813"/>
            <a:chOff x="0" y="0"/>
            <a:chExt cx="5760" cy="4335"/>
          </a:xfrm>
        </p:grpSpPr>
        <p:pic>
          <p:nvPicPr>
            <p:cNvPr id="49165" name="Picture 11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5" y="0"/>
              <a:ext cx="385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66" name="Text Box 117"/>
            <p:cNvSpPr txBox="1">
              <a:spLocks noChangeArrowheads="1"/>
            </p:cNvSpPr>
            <p:nvPr/>
          </p:nvSpPr>
          <p:spPr bwMode="auto">
            <a:xfrm>
              <a:off x="2391" y="4161"/>
              <a:ext cx="1016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itchFamily="2" charset="2"/>
                <a:buChar char="|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ja-JP" altLang="en-US" sz="1200">
                  <a:solidFill>
                    <a:srgbClr val="000000"/>
                  </a:solidFill>
                  <a:latin typeface="Adobe 宋体 Std L" pitchFamily="18" charset="-122"/>
                  <a:ea typeface="Adobe 宋体 Std L" pitchFamily="18" charset="-122"/>
                </a:rPr>
                <a:t>共栄社化学株式会社</a:t>
              </a:r>
            </a:p>
          </p:txBody>
        </p:sp>
        <p:sp>
          <p:nvSpPr>
            <p:cNvPr id="49167" name="Line 118"/>
            <p:cNvSpPr>
              <a:spLocks noChangeShapeType="1"/>
            </p:cNvSpPr>
            <p:nvPr/>
          </p:nvSpPr>
          <p:spPr bwMode="auto">
            <a:xfrm>
              <a:off x="0" y="4156"/>
              <a:ext cx="5760" cy="0"/>
            </a:xfrm>
            <a:prstGeom prst="line">
              <a:avLst/>
            </a:prstGeom>
            <a:noFill/>
            <a:ln w="19050">
              <a:solidFill>
                <a:srgbClr val="99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latin typeface="Adobe 宋体 Std L" pitchFamily="18" charset="-122"/>
                <a:ea typeface="Adobe 宋体 Std L" pitchFamily="18" charset="-122"/>
              </a:endParaRPr>
            </a:p>
          </p:txBody>
        </p:sp>
      </p:grpSp>
      <p:sp>
        <p:nvSpPr>
          <p:cNvPr id="16" name="角丸四角形 15"/>
          <p:cNvSpPr/>
          <p:nvPr/>
        </p:nvSpPr>
        <p:spPr bwMode="auto">
          <a:xfrm>
            <a:off x="6899125" y="1196752"/>
            <a:ext cx="2134326" cy="2203372"/>
          </a:xfrm>
          <a:prstGeom prst="roundRect">
            <a:avLst/>
          </a:prstGeom>
          <a:gradFill rotWithShape="0">
            <a:gsLst>
              <a:gs pos="0">
                <a:srgbClr val="00CC66">
                  <a:alpha val="28000"/>
                </a:srgbClr>
              </a:gs>
              <a:gs pos="0">
                <a:srgbClr val="339933">
                  <a:gamma/>
                  <a:shade val="46275"/>
                  <a:invGamma/>
                </a:srgbClr>
              </a:gs>
              <a:gs pos="0">
                <a:srgbClr val="339933">
                  <a:gamma/>
                  <a:shade val="46275"/>
                  <a:invGamma/>
                </a:srgbClr>
              </a:gs>
              <a:gs pos="0">
                <a:srgbClr val="339933">
                  <a:gamma/>
                  <a:shade val="46275"/>
                  <a:invGamma/>
                </a:srgbClr>
              </a:gs>
              <a:gs pos="50000">
                <a:srgbClr val="339933"/>
              </a:gs>
              <a:gs pos="100000">
                <a:srgbClr val="339933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 sz="6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49161" name="Text Box 3"/>
          <p:cNvSpPr txBox="1">
            <a:spLocks noChangeArrowheads="1"/>
          </p:cNvSpPr>
          <p:nvPr/>
        </p:nvSpPr>
        <p:spPr bwMode="auto">
          <a:xfrm>
            <a:off x="7116763" y="1309688"/>
            <a:ext cx="1358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400" dirty="0">
                <a:solidFill>
                  <a:srgbClr val="FFFF00"/>
                </a:solidFill>
                <a:latin typeface="Adobe 宋体 Std L" pitchFamily="18" charset="-122"/>
                <a:ea typeface="Adobe 宋体 Std L" pitchFamily="18" charset="-122"/>
              </a:rPr>
              <a:t>特色</a:t>
            </a:r>
          </a:p>
        </p:txBody>
      </p:sp>
      <p:sp>
        <p:nvSpPr>
          <p:cNvPr id="49162" name="Text Box 4"/>
          <p:cNvSpPr txBox="1">
            <a:spLocks noChangeArrowheads="1"/>
          </p:cNvSpPr>
          <p:nvPr/>
        </p:nvSpPr>
        <p:spPr bwMode="auto">
          <a:xfrm>
            <a:off x="7213600" y="1700213"/>
            <a:ext cx="2398713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800" dirty="0" smtClean="0">
                <a:solidFill>
                  <a:srgbClr val="FFFF00"/>
                </a:solidFill>
                <a:latin typeface="Adobe 宋体 Std L" pitchFamily="18" charset="-122"/>
                <a:ea typeface="Adobe 宋体 Std L" pitchFamily="18" charset="-122"/>
              </a:rPr>
              <a:t>・</a:t>
            </a:r>
            <a:r>
              <a:rPr lang="zh-CN" altLang="en-US" sz="1800" dirty="0" smtClean="0">
                <a:solidFill>
                  <a:srgbClr val="FFFF00"/>
                </a:solidFill>
                <a:latin typeface="Adobe 宋体 Std L" pitchFamily="18" charset="-122"/>
                <a:ea typeface="Adobe 宋体 Std L" pitchFamily="18" charset="-122"/>
              </a:rPr>
              <a:t>弹性</a:t>
            </a:r>
            <a:endParaRPr lang="en-US" altLang="ja-JP" sz="1800" dirty="0">
              <a:solidFill>
                <a:srgbClr val="FFFF00"/>
              </a:solidFill>
              <a:latin typeface="Adobe 宋体 Std L" pitchFamily="18" charset="-122"/>
              <a:ea typeface="Adobe 宋体 Std L" pitchFamily="18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800" dirty="0" smtClean="0">
                <a:solidFill>
                  <a:srgbClr val="FFFF00"/>
                </a:solidFill>
                <a:latin typeface="Adobe 宋体 Std L" pitchFamily="18" charset="-122"/>
                <a:ea typeface="Adobe 宋体 Std L" pitchFamily="18" charset="-122"/>
              </a:rPr>
              <a:t>・</a:t>
            </a:r>
            <a:r>
              <a:rPr lang="zh-CN" altLang="en-US" sz="1800" dirty="0" smtClean="0">
                <a:solidFill>
                  <a:srgbClr val="FFFF00"/>
                </a:solidFill>
                <a:latin typeface="Adobe 宋体 Std L" pitchFamily="18" charset="-122"/>
                <a:ea typeface="Adobe 宋体 Std L" pitchFamily="18" charset="-122"/>
              </a:rPr>
              <a:t>固化性</a:t>
            </a:r>
            <a:endParaRPr lang="ja-JP" altLang="en-US" sz="1800" dirty="0">
              <a:solidFill>
                <a:srgbClr val="FFFF00"/>
              </a:solidFill>
              <a:latin typeface="Adobe 宋体 Std L" pitchFamily="18" charset="-122"/>
              <a:ea typeface="Adobe 宋体 Std L" pitchFamily="18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800" dirty="0" smtClean="0">
                <a:solidFill>
                  <a:srgbClr val="FFFF00"/>
                </a:solidFill>
                <a:latin typeface="Adobe 宋体 Std L" pitchFamily="18" charset="-122"/>
                <a:ea typeface="Adobe 宋体 Std L" pitchFamily="18" charset="-122"/>
              </a:rPr>
              <a:t>・聚氨酯原料</a:t>
            </a:r>
            <a:endParaRPr lang="ja-JP" altLang="en-US" sz="1800" dirty="0">
              <a:solidFill>
                <a:srgbClr val="FFFF00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  <p:pic>
        <p:nvPicPr>
          <p:cNvPr id="49164" name="Picture 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997200"/>
            <a:ext cx="5192712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999999"/>
                  </a:outerShdw>
                </a:effectLst>
              </a14:hiddenEffects>
            </a:ext>
          </a:extLst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457950" y="152400"/>
            <a:ext cx="207486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000" dirty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r>
              <a:rPr lang="ja-JP" altLang="en-US" sz="1000" dirty="0" smtClean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２．</a:t>
            </a:r>
            <a:r>
              <a:rPr lang="ja-JP" altLang="en-US" sz="1000" dirty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機能性</a:t>
            </a:r>
            <a:r>
              <a:rPr lang="ja-JP" altLang="en-US" sz="1000" dirty="0" smtClean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化学品事業部の</a:t>
            </a:r>
            <a:r>
              <a:rPr lang="ja-JP" altLang="en-US" sz="1000" dirty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ご紹介 </a:t>
            </a:r>
            <a:endParaRPr lang="en-US" altLang="ja-JP" sz="1000" dirty="0" smtClean="0">
              <a:solidFill>
                <a:srgbClr val="0000FF"/>
              </a:solidFill>
              <a:latin typeface="Adobe 宋体 Std L" pitchFamily="18" charset="-122"/>
              <a:ea typeface="Adobe 宋体 Std L" pitchFamily="18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000" dirty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　</a:t>
            </a:r>
            <a:r>
              <a:rPr lang="ja-JP" altLang="en-US" sz="1000" dirty="0" smtClean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r>
              <a:rPr lang="en-US" altLang="ja-JP" sz="1000" dirty="0" smtClean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2-2.</a:t>
            </a:r>
            <a:r>
              <a:rPr lang="ja-JP" altLang="en-US" sz="1000" dirty="0" smtClean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エポキシエステル </a:t>
            </a:r>
            <a:endParaRPr lang="ja-JP" altLang="en-US" sz="1000" dirty="0">
              <a:solidFill>
                <a:srgbClr val="0000FF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oup 1029"/>
          <p:cNvGrpSpPr>
            <a:grpSpLocks/>
          </p:cNvGrpSpPr>
          <p:nvPr/>
        </p:nvGrpSpPr>
        <p:grpSpPr bwMode="auto">
          <a:xfrm>
            <a:off x="-1329929" y="0"/>
            <a:ext cx="10473929" cy="7606095"/>
            <a:chOff x="0" y="0"/>
            <a:chExt cx="5760" cy="4335"/>
          </a:xfrm>
        </p:grpSpPr>
        <p:pic>
          <p:nvPicPr>
            <p:cNvPr id="50181" name="Picture 103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5" y="0"/>
              <a:ext cx="385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82" name="Text Box 1031"/>
            <p:cNvSpPr txBox="1">
              <a:spLocks noChangeArrowheads="1"/>
            </p:cNvSpPr>
            <p:nvPr/>
          </p:nvSpPr>
          <p:spPr bwMode="auto">
            <a:xfrm>
              <a:off x="2391" y="4161"/>
              <a:ext cx="1016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itchFamily="2" charset="2"/>
                <a:buChar char="|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ja-JP" altLang="en-US" sz="1200">
                  <a:solidFill>
                    <a:srgbClr val="000000"/>
                  </a:solidFill>
                  <a:latin typeface="Adobe 宋体 Std L" pitchFamily="18" charset="-122"/>
                  <a:ea typeface="Adobe 宋体 Std L" pitchFamily="18" charset="-122"/>
                </a:rPr>
                <a:t>共栄社化学株式会社</a:t>
              </a:r>
            </a:p>
          </p:txBody>
        </p:sp>
        <p:sp>
          <p:nvSpPr>
            <p:cNvPr id="50183" name="Line 1032"/>
            <p:cNvSpPr>
              <a:spLocks noChangeShapeType="1"/>
            </p:cNvSpPr>
            <p:nvPr/>
          </p:nvSpPr>
          <p:spPr bwMode="auto">
            <a:xfrm>
              <a:off x="0" y="4156"/>
              <a:ext cx="5760" cy="0"/>
            </a:xfrm>
            <a:prstGeom prst="line">
              <a:avLst/>
            </a:prstGeom>
            <a:noFill/>
            <a:ln w="19050">
              <a:solidFill>
                <a:srgbClr val="99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latin typeface="Adobe 宋体 Std L" pitchFamily="18" charset="-122"/>
                <a:ea typeface="Adobe 宋体 Std L" pitchFamily="18" charset="-122"/>
              </a:endParaRPr>
            </a:p>
          </p:txBody>
        </p:sp>
      </p:grpSp>
      <p:sp>
        <p:nvSpPr>
          <p:cNvPr id="50179" name="Text Box 116"/>
          <p:cNvSpPr txBox="1">
            <a:spLocks noChangeArrowheads="1"/>
          </p:cNvSpPr>
          <p:nvPr/>
        </p:nvSpPr>
        <p:spPr bwMode="auto">
          <a:xfrm>
            <a:off x="1033550" y="3070225"/>
            <a:ext cx="6313045" cy="646331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36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r>
              <a:rPr lang="ja-JP" altLang="en-US" sz="36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２－３．聚氨酯丙烯酸酯</a:t>
            </a:r>
            <a:endParaRPr lang="en-US" altLang="ja-JP" sz="3600" dirty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156176" y="152400"/>
            <a:ext cx="23766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000" dirty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r>
              <a:rPr lang="ja-JP" altLang="en-US" sz="1000" dirty="0" smtClean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２．</a:t>
            </a:r>
            <a:r>
              <a:rPr lang="ja-JP" altLang="en-US" sz="1000" dirty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機能性</a:t>
            </a:r>
            <a:r>
              <a:rPr lang="ja-JP" altLang="en-US" sz="1000" dirty="0" smtClean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化学品事業部の</a:t>
            </a:r>
            <a:r>
              <a:rPr lang="ja-JP" altLang="en-US" sz="1000" dirty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ご紹介 </a:t>
            </a:r>
            <a:endParaRPr lang="en-US" altLang="ja-JP" sz="1000" dirty="0" smtClean="0">
              <a:solidFill>
                <a:srgbClr val="0000FF"/>
              </a:solidFill>
              <a:latin typeface="Adobe 宋体 Std L" pitchFamily="18" charset="-122"/>
              <a:ea typeface="Adobe 宋体 Std L" pitchFamily="18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000" dirty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　</a:t>
            </a:r>
            <a:r>
              <a:rPr lang="ja-JP" altLang="en-US" sz="1000" dirty="0" smtClean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r>
              <a:rPr lang="en-US" altLang="ja-JP" sz="1000" dirty="0" smtClean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2-</a:t>
            </a:r>
            <a:r>
              <a:rPr lang="en-US" altLang="ja-JP" sz="1000" dirty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3</a:t>
            </a:r>
            <a:r>
              <a:rPr lang="en-US" altLang="ja-JP" sz="1000" dirty="0" smtClean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.</a:t>
            </a:r>
            <a:r>
              <a:rPr lang="ja-JP" altLang="en-US" sz="1000" dirty="0" smtClean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ウレタンアクリレート </a:t>
            </a:r>
            <a:endParaRPr lang="ja-JP" altLang="en-US" sz="1000" dirty="0">
              <a:solidFill>
                <a:srgbClr val="0000FF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1559888" y="214313"/>
            <a:ext cx="3871574" cy="523220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8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聚氨酯丙烯酸酯的特征</a:t>
            </a:r>
            <a:endParaRPr lang="ja-JP" altLang="en-US" sz="2800" dirty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  <p:grpSp>
        <p:nvGrpSpPr>
          <p:cNvPr id="51203" name="Group 5"/>
          <p:cNvGrpSpPr>
            <a:grpSpLocks/>
          </p:cNvGrpSpPr>
          <p:nvPr/>
        </p:nvGrpSpPr>
        <p:grpSpPr bwMode="auto">
          <a:xfrm>
            <a:off x="0" y="0"/>
            <a:ext cx="9144000" cy="6881813"/>
            <a:chOff x="0" y="0"/>
            <a:chExt cx="5760" cy="4335"/>
          </a:xfrm>
        </p:grpSpPr>
        <p:pic>
          <p:nvPicPr>
            <p:cNvPr id="51257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5" y="0"/>
              <a:ext cx="385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58" name="Text Box 7"/>
            <p:cNvSpPr txBox="1">
              <a:spLocks noChangeArrowheads="1"/>
            </p:cNvSpPr>
            <p:nvPr/>
          </p:nvSpPr>
          <p:spPr bwMode="auto">
            <a:xfrm>
              <a:off x="2391" y="4161"/>
              <a:ext cx="1016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itchFamily="2" charset="2"/>
                <a:buChar char="|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ja-JP" altLang="en-US" sz="1200">
                  <a:solidFill>
                    <a:srgbClr val="000000"/>
                  </a:solidFill>
                  <a:latin typeface="Adobe 宋体 Std L" pitchFamily="18" charset="-122"/>
                  <a:ea typeface="Adobe 宋体 Std L" pitchFamily="18" charset="-122"/>
                </a:rPr>
                <a:t>共栄社化学株式会社</a:t>
              </a:r>
            </a:p>
          </p:txBody>
        </p:sp>
        <p:sp>
          <p:nvSpPr>
            <p:cNvPr id="51259" name="Line 8"/>
            <p:cNvSpPr>
              <a:spLocks noChangeShapeType="1"/>
            </p:cNvSpPr>
            <p:nvPr/>
          </p:nvSpPr>
          <p:spPr bwMode="auto">
            <a:xfrm>
              <a:off x="0" y="4156"/>
              <a:ext cx="5760" cy="0"/>
            </a:xfrm>
            <a:prstGeom prst="line">
              <a:avLst/>
            </a:prstGeom>
            <a:noFill/>
            <a:ln w="19050">
              <a:solidFill>
                <a:srgbClr val="99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latin typeface="Adobe 宋体 Std L" pitchFamily="18" charset="-122"/>
                <a:ea typeface="Adobe 宋体 Std L" pitchFamily="18" charset="-122"/>
              </a:endParaRPr>
            </a:p>
          </p:txBody>
        </p:sp>
      </p:grpSp>
      <p:sp>
        <p:nvSpPr>
          <p:cNvPr id="51204" name="Text Box 9"/>
          <p:cNvSpPr txBox="1">
            <a:spLocks noChangeArrowheads="1"/>
          </p:cNvSpPr>
          <p:nvPr/>
        </p:nvSpPr>
        <p:spPr bwMode="auto">
          <a:xfrm>
            <a:off x="45034" y="1124744"/>
            <a:ext cx="909896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4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１</a:t>
            </a:r>
            <a:r>
              <a:rPr lang="ja-JP" altLang="en-US" sz="24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．</a:t>
            </a:r>
            <a:r>
              <a:rPr lang="zh-CN" altLang="en-US" sz="24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根据原来的不同组合，既可以设计软的产品，也可以设计硬</a:t>
            </a:r>
            <a:endParaRPr lang="en-US" altLang="zh-CN" sz="2400" dirty="0" smtClean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的产品。</a:t>
            </a:r>
            <a:endParaRPr lang="ja-JP" altLang="en-US" sz="2400" dirty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51205" name="Text Box 10"/>
          <p:cNvSpPr txBox="1">
            <a:spLocks noChangeArrowheads="1"/>
          </p:cNvSpPr>
          <p:nvPr/>
        </p:nvSpPr>
        <p:spPr bwMode="auto">
          <a:xfrm>
            <a:off x="539750" y="5780088"/>
            <a:ext cx="30989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4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２</a:t>
            </a:r>
            <a:r>
              <a:rPr lang="ja-JP" altLang="en-US" sz="24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．</a:t>
            </a:r>
            <a:r>
              <a:rPr lang="zh-CN" altLang="en-US" sz="24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得到坚韧的树脂</a:t>
            </a:r>
            <a:endParaRPr lang="ja-JP" altLang="en-US" sz="2400" dirty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51206" name="Text Box 4"/>
          <p:cNvSpPr txBox="1">
            <a:spLocks noChangeArrowheads="1"/>
          </p:cNvSpPr>
          <p:nvPr/>
        </p:nvSpPr>
        <p:spPr bwMode="auto">
          <a:xfrm>
            <a:off x="1657350" y="2325688"/>
            <a:ext cx="69762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400" b="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r>
              <a:rPr lang="en-US" altLang="ja-JP" sz="1400" b="0" dirty="0" err="1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Polyol</a:t>
            </a:r>
            <a:endParaRPr lang="ja-JP" altLang="en-US" sz="1400" b="0" dirty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51207" name="Line 5"/>
          <p:cNvSpPr>
            <a:spLocks noChangeShapeType="1"/>
          </p:cNvSpPr>
          <p:nvPr/>
        </p:nvSpPr>
        <p:spPr bwMode="auto">
          <a:xfrm>
            <a:off x="2809875" y="2490788"/>
            <a:ext cx="12398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51208" name="Text Box 6"/>
          <p:cNvSpPr txBox="1">
            <a:spLocks noChangeArrowheads="1"/>
          </p:cNvSpPr>
          <p:nvPr/>
        </p:nvSpPr>
        <p:spPr bwMode="auto">
          <a:xfrm>
            <a:off x="4125913" y="2325688"/>
            <a:ext cx="7232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400" b="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聚醚系</a:t>
            </a:r>
            <a:endParaRPr lang="ja-JP" altLang="en-US" sz="1400" b="0" dirty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51209" name="Line 8"/>
          <p:cNvSpPr>
            <a:spLocks noChangeShapeType="1"/>
          </p:cNvSpPr>
          <p:nvPr/>
        </p:nvSpPr>
        <p:spPr bwMode="auto">
          <a:xfrm>
            <a:off x="3744913" y="2490788"/>
            <a:ext cx="0" cy="8588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51210" name="Text Box 9"/>
          <p:cNvSpPr txBox="1">
            <a:spLocks noChangeArrowheads="1"/>
          </p:cNvSpPr>
          <p:nvPr/>
        </p:nvSpPr>
        <p:spPr bwMode="auto">
          <a:xfrm>
            <a:off x="4125913" y="2613025"/>
            <a:ext cx="7232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400" b="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聚酯</a:t>
            </a:r>
            <a:r>
              <a:rPr lang="ja-JP" altLang="en-US" sz="1400" b="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系</a:t>
            </a:r>
            <a:endParaRPr lang="ja-JP" altLang="en-US" sz="1400" b="0" dirty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51211" name="Line 13"/>
          <p:cNvSpPr>
            <a:spLocks noChangeShapeType="1"/>
          </p:cNvSpPr>
          <p:nvPr/>
        </p:nvSpPr>
        <p:spPr bwMode="auto">
          <a:xfrm>
            <a:off x="3744913" y="3062288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51212" name="Text Box 14"/>
          <p:cNvSpPr txBox="1">
            <a:spLocks noChangeArrowheads="1"/>
          </p:cNvSpPr>
          <p:nvPr/>
        </p:nvSpPr>
        <p:spPr bwMode="auto">
          <a:xfrm>
            <a:off x="4125913" y="2901950"/>
            <a:ext cx="9028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400" b="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聚合物系</a:t>
            </a:r>
            <a:endParaRPr lang="ja-JP" altLang="en-US" sz="1400" b="0" dirty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51213" name="Line 20"/>
          <p:cNvSpPr>
            <a:spLocks noChangeShapeType="1"/>
          </p:cNvSpPr>
          <p:nvPr/>
        </p:nvSpPr>
        <p:spPr bwMode="auto">
          <a:xfrm>
            <a:off x="3744913" y="2773363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51214" name="Text Box 9"/>
          <p:cNvSpPr txBox="1">
            <a:spLocks noChangeArrowheads="1"/>
          </p:cNvSpPr>
          <p:nvPr/>
        </p:nvSpPr>
        <p:spPr bwMode="auto">
          <a:xfrm>
            <a:off x="4125913" y="3206750"/>
            <a:ext cx="12618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400" b="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低分子量二醇</a:t>
            </a:r>
            <a:endParaRPr lang="ja-JP" altLang="en-US" sz="1400" b="0" dirty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51215" name="Line 20"/>
          <p:cNvSpPr>
            <a:spLocks noChangeShapeType="1"/>
          </p:cNvSpPr>
          <p:nvPr/>
        </p:nvSpPr>
        <p:spPr bwMode="auto">
          <a:xfrm>
            <a:off x="3744913" y="3349625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51216" name="Text Box 4"/>
          <p:cNvSpPr txBox="1">
            <a:spLocks noChangeArrowheads="1"/>
          </p:cNvSpPr>
          <p:nvPr/>
        </p:nvSpPr>
        <p:spPr bwMode="auto">
          <a:xfrm>
            <a:off x="1657350" y="3565525"/>
            <a:ext cx="9028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400" b="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异氰酸酯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400" b="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化合物</a:t>
            </a:r>
            <a:endParaRPr lang="ja-JP" altLang="en-US" sz="1400" b="0" dirty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51217" name="Line 5"/>
          <p:cNvSpPr>
            <a:spLocks noChangeShapeType="1"/>
          </p:cNvSpPr>
          <p:nvPr/>
        </p:nvSpPr>
        <p:spPr bwMode="auto">
          <a:xfrm>
            <a:off x="2881313" y="3794125"/>
            <a:ext cx="1168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51218" name="Text Box 6"/>
          <p:cNvSpPr txBox="1">
            <a:spLocks noChangeArrowheads="1"/>
          </p:cNvSpPr>
          <p:nvPr/>
        </p:nvSpPr>
        <p:spPr bwMode="auto">
          <a:xfrm>
            <a:off x="4125913" y="3619500"/>
            <a:ext cx="162095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400" b="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芳香族（黄变型）</a:t>
            </a:r>
            <a:endParaRPr lang="ja-JP" altLang="en-US" sz="1400" b="0" dirty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51219" name="Line 8"/>
          <p:cNvSpPr>
            <a:spLocks noChangeShapeType="1"/>
          </p:cNvSpPr>
          <p:nvPr/>
        </p:nvSpPr>
        <p:spPr bwMode="auto">
          <a:xfrm>
            <a:off x="3744913" y="3794125"/>
            <a:ext cx="0" cy="476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51220" name="Text Box 9"/>
          <p:cNvSpPr txBox="1">
            <a:spLocks noChangeArrowheads="1"/>
          </p:cNvSpPr>
          <p:nvPr/>
        </p:nvSpPr>
        <p:spPr bwMode="auto">
          <a:xfrm>
            <a:off x="4125913" y="4056063"/>
            <a:ext cx="180049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400" b="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脂肪族（无黄变型）</a:t>
            </a:r>
            <a:endParaRPr lang="ja-JP" altLang="en-US" sz="1400" b="0" dirty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51221" name="Line 20"/>
          <p:cNvSpPr>
            <a:spLocks noChangeShapeType="1"/>
          </p:cNvSpPr>
          <p:nvPr/>
        </p:nvSpPr>
        <p:spPr bwMode="auto">
          <a:xfrm>
            <a:off x="3744913" y="4284663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51222" name="Text Box 4"/>
          <p:cNvSpPr txBox="1">
            <a:spLocks noChangeArrowheads="1"/>
          </p:cNvSpPr>
          <p:nvPr/>
        </p:nvSpPr>
        <p:spPr bwMode="auto">
          <a:xfrm>
            <a:off x="1654175" y="4505325"/>
            <a:ext cx="9476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400" b="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含羟基的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400" b="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 丙烯酸酯</a:t>
            </a:r>
            <a:endParaRPr lang="ja-JP" altLang="en-US" sz="1400" b="0" dirty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51223" name="Line 5"/>
          <p:cNvSpPr>
            <a:spLocks noChangeShapeType="1"/>
          </p:cNvSpPr>
          <p:nvPr/>
        </p:nvSpPr>
        <p:spPr bwMode="auto">
          <a:xfrm>
            <a:off x="3384550" y="4660900"/>
            <a:ext cx="685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51224" name="Text Box 6"/>
          <p:cNvSpPr txBox="1">
            <a:spLocks noChangeArrowheads="1"/>
          </p:cNvSpPr>
          <p:nvPr/>
        </p:nvSpPr>
        <p:spPr bwMode="auto">
          <a:xfrm>
            <a:off x="4146550" y="4505325"/>
            <a:ext cx="10823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400" b="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单官能单体</a:t>
            </a:r>
            <a:endParaRPr lang="ja-JP" altLang="en-US" sz="1400" b="0" dirty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51225" name="Line 8"/>
          <p:cNvSpPr>
            <a:spLocks noChangeShapeType="1"/>
          </p:cNvSpPr>
          <p:nvPr/>
        </p:nvSpPr>
        <p:spPr bwMode="auto">
          <a:xfrm>
            <a:off x="3765550" y="4660900"/>
            <a:ext cx="0" cy="476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51226" name="Text Box 9"/>
          <p:cNvSpPr txBox="1">
            <a:spLocks noChangeArrowheads="1"/>
          </p:cNvSpPr>
          <p:nvPr/>
        </p:nvSpPr>
        <p:spPr bwMode="auto">
          <a:xfrm>
            <a:off x="4146550" y="4995863"/>
            <a:ext cx="10823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400" b="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多官能单体</a:t>
            </a:r>
            <a:endParaRPr lang="ja-JP" altLang="en-US" sz="1400" b="0" dirty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51227" name="Line 20"/>
          <p:cNvSpPr>
            <a:spLocks noChangeShapeType="1"/>
          </p:cNvSpPr>
          <p:nvPr/>
        </p:nvSpPr>
        <p:spPr bwMode="auto">
          <a:xfrm>
            <a:off x="3765550" y="5151438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51228" name="Text Box 36"/>
          <p:cNvSpPr txBox="1">
            <a:spLocks noChangeArrowheads="1"/>
          </p:cNvSpPr>
          <p:nvPr/>
        </p:nvSpPr>
        <p:spPr bwMode="auto">
          <a:xfrm>
            <a:off x="833121" y="2958389"/>
            <a:ext cx="492443" cy="103329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00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原     料 </a:t>
            </a:r>
          </a:p>
        </p:txBody>
      </p:sp>
      <p:grpSp>
        <p:nvGrpSpPr>
          <p:cNvPr id="51229" name="Group 4"/>
          <p:cNvGrpSpPr>
            <a:grpSpLocks/>
          </p:cNvGrpSpPr>
          <p:nvPr/>
        </p:nvGrpSpPr>
        <p:grpSpPr bwMode="auto">
          <a:xfrm>
            <a:off x="6605588" y="3854450"/>
            <a:ext cx="561975" cy="282575"/>
            <a:chOff x="3648" y="732"/>
            <a:chExt cx="354" cy="178"/>
          </a:xfrm>
        </p:grpSpPr>
        <p:sp>
          <p:nvSpPr>
            <p:cNvPr id="51254" name="Line 5"/>
            <p:cNvSpPr>
              <a:spLocks noChangeShapeType="1"/>
            </p:cNvSpPr>
            <p:nvPr/>
          </p:nvSpPr>
          <p:spPr bwMode="auto">
            <a:xfrm>
              <a:off x="3774" y="816"/>
              <a:ext cx="101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latin typeface="Adobe 宋体 Std L" pitchFamily="18" charset="-122"/>
                <a:ea typeface="Adobe 宋体 Std L" pitchFamily="18" charset="-122"/>
              </a:endParaRPr>
            </a:p>
          </p:txBody>
        </p:sp>
        <p:sp>
          <p:nvSpPr>
            <p:cNvPr id="51255" name="Freeform 6"/>
            <p:cNvSpPr>
              <a:spLocks/>
            </p:cNvSpPr>
            <p:nvPr/>
          </p:nvSpPr>
          <p:spPr bwMode="auto">
            <a:xfrm>
              <a:off x="3648" y="732"/>
              <a:ext cx="127" cy="178"/>
            </a:xfrm>
            <a:custGeom>
              <a:avLst/>
              <a:gdLst>
                <a:gd name="T0" fmla="*/ 126 w 127"/>
                <a:gd name="T1" fmla="*/ 151 h 178"/>
                <a:gd name="T2" fmla="*/ 126 w 127"/>
                <a:gd name="T3" fmla="*/ 0 h 178"/>
                <a:gd name="T4" fmla="*/ 75 w 127"/>
                <a:gd name="T5" fmla="*/ 0 h 178"/>
                <a:gd name="T6" fmla="*/ 75 w 127"/>
                <a:gd name="T7" fmla="*/ 50 h 178"/>
                <a:gd name="T8" fmla="*/ 0 w 127"/>
                <a:gd name="T9" fmla="*/ 50 h 178"/>
                <a:gd name="T10" fmla="*/ 0 w 127"/>
                <a:gd name="T11" fmla="*/ 126 h 178"/>
                <a:gd name="T12" fmla="*/ 75 w 127"/>
                <a:gd name="T13" fmla="*/ 126 h 178"/>
                <a:gd name="T14" fmla="*/ 75 w 127"/>
                <a:gd name="T15" fmla="*/ 177 h 178"/>
                <a:gd name="T16" fmla="*/ 126 w 127"/>
                <a:gd name="T17" fmla="*/ 177 h 178"/>
                <a:gd name="T18" fmla="*/ 126 w 127"/>
                <a:gd name="T19" fmla="*/ 101 h 178"/>
                <a:gd name="T20" fmla="*/ 126 w 127"/>
                <a:gd name="T21" fmla="*/ 151 h 1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7"/>
                <a:gd name="T34" fmla="*/ 0 h 178"/>
                <a:gd name="T35" fmla="*/ 127 w 127"/>
                <a:gd name="T36" fmla="*/ 178 h 17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7" h="178">
                  <a:moveTo>
                    <a:pt x="126" y="151"/>
                  </a:moveTo>
                  <a:lnTo>
                    <a:pt x="126" y="0"/>
                  </a:lnTo>
                  <a:lnTo>
                    <a:pt x="75" y="0"/>
                  </a:lnTo>
                  <a:lnTo>
                    <a:pt x="75" y="50"/>
                  </a:lnTo>
                  <a:lnTo>
                    <a:pt x="0" y="50"/>
                  </a:lnTo>
                  <a:lnTo>
                    <a:pt x="0" y="126"/>
                  </a:lnTo>
                  <a:lnTo>
                    <a:pt x="75" y="126"/>
                  </a:lnTo>
                  <a:lnTo>
                    <a:pt x="75" y="177"/>
                  </a:lnTo>
                  <a:lnTo>
                    <a:pt x="126" y="177"/>
                  </a:lnTo>
                  <a:lnTo>
                    <a:pt x="126" y="101"/>
                  </a:lnTo>
                  <a:lnTo>
                    <a:pt x="126" y="151"/>
                  </a:lnTo>
                </a:path>
              </a:pathLst>
            </a:custGeom>
            <a:solidFill>
              <a:srgbClr val="FFFF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Adobe 宋体 Std L" pitchFamily="18" charset="-122"/>
                <a:ea typeface="Adobe 宋体 Std L" pitchFamily="18" charset="-122"/>
              </a:endParaRPr>
            </a:p>
          </p:txBody>
        </p:sp>
        <p:sp>
          <p:nvSpPr>
            <p:cNvPr id="51256" name="Freeform 7"/>
            <p:cNvSpPr>
              <a:spLocks/>
            </p:cNvSpPr>
            <p:nvPr/>
          </p:nvSpPr>
          <p:spPr bwMode="auto">
            <a:xfrm>
              <a:off x="3875" y="732"/>
              <a:ext cx="127" cy="178"/>
            </a:xfrm>
            <a:custGeom>
              <a:avLst/>
              <a:gdLst>
                <a:gd name="T0" fmla="*/ 0 w 127"/>
                <a:gd name="T1" fmla="*/ 25 h 178"/>
                <a:gd name="T2" fmla="*/ 0 w 127"/>
                <a:gd name="T3" fmla="*/ 177 h 178"/>
                <a:gd name="T4" fmla="*/ 50 w 127"/>
                <a:gd name="T5" fmla="*/ 177 h 178"/>
                <a:gd name="T6" fmla="*/ 50 w 127"/>
                <a:gd name="T7" fmla="*/ 126 h 178"/>
                <a:gd name="T8" fmla="*/ 126 w 127"/>
                <a:gd name="T9" fmla="*/ 126 h 178"/>
                <a:gd name="T10" fmla="*/ 126 w 127"/>
                <a:gd name="T11" fmla="*/ 50 h 178"/>
                <a:gd name="T12" fmla="*/ 50 w 127"/>
                <a:gd name="T13" fmla="*/ 50 h 178"/>
                <a:gd name="T14" fmla="*/ 50 w 127"/>
                <a:gd name="T15" fmla="*/ 0 h 178"/>
                <a:gd name="T16" fmla="*/ 0 w 127"/>
                <a:gd name="T17" fmla="*/ 0 h 178"/>
                <a:gd name="T18" fmla="*/ 0 w 127"/>
                <a:gd name="T19" fmla="*/ 75 h 178"/>
                <a:gd name="T20" fmla="*/ 0 w 127"/>
                <a:gd name="T21" fmla="*/ 25 h 1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7"/>
                <a:gd name="T34" fmla="*/ 0 h 178"/>
                <a:gd name="T35" fmla="*/ 127 w 127"/>
                <a:gd name="T36" fmla="*/ 178 h 17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7" h="178">
                  <a:moveTo>
                    <a:pt x="0" y="25"/>
                  </a:moveTo>
                  <a:lnTo>
                    <a:pt x="0" y="177"/>
                  </a:lnTo>
                  <a:lnTo>
                    <a:pt x="50" y="177"/>
                  </a:lnTo>
                  <a:lnTo>
                    <a:pt x="50" y="126"/>
                  </a:lnTo>
                  <a:lnTo>
                    <a:pt x="126" y="126"/>
                  </a:lnTo>
                  <a:lnTo>
                    <a:pt x="126" y="50"/>
                  </a:lnTo>
                  <a:lnTo>
                    <a:pt x="50" y="50"/>
                  </a:lnTo>
                  <a:lnTo>
                    <a:pt x="50" y="0"/>
                  </a:lnTo>
                  <a:lnTo>
                    <a:pt x="0" y="0"/>
                  </a:lnTo>
                  <a:lnTo>
                    <a:pt x="0" y="75"/>
                  </a:lnTo>
                  <a:lnTo>
                    <a:pt x="0" y="25"/>
                  </a:lnTo>
                </a:path>
              </a:pathLst>
            </a:custGeom>
            <a:solidFill>
              <a:srgbClr val="FFFF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Adobe 宋体 Std L" pitchFamily="18" charset="-122"/>
                <a:ea typeface="Adobe 宋体 Std L" pitchFamily="18" charset="-122"/>
              </a:endParaRPr>
            </a:p>
          </p:txBody>
        </p:sp>
      </p:grpSp>
      <p:sp>
        <p:nvSpPr>
          <p:cNvPr id="51230" name="Freeform 9"/>
          <p:cNvSpPr>
            <a:spLocks/>
          </p:cNvSpPr>
          <p:nvPr/>
        </p:nvSpPr>
        <p:spPr bwMode="auto">
          <a:xfrm>
            <a:off x="6546850" y="2773363"/>
            <a:ext cx="201613" cy="282575"/>
          </a:xfrm>
          <a:custGeom>
            <a:avLst/>
            <a:gdLst>
              <a:gd name="T0" fmla="*/ 0 w 127"/>
              <a:gd name="T1" fmla="*/ 0 h 178"/>
              <a:gd name="T2" fmla="*/ 0 w 127"/>
              <a:gd name="T3" fmla="*/ 2147483647 h 178"/>
              <a:gd name="T4" fmla="*/ 2147483647 w 127"/>
              <a:gd name="T5" fmla="*/ 2147483647 h 178"/>
              <a:gd name="T6" fmla="*/ 2147483647 w 127"/>
              <a:gd name="T7" fmla="*/ 2147483647 h 178"/>
              <a:gd name="T8" fmla="*/ 0 w 127"/>
              <a:gd name="T9" fmla="*/ 2147483647 h 178"/>
              <a:gd name="T10" fmla="*/ 0 w 127"/>
              <a:gd name="T11" fmla="*/ 2147483647 h 178"/>
              <a:gd name="T12" fmla="*/ 2147483647 w 127"/>
              <a:gd name="T13" fmla="*/ 2147483647 h 178"/>
              <a:gd name="T14" fmla="*/ 2147483647 w 127"/>
              <a:gd name="T15" fmla="*/ 0 h 178"/>
              <a:gd name="T16" fmla="*/ 0 w 127"/>
              <a:gd name="T17" fmla="*/ 0 h 17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7"/>
              <a:gd name="T28" fmla="*/ 0 h 178"/>
              <a:gd name="T29" fmla="*/ 127 w 127"/>
              <a:gd name="T30" fmla="*/ 178 h 17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7" h="178">
                <a:moveTo>
                  <a:pt x="0" y="0"/>
                </a:moveTo>
                <a:lnTo>
                  <a:pt x="0" y="50"/>
                </a:lnTo>
                <a:lnTo>
                  <a:pt x="75" y="50"/>
                </a:lnTo>
                <a:lnTo>
                  <a:pt x="75" y="126"/>
                </a:lnTo>
                <a:lnTo>
                  <a:pt x="0" y="126"/>
                </a:lnTo>
                <a:lnTo>
                  <a:pt x="0" y="177"/>
                </a:lnTo>
                <a:lnTo>
                  <a:pt x="126" y="177"/>
                </a:lnTo>
                <a:lnTo>
                  <a:pt x="126" y="0"/>
                </a:lnTo>
                <a:lnTo>
                  <a:pt x="0" y="0"/>
                </a:lnTo>
              </a:path>
            </a:pathLst>
          </a:custGeom>
          <a:solidFill>
            <a:schemeClr val="accent1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51231" name="Freeform 10"/>
          <p:cNvSpPr>
            <a:spLocks/>
          </p:cNvSpPr>
          <p:nvPr/>
        </p:nvSpPr>
        <p:spPr bwMode="auto">
          <a:xfrm>
            <a:off x="8332788" y="2773363"/>
            <a:ext cx="201612" cy="282575"/>
          </a:xfrm>
          <a:custGeom>
            <a:avLst/>
            <a:gdLst>
              <a:gd name="T0" fmla="*/ 2147483647 w 127"/>
              <a:gd name="T1" fmla="*/ 2147483647 h 178"/>
              <a:gd name="T2" fmla="*/ 2147483647 w 127"/>
              <a:gd name="T3" fmla="*/ 2147483647 h 178"/>
              <a:gd name="T4" fmla="*/ 2147483647 w 127"/>
              <a:gd name="T5" fmla="*/ 2147483647 h 178"/>
              <a:gd name="T6" fmla="*/ 2147483647 w 127"/>
              <a:gd name="T7" fmla="*/ 2147483647 h 178"/>
              <a:gd name="T8" fmla="*/ 2147483647 w 127"/>
              <a:gd name="T9" fmla="*/ 2147483647 h 178"/>
              <a:gd name="T10" fmla="*/ 2147483647 w 127"/>
              <a:gd name="T11" fmla="*/ 0 h 178"/>
              <a:gd name="T12" fmla="*/ 0 w 127"/>
              <a:gd name="T13" fmla="*/ 0 h 178"/>
              <a:gd name="T14" fmla="*/ 0 w 127"/>
              <a:gd name="T15" fmla="*/ 2147483647 h 178"/>
              <a:gd name="T16" fmla="*/ 2147483647 w 127"/>
              <a:gd name="T17" fmla="*/ 2147483647 h 17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7"/>
              <a:gd name="T28" fmla="*/ 0 h 178"/>
              <a:gd name="T29" fmla="*/ 127 w 127"/>
              <a:gd name="T30" fmla="*/ 178 h 17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7" h="178">
                <a:moveTo>
                  <a:pt x="126" y="177"/>
                </a:moveTo>
                <a:lnTo>
                  <a:pt x="126" y="126"/>
                </a:lnTo>
                <a:lnTo>
                  <a:pt x="50" y="126"/>
                </a:lnTo>
                <a:lnTo>
                  <a:pt x="50" y="50"/>
                </a:lnTo>
                <a:lnTo>
                  <a:pt x="126" y="50"/>
                </a:lnTo>
                <a:lnTo>
                  <a:pt x="126" y="0"/>
                </a:lnTo>
                <a:lnTo>
                  <a:pt x="0" y="0"/>
                </a:lnTo>
                <a:lnTo>
                  <a:pt x="0" y="177"/>
                </a:lnTo>
                <a:lnTo>
                  <a:pt x="126" y="177"/>
                </a:lnTo>
              </a:path>
            </a:pathLst>
          </a:custGeom>
          <a:solidFill>
            <a:schemeClr val="accent1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51232" name="Freeform 11"/>
          <p:cNvSpPr>
            <a:spLocks/>
          </p:cNvSpPr>
          <p:nvPr/>
        </p:nvSpPr>
        <p:spPr bwMode="auto">
          <a:xfrm>
            <a:off x="6643688" y="4795838"/>
            <a:ext cx="201612" cy="282575"/>
          </a:xfrm>
          <a:custGeom>
            <a:avLst/>
            <a:gdLst>
              <a:gd name="T0" fmla="*/ 0 w 127"/>
              <a:gd name="T1" fmla="*/ 0 h 178"/>
              <a:gd name="T2" fmla="*/ 0 w 127"/>
              <a:gd name="T3" fmla="*/ 2147483647 h 178"/>
              <a:gd name="T4" fmla="*/ 2147483647 w 127"/>
              <a:gd name="T5" fmla="*/ 2147483647 h 178"/>
              <a:gd name="T6" fmla="*/ 2147483647 w 127"/>
              <a:gd name="T7" fmla="*/ 2147483647 h 178"/>
              <a:gd name="T8" fmla="*/ 0 w 127"/>
              <a:gd name="T9" fmla="*/ 2147483647 h 178"/>
              <a:gd name="T10" fmla="*/ 0 w 127"/>
              <a:gd name="T11" fmla="*/ 2147483647 h 178"/>
              <a:gd name="T12" fmla="*/ 2147483647 w 127"/>
              <a:gd name="T13" fmla="*/ 2147483647 h 178"/>
              <a:gd name="T14" fmla="*/ 2147483647 w 127"/>
              <a:gd name="T15" fmla="*/ 0 h 178"/>
              <a:gd name="T16" fmla="*/ 0 w 127"/>
              <a:gd name="T17" fmla="*/ 0 h 17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7"/>
              <a:gd name="T28" fmla="*/ 0 h 178"/>
              <a:gd name="T29" fmla="*/ 127 w 127"/>
              <a:gd name="T30" fmla="*/ 178 h 17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7" h="178">
                <a:moveTo>
                  <a:pt x="0" y="0"/>
                </a:moveTo>
                <a:lnTo>
                  <a:pt x="0" y="50"/>
                </a:lnTo>
                <a:lnTo>
                  <a:pt x="75" y="50"/>
                </a:lnTo>
                <a:lnTo>
                  <a:pt x="75" y="126"/>
                </a:lnTo>
                <a:lnTo>
                  <a:pt x="0" y="126"/>
                </a:lnTo>
                <a:lnTo>
                  <a:pt x="0" y="177"/>
                </a:lnTo>
                <a:lnTo>
                  <a:pt x="126" y="177"/>
                </a:lnTo>
                <a:lnTo>
                  <a:pt x="126" y="0"/>
                </a:lnTo>
                <a:lnTo>
                  <a:pt x="0" y="0"/>
                </a:lnTo>
              </a:path>
            </a:pathLst>
          </a:custGeom>
          <a:solidFill>
            <a:schemeClr val="accent1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51233" name="Line 12"/>
          <p:cNvSpPr>
            <a:spLocks noChangeShapeType="1"/>
          </p:cNvSpPr>
          <p:nvPr/>
        </p:nvSpPr>
        <p:spPr bwMode="auto">
          <a:xfrm>
            <a:off x="6843713" y="4938713"/>
            <a:ext cx="158750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>
              <a:latin typeface="Adobe 宋体 Std L" pitchFamily="18" charset="-122"/>
              <a:ea typeface="Adobe 宋体 Std L" pitchFamily="18" charset="-122"/>
            </a:endParaRPr>
          </a:p>
        </p:txBody>
      </p:sp>
      <p:grpSp>
        <p:nvGrpSpPr>
          <p:cNvPr id="51234" name="Group 13"/>
          <p:cNvGrpSpPr>
            <a:grpSpLocks/>
          </p:cNvGrpSpPr>
          <p:nvPr/>
        </p:nvGrpSpPr>
        <p:grpSpPr bwMode="auto">
          <a:xfrm>
            <a:off x="7018338" y="4899025"/>
            <a:ext cx="349250" cy="77788"/>
            <a:chOff x="3812" y="671"/>
            <a:chExt cx="226" cy="50"/>
          </a:xfrm>
        </p:grpSpPr>
        <p:sp>
          <p:nvSpPr>
            <p:cNvPr id="51252" name="Line 14"/>
            <p:cNvSpPr>
              <a:spLocks noChangeShapeType="1"/>
            </p:cNvSpPr>
            <p:nvPr/>
          </p:nvSpPr>
          <p:spPr bwMode="auto">
            <a:xfrm>
              <a:off x="3812" y="671"/>
              <a:ext cx="226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latin typeface="Adobe 宋体 Std L" pitchFamily="18" charset="-122"/>
                <a:ea typeface="Adobe 宋体 Std L" pitchFamily="18" charset="-122"/>
              </a:endParaRPr>
            </a:p>
          </p:txBody>
        </p:sp>
        <p:sp>
          <p:nvSpPr>
            <p:cNvPr id="51253" name="Line 15"/>
            <p:cNvSpPr>
              <a:spLocks noChangeShapeType="1"/>
            </p:cNvSpPr>
            <p:nvPr/>
          </p:nvSpPr>
          <p:spPr bwMode="auto">
            <a:xfrm>
              <a:off x="3812" y="721"/>
              <a:ext cx="226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latin typeface="Adobe 宋体 Std L" pitchFamily="18" charset="-122"/>
                <a:ea typeface="Adobe 宋体 Std L" pitchFamily="18" charset="-122"/>
              </a:endParaRPr>
            </a:p>
          </p:txBody>
        </p:sp>
      </p:grpSp>
      <p:sp>
        <p:nvSpPr>
          <p:cNvPr id="51235" name="Line 49"/>
          <p:cNvSpPr>
            <a:spLocks noChangeShapeType="1"/>
          </p:cNvSpPr>
          <p:nvPr/>
        </p:nvSpPr>
        <p:spPr bwMode="auto">
          <a:xfrm>
            <a:off x="6748463" y="2917825"/>
            <a:ext cx="1584325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51236" name="Rectangle 5"/>
          <p:cNvSpPr>
            <a:spLocks noChangeArrowheads="1"/>
          </p:cNvSpPr>
          <p:nvPr/>
        </p:nvSpPr>
        <p:spPr bwMode="auto">
          <a:xfrm>
            <a:off x="6911975" y="1573213"/>
            <a:ext cx="1692473" cy="24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algn="l" defTabSz="7620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defTabSz="762000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defTabSz="7620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defTabSz="762000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defTabSz="762000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ja-JP" altLang="en-US" sz="1000" b="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异氰酸酯基</a:t>
            </a:r>
            <a:r>
              <a:rPr lang="ja-JP" altLang="en-US" sz="1000" b="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（－ＮＣＯ）</a:t>
            </a:r>
          </a:p>
        </p:txBody>
      </p:sp>
      <p:grpSp>
        <p:nvGrpSpPr>
          <p:cNvPr id="51237" name="Group 53"/>
          <p:cNvGrpSpPr>
            <a:grpSpLocks/>
          </p:cNvGrpSpPr>
          <p:nvPr/>
        </p:nvGrpSpPr>
        <p:grpSpPr bwMode="auto">
          <a:xfrm>
            <a:off x="6376988" y="1620838"/>
            <a:ext cx="428625" cy="690562"/>
            <a:chOff x="4004" y="636"/>
            <a:chExt cx="331" cy="534"/>
          </a:xfrm>
        </p:grpSpPr>
        <p:sp>
          <p:nvSpPr>
            <p:cNvPr id="51244" name="Line 6"/>
            <p:cNvSpPr>
              <a:spLocks noChangeShapeType="1"/>
            </p:cNvSpPr>
            <p:nvPr/>
          </p:nvSpPr>
          <p:spPr bwMode="auto">
            <a:xfrm>
              <a:off x="4005" y="720"/>
              <a:ext cx="101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latin typeface="Adobe 宋体 Std L" pitchFamily="18" charset="-122"/>
                <a:ea typeface="Adobe 宋体 Std L" pitchFamily="18" charset="-122"/>
              </a:endParaRPr>
            </a:p>
          </p:txBody>
        </p:sp>
        <p:sp>
          <p:nvSpPr>
            <p:cNvPr id="51245" name="Freeform 7"/>
            <p:cNvSpPr>
              <a:spLocks/>
            </p:cNvSpPr>
            <p:nvPr/>
          </p:nvSpPr>
          <p:spPr bwMode="auto">
            <a:xfrm>
              <a:off x="4106" y="636"/>
              <a:ext cx="127" cy="178"/>
            </a:xfrm>
            <a:custGeom>
              <a:avLst/>
              <a:gdLst>
                <a:gd name="T0" fmla="*/ 0 w 127"/>
                <a:gd name="T1" fmla="*/ 2147483647 h 178"/>
                <a:gd name="T2" fmla="*/ 0 w 127"/>
                <a:gd name="T3" fmla="*/ 2147483647 h 178"/>
                <a:gd name="T4" fmla="*/ 2147483647 w 127"/>
                <a:gd name="T5" fmla="*/ 2147483647 h 178"/>
                <a:gd name="T6" fmla="*/ 2147483647 w 127"/>
                <a:gd name="T7" fmla="*/ 2147483647 h 178"/>
                <a:gd name="T8" fmla="*/ 2147483647 w 127"/>
                <a:gd name="T9" fmla="*/ 2147483647 h 178"/>
                <a:gd name="T10" fmla="*/ 2147483647 w 127"/>
                <a:gd name="T11" fmla="*/ 2147483647 h 178"/>
                <a:gd name="T12" fmla="*/ 2147483647 w 127"/>
                <a:gd name="T13" fmla="*/ 2147483647 h 178"/>
                <a:gd name="T14" fmla="*/ 2147483647 w 127"/>
                <a:gd name="T15" fmla="*/ 0 h 178"/>
                <a:gd name="T16" fmla="*/ 0 w 127"/>
                <a:gd name="T17" fmla="*/ 0 h 178"/>
                <a:gd name="T18" fmla="*/ 0 w 127"/>
                <a:gd name="T19" fmla="*/ 2147483647 h 178"/>
                <a:gd name="T20" fmla="*/ 0 w 127"/>
                <a:gd name="T21" fmla="*/ 2147483647 h 1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7"/>
                <a:gd name="T34" fmla="*/ 0 h 178"/>
                <a:gd name="T35" fmla="*/ 127 w 127"/>
                <a:gd name="T36" fmla="*/ 178 h 17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7" h="178">
                  <a:moveTo>
                    <a:pt x="0" y="25"/>
                  </a:moveTo>
                  <a:lnTo>
                    <a:pt x="0" y="177"/>
                  </a:lnTo>
                  <a:lnTo>
                    <a:pt x="50" y="177"/>
                  </a:lnTo>
                  <a:lnTo>
                    <a:pt x="50" y="126"/>
                  </a:lnTo>
                  <a:lnTo>
                    <a:pt x="126" y="126"/>
                  </a:lnTo>
                  <a:lnTo>
                    <a:pt x="126" y="50"/>
                  </a:lnTo>
                  <a:lnTo>
                    <a:pt x="50" y="50"/>
                  </a:lnTo>
                  <a:lnTo>
                    <a:pt x="50" y="0"/>
                  </a:lnTo>
                  <a:lnTo>
                    <a:pt x="0" y="0"/>
                  </a:lnTo>
                  <a:lnTo>
                    <a:pt x="0" y="75"/>
                  </a:lnTo>
                  <a:lnTo>
                    <a:pt x="0" y="25"/>
                  </a:lnTo>
                </a:path>
              </a:pathLst>
            </a:custGeom>
            <a:solidFill>
              <a:srgbClr val="FFFF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Adobe 宋体 Std L" pitchFamily="18" charset="-122"/>
                <a:ea typeface="Adobe 宋体 Std L" pitchFamily="18" charset="-122"/>
              </a:endParaRPr>
            </a:p>
          </p:txBody>
        </p:sp>
        <p:sp>
          <p:nvSpPr>
            <p:cNvPr id="51246" name="Line 8"/>
            <p:cNvSpPr>
              <a:spLocks noChangeShapeType="1"/>
            </p:cNvSpPr>
            <p:nvPr/>
          </p:nvSpPr>
          <p:spPr bwMode="auto">
            <a:xfrm flipV="1">
              <a:off x="4004" y="945"/>
              <a:ext cx="116" cy="3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latin typeface="Adobe 宋体 Std L" pitchFamily="18" charset="-122"/>
                <a:ea typeface="Adobe 宋体 Std L" pitchFamily="18" charset="-122"/>
              </a:endParaRPr>
            </a:p>
          </p:txBody>
        </p:sp>
        <p:sp>
          <p:nvSpPr>
            <p:cNvPr id="51247" name="Freeform 9"/>
            <p:cNvSpPr>
              <a:spLocks/>
            </p:cNvSpPr>
            <p:nvPr/>
          </p:nvSpPr>
          <p:spPr bwMode="auto">
            <a:xfrm>
              <a:off x="4108" y="861"/>
              <a:ext cx="127" cy="178"/>
            </a:xfrm>
            <a:custGeom>
              <a:avLst/>
              <a:gdLst>
                <a:gd name="T0" fmla="*/ 2147483647 w 127"/>
                <a:gd name="T1" fmla="*/ 2147483647 h 178"/>
                <a:gd name="T2" fmla="*/ 2147483647 w 127"/>
                <a:gd name="T3" fmla="*/ 2147483647 h 178"/>
                <a:gd name="T4" fmla="*/ 2147483647 w 127"/>
                <a:gd name="T5" fmla="*/ 2147483647 h 178"/>
                <a:gd name="T6" fmla="*/ 2147483647 w 127"/>
                <a:gd name="T7" fmla="*/ 2147483647 h 178"/>
                <a:gd name="T8" fmla="*/ 2147483647 w 127"/>
                <a:gd name="T9" fmla="*/ 2147483647 h 178"/>
                <a:gd name="T10" fmla="*/ 2147483647 w 127"/>
                <a:gd name="T11" fmla="*/ 0 h 178"/>
                <a:gd name="T12" fmla="*/ 0 w 127"/>
                <a:gd name="T13" fmla="*/ 0 h 178"/>
                <a:gd name="T14" fmla="*/ 0 w 127"/>
                <a:gd name="T15" fmla="*/ 2147483647 h 178"/>
                <a:gd name="T16" fmla="*/ 2147483647 w 127"/>
                <a:gd name="T17" fmla="*/ 2147483647 h 1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7"/>
                <a:gd name="T28" fmla="*/ 0 h 178"/>
                <a:gd name="T29" fmla="*/ 127 w 127"/>
                <a:gd name="T30" fmla="*/ 178 h 17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7" h="178">
                  <a:moveTo>
                    <a:pt x="126" y="177"/>
                  </a:moveTo>
                  <a:lnTo>
                    <a:pt x="126" y="126"/>
                  </a:lnTo>
                  <a:lnTo>
                    <a:pt x="50" y="126"/>
                  </a:lnTo>
                  <a:lnTo>
                    <a:pt x="50" y="50"/>
                  </a:lnTo>
                  <a:lnTo>
                    <a:pt x="126" y="50"/>
                  </a:lnTo>
                  <a:lnTo>
                    <a:pt x="126" y="0"/>
                  </a:lnTo>
                  <a:lnTo>
                    <a:pt x="0" y="0"/>
                  </a:lnTo>
                  <a:lnTo>
                    <a:pt x="0" y="177"/>
                  </a:lnTo>
                  <a:lnTo>
                    <a:pt x="126" y="177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Adobe 宋体 Std L" pitchFamily="18" charset="-122"/>
                <a:ea typeface="Adobe 宋体 Std L" pitchFamily="18" charset="-122"/>
              </a:endParaRPr>
            </a:p>
          </p:txBody>
        </p:sp>
        <p:sp>
          <p:nvSpPr>
            <p:cNvPr id="51248" name="Line 10"/>
            <p:cNvSpPr>
              <a:spLocks noChangeShapeType="1"/>
            </p:cNvSpPr>
            <p:nvPr/>
          </p:nvSpPr>
          <p:spPr bwMode="auto">
            <a:xfrm>
              <a:off x="4005" y="1146"/>
              <a:ext cx="100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latin typeface="Adobe 宋体 Std L" pitchFamily="18" charset="-122"/>
                <a:ea typeface="Adobe 宋体 Std L" pitchFamily="18" charset="-122"/>
              </a:endParaRPr>
            </a:p>
          </p:txBody>
        </p:sp>
        <p:grpSp>
          <p:nvGrpSpPr>
            <p:cNvPr id="51249" name="Group 11"/>
            <p:cNvGrpSpPr>
              <a:grpSpLocks/>
            </p:cNvGrpSpPr>
            <p:nvPr/>
          </p:nvGrpSpPr>
          <p:grpSpPr bwMode="auto">
            <a:xfrm>
              <a:off x="4115" y="1121"/>
              <a:ext cx="220" cy="49"/>
              <a:chOff x="3812" y="671"/>
              <a:chExt cx="226" cy="50"/>
            </a:xfrm>
          </p:grpSpPr>
          <p:sp>
            <p:nvSpPr>
              <p:cNvPr id="51250" name="Line 12"/>
              <p:cNvSpPr>
                <a:spLocks noChangeShapeType="1"/>
              </p:cNvSpPr>
              <p:nvPr/>
            </p:nvSpPr>
            <p:spPr bwMode="auto">
              <a:xfrm>
                <a:off x="3812" y="671"/>
                <a:ext cx="226" cy="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Adobe 宋体 Std L" pitchFamily="18" charset="-122"/>
                  <a:ea typeface="Adobe 宋体 Std L" pitchFamily="18" charset="-122"/>
                </a:endParaRPr>
              </a:p>
            </p:txBody>
          </p:sp>
          <p:sp>
            <p:nvSpPr>
              <p:cNvPr id="51251" name="Line 13"/>
              <p:cNvSpPr>
                <a:spLocks noChangeShapeType="1"/>
              </p:cNvSpPr>
              <p:nvPr/>
            </p:nvSpPr>
            <p:spPr bwMode="auto">
              <a:xfrm>
                <a:off x="3812" y="721"/>
                <a:ext cx="226" cy="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Adobe 宋体 Std L" pitchFamily="18" charset="-122"/>
                  <a:ea typeface="Adobe 宋体 Std L" pitchFamily="18" charset="-122"/>
                </a:endParaRPr>
              </a:p>
            </p:txBody>
          </p:sp>
        </p:grpSp>
      </p:grpSp>
      <p:sp>
        <p:nvSpPr>
          <p:cNvPr id="51238" name="Rectangle 14"/>
          <p:cNvSpPr>
            <a:spLocks noChangeArrowheads="1"/>
          </p:cNvSpPr>
          <p:nvPr/>
        </p:nvSpPr>
        <p:spPr bwMode="auto">
          <a:xfrm>
            <a:off x="6911975" y="1852613"/>
            <a:ext cx="1083630" cy="24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algn="l" defTabSz="7620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defTabSz="762000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defTabSz="7620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defTabSz="762000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defTabSz="762000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000" b="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羟基</a:t>
            </a:r>
            <a:r>
              <a:rPr lang="ja-JP" altLang="en-US" sz="1000" b="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（－</a:t>
            </a:r>
            <a:r>
              <a:rPr lang="ja-JP" altLang="en-US" sz="1000" b="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ＯＨ）</a:t>
            </a:r>
          </a:p>
        </p:txBody>
      </p:sp>
      <p:sp>
        <p:nvSpPr>
          <p:cNvPr id="51239" name="Rectangle 15"/>
          <p:cNvSpPr>
            <a:spLocks noChangeArrowheads="1"/>
          </p:cNvSpPr>
          <p:nvPr/>
        </p:nvSpPr>
        <p:spPr bwMode="auto">
          <a:xfrm>
            <a:off x="6911975" y="2149475"/>
            <a:ext cx="2232025" cy="24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algn="l" defTabSz="7620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defTabSz="762000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defTabSz="7620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defTabSz="762000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defTabSz="762000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000" b="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丙烯酰基－</a:t>
            </a:r>
            <a:r>
              <a:rPr lang="en-US" altLang="ja-JP" sz="1000" b="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OCCH=CH2)</a:t>
            </a:r>
          </a:p>
        </p:txBody>
      </p:sp>
      <p:sp>
        <p:nvSpPr>
          <p:cNvPr id="51240" name="Line 158"/>
          <p:cNvSpPr>
            <a:spLocks noChangeShapeType="1"/>
          </p:cNvSpPr>
          <p:nvPr/>
        </p:nvSpPr>
        <p:spPr bwMode="auto">
          <a:xfrm>
            <a:off x="8129588" y="2344738"/>
            <a:ext cx="0" cy="10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51241" name="Line 159"/>
          <p:cNvSpPr>
            <a:spLocks noChangeShapeType="1"/>
          </p:cNvSpPr>
          <p:nvPr/>
        </p:nvSpPr>
        <p:spPr bwMode="auto">
          <a:xfrm>
            <a:off x="8161338" y="2344738"/>
            <a:ext cx="0" cy="10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51242" name="Rectangle 160"/>
          <p:cNvSpPr>
            <a:spLocks noChangeArrowheads="1"/>
          </p:cNvSpPr>
          <p:nvPr/>
        </p:nvSpPr>
        <p:spPr bwMode="auto">
          <a:xfrm>
            <a:off x="8010525" y="2389188"/>
            <a:ext cx="285335" cy="24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algn="l" defTabSz="7620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defTabSz="762000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defTabSz="7620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defTabSz="762000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defTabSz="762000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000" b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O</a:t>
            </a:r>
          </a:p>
        </p:txBody>
      </p:sp>
      <p:sp>
        <p:nvSpPr>
          <p:cNvPr id="61" name="Text Box 4"/>
          <p:cNvSpPr txBox="1">
            <a:spLocks noChangeArrowheads="1"/>
          </p:cNvSpPr>
          <p:nvPr/>
        </p:nvSpPr>
        <p:spPr bwMode="auto">
          <a:xfrm>
            <a:off x="6457950" y="152400"/>
            <a:ext cx="207486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000" dirty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r>
              <a:rPr lang="ja-JP" altLang="en-US" sz="1000" dirty="0" smtClean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２．</a:t>
            </a:r>
            <a:r>
              <a:rPr lang="ja-JP" altLang="en-US" sz="1000" dirty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機能性</a:t>
            </a:r>
            <a:r>
              <a:rPr lang="ja-JP" altLang="en-US" sz="1000" dirty="0" smtClean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化学品事業部の</a:t>
            </a:r>
            <a:r>
              <a:rPr lang="ja-JP" altLang="en-US" sz="1000" dirty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ご紹介 </a:t>
            </a:r>
            <a:endParaRPr lang="en-US" altLang="ja-JP" sz="1000" dirty="0" smtClean="0">
              <a:solidFill>
                <a:srgbClr val="0000FF"/>
              </a:solidFill>
              <a:latin typeface="Adobe 宋体 Std L" pitchFamily="18" charset="-122"/>
              <a:ea typeface="Adobe 宋体 Std L" pitchFamily="18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000" dirty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　</a:t>
            </a:r>
            <a:r>
              <a:rPr lang="ja-JP" altLang="en-US" sz="1000" dirty="0" smtClean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r>
              <a:rPr lang="en-US" altLang="ja-JP" sz="1000" dirty="0" smtClean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2-</a:t>
            </a:r>
            <a:r>
              <a:rPr lang="en-US" altLang="ja-JP" sz="1000" dirty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3</a:t>
            </a:r>
            <a:r>
              <a:rPr lang="en-US" altLang="ja-JP" sz="1000" dirty="0" smtClean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.</a:t>
            </a:r>
            <a:r>
              <a:rPr lang="ja-JP" altLang="en-US" sz="1000" dirty="0" smtClean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ウレタンアクリレート </a:t>
            </a:r>
            <a:endParaRPr lang="ja-JP" altLang="en-US" sz="1000" dirty="0">
              <a:solidFill>
                <a:srgbClr val="0000FF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Line 6"/>
          <p:cNvSpPr>
            <a:spLocks noChangeShapeType="1"/>
          </p:cNvSpPr>
          <p:nvPr/>
        </p:nvSpPr>
        <p:spPr bwMode="auto">
          <a:xfrm>
            <a:off x="6357938" y="1000125"/>
            <a:ext cx="160337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52228" name="Freeform 7"/>
          <p:cNvSpPr>
            <a:spLocks/>
          </p:cNvSpPr>
          <p:nvPr/>
        </p:nvSpPr>
        <p:spPr bwMode="auto">
          <a:xfrm>
            <a:off x="6518275" y="866775"/>
            <a:ext cx="201613" cy="282575"/>
          </a:xfrm>
          <a:custGeom>
            <a:avLst/>
            <a:gdLst>
              <a:gd name="T0" fmla="*/ 0 w 127"/>
              <a:gd name="T1" fmla="*/ 2147483647 h 178"/>
              <a:gd name="T2" fmla="*/ 0 w 127"/>
              <a:gd name="T3" fmla="*/ 2147483647 h 178"/>
              <a:gd name="T4" fmla="*/ 2147483647 w 127"/>
              <a:gd name="T5" fmla="*/ 2147483647 h 178"/>
              <a:gd name="T6" fmla="*/ 2147483647 w 127"/>
              <a:gd name="T7" fmla="*/ 2147483647 h 178"/>
              <a:gd name="T8" fmla="*/ 2147483647 w 127"/>
              <a:gd name="T9" fmla="*/ 2147483647 h 178"/>
              <a:gd name="T10" fmla="*/ 2147483647 w 127"/>
              <a:gd name="T11" fmla="*/ 2147483647 h 178"/>
              <a:gd name="T12" fmla="*/ 2147483647 w 127"/>
              <a:gd name="T13" fmla="*/ 2147483647 h 178"/>
              <a:gd name="T14" fmla="*/ 2147483647 w 127"/>
              <a:gd name="T15" fmla="*/ 0 h 178"/>
              <a:gd name="T16" fmla="*/ 0 w 127"/>
              <a:gd name="T17" fmla="*/ 0 h 178"/>
              <a:gd name="T18" fmla="*/ 0 w 127"/>
              <a:gd name="T19" fmla="*/ 2147483647 h 178"/>
              <a:gd name="T20" fmla="*/ 0 w 127"/>
              <a:gd name="T21" fmla="*/ 2147483647 h 17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27"/>
              <a:gd name="T34" fmla="*/ 0 h 178"/>
              <a:gd name="T35" fmla="*/ 127 w 127"/>
              <a:gd name="T36" fmla="*/ 178 h 17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27" h="178">
                <a:moveTo>
                  <a:pt x="0" y="25"/>
                </a:moveTo>
                <a:lnTo>
                  <a:pt x="0" y="177"/>
                </a:lnTo>
                <a:lnTo>
                  <a:pt x="50" y="177"/>
                </a:lnTo>
                <a:lnTo>
                  <a:pt x="50" y="126"/>
                </a:lnTo>
                <a:lnTo>
                  <a:pt x="126" y="126"/>
                </a:lnTo>
                <a:lnTo>
                  <a:pt x="126" y="50"/>
                </a:lnTo>
                <a:lnTo>
                  <a:pt x="50" y="50"/>
                </a:lnTo>
                <a:lnTo>
                  <a:pt x="50" y="0"/>
                </a:lnTo>
                <a:lnTo>
                  <a:pt x="0" y="0"/>
                </a:lnTo>
                <a:lnTo>
                  <a:pt x="0" y="75"/>
                </a:lnTo>
                <a:lnTo>
                  <a:pt x="0" y="25"/>
                </a:lnTo>
              </a:path>
            </a:pathLst>
          </a:custGeom>
          <a:solidFill>
            <a:srgbClr val="FF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52229" name="Line 8"/>
          <p:cNvSpPr>
            <a:spLocks noChangeShapeType="1"/>
          </p:cNvSpPr>
          <p:nvPr/>
        </p:nvSpPr>
        <p:spPr bwMode="auto">
          <a:xfrm flipV="1">
            <a:off x="6356350" y="1357313"/>
            <a:ext cx="184150" cy="4762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52230" name="Freeform 9"/>
          <p:cNvSpPr>
            <a:spLocks/>
          </p:cNvSpPr>
          <p:nvPr/>
        </p:nvSpPr>
        <p:spPr bwMode="auto">
          <a:xfrm>
            <a:off x="6521450" y="1223963"/>
            <a:ext cx="201613" cy="282575"/>
          </a:xfrm>
          <a:custGeom>
            <a:avLst/>
            <a:gdLst>
              <a:gd name="T0" fmla="*/ 2147483647 w 127"/>
              <a:gd name="T1" fmla="*/ 2147483647 h 178"/>
              <a:gd name="T2" fmla="*/ 2147483647 w 127"/>
              <a:gd name="T3" fmla="*/ 2147483647 h 178"/>
              <a:gd name="T4" fmla="*/ 2147483647 w 127"/>
              <a:gd name="T5" fmla="*/ 2147483647 h 178"/>
              <a:gd name="T6" fmla="*/ 2147483647 w 127"/>
              <a:gd name="T7" fmla="*/ 2147483647 h 178"/>
              <a:gd name="T8" fmla="*/ 2147483647 w 127"/>
              <a:gd name="T9" fmla="*/ 2147483647 h 178"/>
              <a:gd name="T10" fmla="*/ 2147483647 w 127"/>
              <a:gd name="T11" fmla="*/ 0 h 178"/>
              <a:gd name="T12" fmla="*/ 0 w 127"/>
              <a:gd name="T13" fmla="*/ 0 h 178"/>
              <a:gd name="T14" fmla="*/ 0 w 127"/>
              <a:gd name="T15" fmla="*/ 2147483647 h 178"/>
              <a:gd name="T16" fmla="*/ 2147483647 w 127"/>
              <a:gd name="T17" fmla="*/ 2147483647 h 17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7"/>
              <a:gd name="T28" fmla="*/ 0 h 178"/>
              <a:gd name="T29" fmla="*/ 127 w 127"/>
              <a:gd name="T30" fmla="*/ 178 h 17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7" h="178">
                <a:moveTo>
                  <a:pt x="126" y="177"/>
                </a:moveTo>
                <a:lnTo>
                  <a:pt x="126" y="126"/>
                </a:lnTo>
                <a:lnTo>
                  <a:pt x="50" y="126"/>
                </a:lnTo>
                <a:lnTo>
                  <a:pt x="50" y="50"/>
                </a:lnTo>
                <a:lnTo>
                  <a:pt x="126" y="50"/>
                </a:lnTo>
                <a:lnTo>
                  <a:pt x="126" y="0"/>
                </a:lnTo>
                <a:lnTo>
                  <a:pt x="0" y="0"/>
                </a:lnTo>
                <a:lnTo>
                  <a:pt x="0" y="177"/>
                </a:lnTo>
                <a:lnTo>
                  <a:pt x="126" y="177"/>
                </a:lnTo>
              </a:path>
            </a:pathLst>
          </a:custGeom>
          <a:solidFill>
            <a:schemeClr val="accent1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52231" name="Line 10"/>
          <p:cNvSpPr>
            <a:spLocks noChangeShapeType="1"/>
          </p:cNvSpPr>
          <p:nvPr/>
        </p:nvSpPr>
        <p:spPr bwMode="auto">
          <a:xfrm>
            <a:off x="6357938" y="1676400"/>
            <a:ext cx="158750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>
              <a:latin typeface="Adobe 宋体 Std L" pitchFamily="18" charset="-122"/>
              <a:ea typeface="Adobe 宋体 Std L" pitchFamily="18" charset="-122"/>
            </a:endParaRPr>
          </a:p>
        </p:txBody>
      </p:sp>
      <p:grpSp>
        <p:nvGrpSpPr>
          <p:cNvPr id="52232" name="Group 11"/>
          <p:cNvGrpSpPr>
            <a:grpSpLocks/>
          </p:cNvGrpSpPr>
          <p:nvPr/>
        </p:nvGrpSpPr>
        <p:grpSpPr bwMode="auto">
          <a:xfrm>
            <a:off x="6532563" y="1636713"/>
            <a:ext cx="349250" cy="77787"/>
            <a:chOff x="3812" y="671"/>
            <a:chExt cx="226" cy="50"/>
          </a:xfrm>
        </p:grpSpPr>
        <p:sp>
          <p:nvSpPr>
            <p:cNvPr id="52418" name="Line 12"/>
            <p:cNvSpPr>
              <a:spLocks noChangeShapeType="1"/>
            </p:cNvSpPr>
            <p:nvPr/>
          </p:nvSpPr>
          <p:spPr bwMode="auto">
            <a:xfrm>
              <a:off x="3812" y="671"/>
              <a:ext cx="226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latin typeface="Adobe 宋体 Std L" pitchFamily="18" charset="-122"/>
                <a:ea typeface="Adobe 宋体 Std L" pitchFamily="18" charset="-122"/>
              </a:endParaRPr>
            </a:p>
          </p:txBody>
        </p:sp>
        <p:sp>
          <p:nvSpPr>
            <p:cNvPr id="52419" name="Line 13"/>
            <p:cNvSpPr>
              <a:spLocks noChangeShapeType="1"/>
            </p:cNvSpPr>
            <p:nvPr/>
          </p:nvSpPr>
          <p:spPr bwMode="auto">
            <a:xfrm>
              <a:off x="3812" y="721"/>
              <a:ext cx="226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latin typeface="Adobe 宋体 Std L" pitchFamily="18" charset="-122"/>
                <a:ea typeface="Adobe 宋体 Std L" pitchFamily="18" charset="-122"/>
              </a:endParaRPr>
            </a:p>
          </p:txBody>
        </p:sp>
      </p:grpSp>
      <p:grpSp>
        <p:nvGrpSpPr>
          <p:cNvPr id="52235" name="Group 16"/>
          <p:cNvGrpSpPr>
            <a:grpSpLocks/>
          </p:cNvGrpSpPr>
          <p:nvPr/>
        </p:nvGrpSpPr>
        <p:grpSpPr bwMode="auto">
          <a:xfrm>
            <a:off x="1219200" y="2381250"/>
            <a:ext cx="1374775" cy="211138"/>
            <a:chOff x="816" y="912"/>
            <a:chExt cx="1156" cy="177"/>
          </a:xfrm>
        </p:grpSpPr>
        <p:grpSp>
          <p:nvGrpSpPr>
            <p:cNvPr id="52404" name="Group 17"/>
            <p:cNvGrpSpPr>
              <a:grpSpLocks/>
            </p:cNvGrpSpPr>
            <p:nvPr/>
          </p:nvGrpSpPr>
          <p:grpSpPr bwMode="auto">
            <a:xfrm>
              <a:off x="1218" y="912"/>
              <a:ext cx="352" cy="177"/>
              <a:chOff x="2895" y="1296"/>
              <a:chExt cx="352" cy="177"/>
            </a:xfrm>
          </p:grpSpPr>
          <p:sp>
            <p:nvSpPr>
              <p:cNvPr id="52415" name="Line 18"/>
              <p:cNvSpPr>
                <a:spLocks noChangeShapeType="1"/>
              </p:cNvSpPr>
              <p:nvPr/>
            </p:nvSpPr>
            <p:spPr bwMode="auto">
              <a:xfrm>
                <a:off x="3000" y="1384"/>
                <a:ext cx="144" cy="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Adobe 宋体 Std L" pitchFamily="18" charset="-122"/>
                  <a:ea typeface="Adobe 宋体 Std L" pitchFamily="18" charset="-122"/>
                </a:endParaRPr>
              </a:p>
            </p:txBody>
          </p:sp>
          <p:sp>
            <p:nvSpPr>
              <p:cNvPr id="52416" name="Freeform 19"/>
              <p:cNvSpPr>
                <a:spLocks/>
              </p:cNvSpPr>
              <p:nvPr/>
            </p:nvSpPr>
            <p:spPr bwMode="auto">
              <a:xfrm>
                <a:off x="2895" y="1296"/>
                <a:ext cx="126" cy="177"/>
              </a:xfrm>
              <a:custGeom>
                <a:avLst/>
                <a:gdLst>
                  <a:gd name="T0" fmla="*/ 1 w 208"/>
                  <a:gd name="T1" fmla="*/ 1 h 292"/>
                  <a:gd name="T2" fmla="*/ 1 w 208"/>
                  <a:gd name="T3" fmla="*/ 0 h 292"/>
                  <a:gd name="T4" fmla="*/ 1 w 208"/>
                  <a:gd name="T5" fmla="*/ 0 h 292"/>
                  <a:gd name="T6" fmla="*/ 1 w 208"/>
                  <a:gd name="T7" fmla="*/ 1 h 292"/>
                  <a:gd name="T8" fmla="*/ 0 w 208"/>
                  <a:gd name="T9" fmla="*/ 1 h 292"/>
                  <a:gd name="T10" fmla="*/ 0 w 208"/>
                  <a:gd name="T11" fmla="*/ 1 h 292"/>
                  <a:gd name="T12" fmla="*/ 1 w 208"/>
                  <a:gd name="T13" fmla="*/ 1 h 292"/>
                  <a:gd name="T14" fmla="*/ 1 w 208"/>
                  <a:gd name="T15" fmla="*/ 1 h 292"/>
                  <a:gd name="T16" fmla="*/ 1 w 208"/>
                  <a:gd name="T17" fmla="*/ 1 h 292"/>
                  <a:gd name="T18" fmla="*/ 1 w 208"/>
                  <a:gd name="T19" fmla="*/ 1 h 292"/>
                  <a:gd name="T20" fmla="*/ 1 w 208"/>
                  <a:gd name="T21" fmla="*/ 1 h 29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292"/>
                  <a:gd name="T35" fmla="*/ 208 w 208"/>
                  <a:gd name="T36" fmla="*/ 292 h 29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292">
                    <a:moveTo>
                      <a:pt x="207" y="249"/>
                    </a:moveTo>
                    <a:lnTo>
                      <a:pt x="207" y="0"/>
                    </a:lnTo>
                    <a:lnTo>
                      <a:pt x="124" y="0"/>
                    </a:lnTo>
                    <a:lnTo>
                      <a:pt x="124" y="83"/>
                    </a:lnTo>
                    <a:lnTo>
                      <a:pt x="0" y="83"/>
                    </a:lnTo>
                    <a:lnTo>
                      <a:pt x="0" y="207"/>
                    </a:lnTo>
                    <a:lnTo>
                      <a:pt x="124" y="207"/>
                    </a:lnTo>
                    <a:lnTo>
                      <a:pt x="124" y="291"/>
                    </a:lnTo>
                    <a:lnTo>
                      <a:pt x="207" y="291"/>
                    </a:lnTo>
                    <a:lnTo>
                      <a:pt x="207" y="166"/>
                    </a:lnTo>
                    <a:lnTo>
                      <a:pt x="207" y="249"/>
                    </a:lnTo>
                  </a:path>
                </a:pathLst>
              </a:custGeom>
              <a:solidFill>
                <a:srgbClr val="FFFF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latin typeface="Adobe 宋体 Std L" pitchFamily="18" charset="-122"/>
                  <a:ea typeface="Adobe 宋体 Std L" pitchFamily="18" charset="-122"/>
                </a:endParaRPr>
              </a:p>
            </p:txBody>
          </p:sp>
          <p:sp>
            <p:nvSpPr>
              <p:cNvPr id="52417" name="Freeform 20"/>
              <p:cNvSpPr>
                <a:spLocks/>
              </p:cNvSpPr>
              <p:nvPr/>
            </p:nvSpPr>
            <p:spPr bwMode="auto">
              <a:xfrm>
                <a:off x="3121" y="1296"/>
                <a:ext cx="126" cy="177"/>
              </a:xfrm>
              <a:custGeom>
                <a:avLst/>
                <a:gdLst>
                  <a:gd name="T0" fmla="*/ 0 w 208"/>
                  <a:gd name="T1" fmla="*/ 1 h 292"/>
                  <a:gd name="T2" fmla="*/ 0 w 208"/>
                  <a:gd name="T3" fmla="*/ 1 h 292"/>
                  <a:gd name="T4" fmla="*/ 1 w 208"/>
                  <a:gd name="T5" fmla="*/ 1 h 292"/>
                  <a:gd name="T6" fmla="*/ 1 w 208"/>
                  <a:gd name="T7" fmla="*/ 1 h 292"/>
                  <a:gd name="T8" fmla="*/ 1 w 208"/>
                  <a:gd name="T9" fmla="*/ 1 h 292"/>
                  <a:gd name="T10" fmla="*/ 1 w 208"/>
                  <a:gd name="T11" fmla="*/ 1 h 292"/>
                  <a:gd name="T12" fmla="*/ 1 w 208"/>
                  <a:gd name="T13" fmla="*/ 1 h 292"/>
                  <a:gd name="T14" fmla="*/ 1 w 208"/>
                  <a:gd name="T15" fmla="*/ 0 h 292"/>
                  <a:gd name="T16" fmla="*/ 0 w 208"/>
                  <a:gd name="T17" fmla="*/ 0 h 292"/>
                  <a:gd name="T18" fmla="*/ 0 w 208"/>
                  <a:gd name="T19" fmla="*/ 1 h 292"/>
                  <a:gd name="T20" fmla="*/ 0 w 208"/>
                  <a:gd name="T21" fmla="*/ 1 h 29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292"/>
                  <a:gd name="T35" fmla="*/ 208 w 208"/>
                  <a:gd name="T36" fmla="*/ 292 h 29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292">
                    <a:moveTo>
                      <a:pt x="0" y="41"/>
                    </a:moveTo>
                    <a:lnTo>
                      <a:pt x="0" y="291"/>
                    </a:lnTo>
                    <a:lnTo>
                      <a:pt x="82" y="291"/>
                    </a:lnTo>
                    <a:lnTo>
                      <a:pt x="82" y="207"/>
                    </a:lnTo>
                    <a:lnTo>
                      <a:pt x="207" y="207"/>
                    </a:lnTo>
                    <a:lnTo>
                      <a:pt x="207" y="83"/>
                    </a:lnTo>
                    <a:lnTo>
                      <a:pt x="82" y="83"/>
                    </a:lnTo>
                    <a:lnTo>
                      <a:pt x="82" y="0"/>
                    </a:lnTo>
                    <a:lnTo>
                      <a:pt x="0" y="0"/>
                    </a:lnTo>
                    <a:lnTo>
                      <a:pt x="0" y="124"/>
                    </a:lnTo>
                    <a:lnTo>
                      <a:pt x="0" y="41"/>
                    </a:lnTo>
                  </a:path>
                </a:pathLst>
              </a:custGeom>
              <a:solidFill>
                <a:srgbClr val="FFFF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latin typeface="Adobe 宋体 Std L" pitchFamily="18" charset="-122"/>
                  <a:ea typeface="Adobe 宋体 Std L" pitchFamily="18" charset="-122"/>
                </a:endParaRPr>
              </a:p>
            </p:txBody>
          </p:sp>
        </p:grpSp>
        <p:grpSp>
          <p:nvGrpSpPr>
            <p:cNvPr id="52405" name="Group 21"/>
            <p:cNvGrpSpPr>
              <a:grpSpLocks/>
            </p:cNvGrpSpPr>
            <p:nvPr/>
          </p:nvGrpSpPr>
          <p:grpSpPr bwMode="auto">
            <a:xfrm>
              <a:off x="1495" y="912"/>
              <a:ext cx="477" cy="177"/>
              <a:chOff x="3216" y="1296"/>
              <a:chExt cx="477" cy="177"/>
            </a:xfrm>
          </p:grpSpPr>
          <p:sp>
            <p:nvSpPr>
              <p:cNvPr id="52411" name="Line 22"/>
              <p:cNvSpPr>
                <a:spLocks noChangeShapeType="1"/>
              </p:cNvSpPr>
              <p:nvPr/>
            </p:nvSpPr>
            <p:spPr bwMode="auto">
              <a:xfrm>
                <a:off x="3309" y="1378"/>
                <a:ext cx="133" cy="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Adobe 宋体 Std L" pitchFamily="18" charset="-122"/>
                  <a:ea typeface="Adobe 宋体 Std L" pitchFamily="18" charset="-122"/>
                </a:endParaRPr>
              </a:p>
            </p:txBody>
          </p:sp>
          <p:sp>
            <p:nvSpPr>
              <p:cNvPr id="52412" name="Freeform 23"/>
              <p:cNvSpPr>
                <a:spLocks/>
              </p:cNvSpPr>
              <p:nvPr/>
            </p:nvSpPr>
            <p:spPr bwMode="auto">
              <a:xfrm>
                <a:off x="3216" y="1296"/>
                <a:ext cx="126" cy="177"/>
              </a:xfrm>
              <a:custGeom>
                <a:avLst/>
                <a:gdLst>
                  <a:gd name="T0" fmla="*/ 0 w 208"/>
                  <a:gd name="T1" fmla="*/ 0 h 292"/>
                  <a:gd name="T2" fmla="*/ 0 w 208"/>
                  <a:gd name="T3" fmla="*/ 1 h 292"/>
                  <a:gd name="T4" fmla="*/ 1 w 208"/>
                  <a:gd name="T5" fmla="*/ 1 h 292"/>
                  <a:gd name="T6" fmla="*/ 1 w 208"/>
                  <a:gd name="T7" fmla="*/ 1 h 292"/>
                  <a:gd name="T8" fmla="*/ 0 w 208"/>
                  <a:gd name="T9" fmla="*/ 1 h 292"/>
                  <a:gd name="T10" fmla="*/ 0 w 208"/>
                  <a:gd name="T11" fmla="*/ 1 h 292"/>
                  <a:gd name="T12" fmla="*/ 1 w 208"/>
                  <a:gd name="T13" fmla="*/ 1 h 292"/>
                  <a:gd name="T14" fmla="*/ 1 w 208"/>
                  <a:gd name="T15" fmla="*/ 0 h 292"/>
                  <a:gd name="T16" fmla="*/ 0 w 208"/>
                  <a:gd name="T17" fmla="*/ 0 h 2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8"/>
                  <a:gd name="T28" fmla="*/ 0 h 292"/>
                  <a:gd name="T29" fmla="*/ 208 w 208"/>
                  <a:gd name="T30" fmla="*/ 292 h 29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8" h="292">
                    <a:moveTo>
                      <a:pt x="0" y="0"/>
                    </a:moveTo>
                    <a:lnTo>
                      <a:pt x="0" y="83"/>
                    </a:lnTo>
                    <a:lnTo>
                      <a:pt x="124" y="83"/>
                    </a:lnTo>
                    <a:lnTo>
                      <a:pt x="124" y="207"/>
                    </a:lnTo>
                    <a:lnTo>
                      <a:pt x="0" y="207"/>
                    </a:lnTo>
                    <a:lnTo>
                      <a:pt x="0" y="291"/>
                    </a:lnTo>
                    <a:lnTo>
                      <a:pt x="207" y="291"/>
                    </a:lnTo>
                    <a:lnTo>
                      <a:pt x="207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latin typeface="Adobe 宋体 Std L" pitchFamily="18" charset="-122"/>
                  <a:ea typeface="Adobe 宋体 Std L" pitchFamily="18" charset="-122"/>
                </a:endParaRPr>
              </a:p>
            </p:txBody>
          </p:sp>
          <p:sp>
            <p:nvSpPr>
              <p:cNvPr id="52413" name="Line 24"/>
              <p:cNvSpPr>
                <a:spLocks noChangeShapeType="1"/>
              </p:cNvSpPr>
              <p:nvPr/>
            </p:nvSpPr>
            <p:spPr bwMode="auto">
              <a:xfrm>
                <a:off x="3467" y="1352"/>
                <a:ext cx="226" cy="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Adobe 宋体 Std L" pitchFamily="18" charset="-122"/>
                  <a:ea typeface="Adobe 宋体 Std L" pitchFamily="18" charset="-122"/>
                </a:endParaRPr>
              </a:p>
            </p:txBody>
          </p:sp>
          <p:sp>
            <p:nvSpPr>
              <p:cNvPr id="52414" name="Line 25"/>
              <p:cNvSpPr>
                <a:spLocks noChangeShapeType="1"/>
              </p:cNvSpPr>
              <p:nvPr/>
            </p:nvSpPr>
            <p:spPr bwMode="auto">
              <a:xfrm>
                <a:off x="3467" y="1403"/>
                <a:ext cx="226" cy="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Adobe 宋体 Std L" pitchFamily="18" charset="-122"/>
                  <a:ea typeface="Adobe 宋体 Std L" pitchFamily="18" charset="-122"/>
                </a:endParaRPr>
              </a:p>
            </p:txBody>
          </p:sp>
        </p:grpSp>
        <p:grpSp>
          <p:nvGrpSpPr>
            <p:cNvPr id="52406" name="Group 26"/>
            <p:cNvGrpSpPr>
              <a:grpSpLocks/>
            </p:cNvGrpSpPr>
            <p:nvPr/>
          </p:nvGrpSpPr>
          <p:grpSpPr bwMode="auto">
            <a:xfrm flipH="1">
              <a:off x="816" y="912"/>
              <a:ext cx="477" cy="177"/>
              <a:chOff x="3216" y="1296"/>
              <a:chExt cx="477" cy="177"/>
            </a:xfrm>
          </p:grpSpPr>
          <p:sp>
            <p:nvSpPr>
              <p:cNvPr id="52407" name="Line 27"/>
              <p:cNvSpPr>
                <a:spLocks noChangeShapeType="1"/>
              </p:cNvSpPr>
              <p:nvPr/>
            </p:nvSpPr>
            <p:spPr bwMode="auto">
              <a:xfrm>
                <a:off x="3309" y="1378"/>
                <a:ext cx="133" cy="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Adobe 宋体 Std L" pitchFamily="18" charset="-122"/>
                  <a:ea typeface="Adobe 宋体 Std L" pitchFamily="18" charset="-122"/>
                </a:endParaRPr>
              </a:p>
            </p:txBody>
          </p:sp>
          <p:sp>
            <p:nvSpPr>
              <p:cNvPr id="52408" name="Freeform 28"/>
              <p:cNvSpPr>
                <a:spLocks/>
              </p:cNvSpPr>
              <p:nvPr/>
            </p:nvSpPr>
            <p:spPr bwMode="auto">
              <a:xfrm>
                <a:off x="3216" y="1296"/>
                <a:ext cx="126" cy="177"/>
              </a:xfrm>
              <a:custGeom>
                <a:avLst/>
                <a:gdLst>
                  <a:gd name="T0" fmla="*/ 0 w 208"/>
                  <a:gd name="T1" fmla="*/ 0 h 292"/>
                  <a:gd name="T2" fmla="*/ 0 w 208"/>
                  <a:gd name="T3" fmla="*/ 1 h 292"/>
                  <a:gd name="T4" fmla="*/ 1 w 208"/>
                  <a:gd name="T5" fmla="*/ 1 h 292"/>
                  <a:gd name="T6" fmla="*/ 1 w 208"/>
                  <a:gd name="T7" fmla="*/ 1 h 292"/>
                  <a:gd name="T8" fmla="*/ 0 w 208"/>
                  <a:gd name="T9" fmla="*/ 1 h 292"/>
                  <a:gd name="T10" fmla="*/ 0 w 208"/>
                  <a:gd name="T11" fmla="*/ 1 h 292"/>
                  <a:gd name="T12" fmla="*/ 1 w 208"/>
                  <a:gd name="T13" fmla="*/ 1 h 292"/>
                  <a:gd name="T14" fmla="*/ 1 w 208"/>
                  <a:gd name="T15" fmla="*/ 0 h 292"/>
                  <a:gd name="T16" fmla="*/ 0 w 208"/>
                  <a:gd name="T17" fmla="*/ 0 h 2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8"/>
                  <a:gd name="T28" fmla="*/ 0 h 292"/>
                  <a:gd name="T29" fmla="*/ 208 w 208"/>
                  <a:gd name="T30" fmla="*/ 292 h 29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8" h="292">
                    <a:moveTo>
                      <a:pt x="0" y="0"/>
                    </a:moveTo>
                    <a:lnTo>
                      <a:pt x="0" y="83"/>
                    </a:lnTo>
                    <a:lnTo>
                      <a:pt x="124" y="83"/>
                    </a:lnTo>
                    <a:lnTo>
                      <a:pt x="124" y="207"/>
                    </a:lnTo>
                    <a:lnTo>
                      <a:pt x="0" y="207"/>
                    </a:lnTo>
                    <a:lnTo>
                      <a:pt x="0" y="291"/>
                    </a:lnTo>
                    <a:lnTo>
                      <a:pt x="207" y="291"/>
                    </a:lnTo>
                    <a:lnTo>
                      <a:pt x="207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latin typeface="Adobe 宋体 Std L" pitchFamily="18" charset="-122"/>
                  <a:ea typeface="Adobe 宋体 Std L" pitchFamily="18" charset="-122"/>
                </a:endParaRPr>
              </a:p>
            </p:txBody>
          </p:sp>
          <p:sp>
            <p:nvSpPr>
              <p:cNvPr id="52409" name="Line 29"/>
              <p:cNvSpPr>
                <a:spLocks noChangeShapeType="1"/>
              </p:cNvSpPr>
              <p:nvPr/>
            </p:nvSpPr>
            <p:spPr bwMode="auto">
              <a:xfrm>
                <a:off x="3467" y="1352"/>
                <a:ext cx="226" cy="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Adobe 宋体 Std L" pitchFamily="18" charset="-122"/>
                  <a:ea typeface="Adobe 宋体 Std L" pitchFamily="18" charset="-122"/>
                </a:endParaRPr>
              </a:p>
            </p:txBody>
          </p:sp>
          <p:sp>
            <p:nvSpPr>
              <p:cNvPr id="52410" name="Line 30"/>
              <p:cNvSpPr>
                <a:spLocks noChangeShapeType="1"/>
              </p:cNvSpPr>
              <p:nvPr/>
            </p:nvSpPr>
            <p:spPr bwMode="auto">
              <a:xfrm>
                <a:off x="3467" y="1403"/>
                <a:ext cx="226" cy="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Adobe 宋体 Std L" pitchFamily="18" charset="-122"/>
                  <a:ea typeface="Adobe 宋体 Std L" pitchFamily="18" charset="-122"/>
                </a:endParaRPr>
              </a:p>
            </p:txBody>
          </p:sp>
        </p:grpSp>
      </p:grpSp>
      <p:grpSp>
        <p:nvGrpSpPr>
          <p:cNvPr id="52236" name="Group 31"/>
          <p:cNvGrpSpPr>
            <a:grpSpLocks/>
          </p:cNvGrpSpPr>
          <p:nvPr/>
        </p:nvGrpSpPr>
        <p:grpSpPr bwMode="auto">
          <a:xfrm>
            <a:off x="1447800" y="3573463"/>
            <a:ext cx="1465263" cy="1160462"/>
            <a:chOff x="957" y="2096"/>
            <a:chExt cx="1233" cy="976"/>
          </a:xfrm>
        </p:grpSpPr>
        <p:sp>
          <p:nvSpPr>
            <p:cNvPr id="52384" name="Line 32"/>
            <p:cNvSpPr>
              <a:spLocks noChangeShapeType="1"/>
            </p:cNvSpPr>
            <p:nvPr/>
          </p:nvSpPr>
          <p:spPr bwMode="auto">
            <a:xfrm rot="-1800000">
              <a:off x="1442" y="2802"/>
              <a:ext cx="134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latin typeface="Adobe 宋体 Std L" pitchFamily="18" charset="-122"/>
                <a:ea typeface="Adobe 宋体 Std L" pitchFamily="18" charset="-122"/>
              </a:endParaRPr>
            </a:p>
          </p:txBody>
        </p:sp>
        <p:sp>
          <p:nvSpPr>
            <p:cNvPr id="52385" name="Line 33"/>
            <p:cNvSpPr>
              <a:spLocks noChangeShapeType="1"/>
            </p:cNvSpPr>
            <p:nvPr/>
          </p:nvSpPr>
          <p:spPr bwMode="auto">
            <a:xfrm rot="1800000" flipH="1">
              <a:off x="1570" y="2802"/>
              <a:ext cx="134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latin typeface="Adobe 宋体 Std L" pitchFamily="18" charset="-122"/>
                <a:ea typeface="Adobe 宋体 Std L" pitchFamily="18" charset="-122"/>
              </a:endParaRPr>
            </a:p>
          </p:txBody>
        </p:sp>
        <p:sp>
          <p:nvSpPr>
            <p:cNvPr id="52386" name="Line 34"/>
            <p:cNvSpPr>
              <a:spLocks noChangeShapeType="1"/>
            </p:cNvSpPr>
            <p:nvPr/>
          </p:nvSpPr>
          <p:spPr bwMode="auto">
            <a:xfrm>
              <a:off x="1574" y="2627"/>
              <a:ext cx="0" cy="154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Adobe 宋体 Std L" pitchFamily="18" charset="-122"/>
                <a:ea typeface="Adobe 宋体 Std L" pitchFamily="18" charset="-122"/>
              </a:endParaRPr>
            </a:p>
          </p:txBody>
        </p:sp>
        <p:sp>
          <p:nvSpPr>
            <p:cNvPr id="52387" name="Freeform 35"/>
            <p:cNvSpPr>
              <a:spLocks/>
            </p:cNvSpPr>
            <p:nvPr/>
          </p:nvSpPr>
          <p:spPr bwMode="auto">
            <a:xfrm rot="1800000">
              <a:off x="1692" y="2781"/>
              <a:ext cx="127" cy="178"/>
            </a:xfrm>
            <a:custGeom>
              <a:avLst/>
              <a:gdLst>
                <a:gd name="T0" fmla="*/ 0 w 127"/>
                <a:gd name="T1" fmla="*/ 25 h 178"/>
                <a:gd name="T2" fmla="*/ 0 w 127"/>
                <a:gd name="T3" fmla="*/ 177 h 178"/>
                <a:gd name="T4" fmla="*/ 50 w 127"/>
                <a:gd name="T5" fmla="*/ 177 h 178"/>
                <a:gd name="T6" fmla="*/ 50 w 127"/>
                <a:gd name="T7" fmla="*/ 126 h 178"/>
                <a:gd name="T8" fmla="*/ 126 w 127"/>
                <a:gd name="T9" fmla="*/ 126 h 178"/>
                <a:gd name="T10" fmla="*/ 126 w 127"/>
                <a:gd name="T11" fmla="*/ 50 h 178"/>
                <a:gd name="T12" fmla="*/ 50 w 127"/>
                <a:gd name="T13" fmla="*/ 50 h 178"/>
                <a:gd name="T14" fmla="*/ 50 w 127"/>
                <a:gd name="T15" fmla="*/ 0 h 178"/>
                <a:gd name="T16" fmla="*/ 0 w 127"/>
                <a:gd name="T17" fmla="*/ 0 h 178"/>
                <a:gd name="T18" fmla="*/ 0 w 127"/>
                <a:gd name="T19" fmla="*/ 75 h 178"/>
                <a:gd name="T20" fmla="*/ 0 w 127"/>
                <a:gd name="T21" fmla="*/ 25 h 1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7"/>
                <a:gd name="T34" fmla="*/ 0 h 178"/>
                <a:gd name="T35" fmla="*/ 127 w 127"/>
                <a:gd name="T36" fmla="*/ 178 h 17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7" h="178">
                  <a:moveTo>
                    <a:pt x="0" y="25"/>
                  </a:moveTo>
                  <a:lnTo>
                    <a:pt x="0" y="177"/>
                  </a:lnTo>
                  <a:lnTo>
                    <a:pt x="50" y="177"/>
                  </a:lnTo>
                  <a:lnTo>
                    <a:pt x="50" y="126"/>
                  </a:lnTo>
                  <a:lnTo>
                    <a:pt x="126" y="126"/>
                  </a:lnTo>
                  <a:lnTo>
                    <a:pt x="126" y="50"/>
                  </a:lnTo>
                  <a:lnTo>
                    <a:pt x="50" y="50"/>
                  </a:lnTo>
                  <a:lnTo>
                    <a:pt x="50" y="0"/>
                  </a:lnTo>
                  <a:lnTo>
                    <a:pt x="0" y="0"/>
                  </a:lnTo>
                  <a:lnTo>
                    <a:pt x="0" y="75"/>
                  </a:lnTo>
                  <a:lnTo>
                    <a:pt x="0" y="25"/>
                  </a:lnTo>
                </a:path>
              </a:pathLst>
            </a:custGeom>
            <a:solidFill>
              <a:srgbClr val="FFFF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Adobe 宋体 Std L" pitchFamily="18" charset="-122"/>
                <a:ea typeface="Adobe 宋体 Std L" pitchFamily="18" charset="-122"/>
              </a:endParaRPr>
            </a:p>
          </p:txBody>
        </p:sp>
        <p:sp>
          <p:nvSpPr>
            <p:cNvPr id="52388" name="Freeform 36"/>
            <p:cNvSpPr>
              <a:spLocks/>
            </p:cNvSpPr>
            <p:nvPr/>
          </p:nvSpPr>
          <p:spPr bwMode="auto">
            <a:xfrm rot="-1800000">
              <a:off x="1328" y="2779"/>
              <a:ext cx="127" cy="178"/>
            </a:xfrm>
            <a:custGeom>
              <a:avLst/>
              <a:gdLst>
                <a:gd name="T0" fmla="*/ 126 w 127"/>
                <a:gd name="T1" fmla="*/ 151 h 178"/>
                <a:gd name="T2" fmla="*/ 126 w 127"/>
                <a:gd name="T3" fmla="*/ 0 h 178"/>
                <a:gd name="T4" fmla="*/ 75 w 127"/>
                <a:gd name="T5" fmla="*/ 0 h 178"/>
                <a:gd name="T6" fmla="*/ 75 w 127"/>
                <a:gd name="T7" fmla="*/ 50 h 178"/>
                <a:gd name="T8" fmla="*/ 0 w 127"/>
                <a:gd name="T9" fmla="*/ 50 h 178"/>
                <a:gd name="T10" fmla="*/ 0 w 127"/>
                <a:gd name="T11" fmla="*/ 126 h 178"/>
                <a:gd name="T12" fmla="*/ 75 w 127"/>
                <a:gd name="T13" fmla="*/ 126 h 178"/>
                <a:gd name="T14" fmla="*/ 75 w 127"/>
                <a:gd name="T15" fmla="*/ 177 h 178"/>
                <a:gd name="T16" fmla="*/ 126 w 127"/>
                <a:gd name="T17" fmla="*/ 177 h 178"/>
                <a:gd name="T18" fmla="*/ 126 w 127"/>
                <a:gd name="T19" fmla="*/ 101 h 178"/>
                <a:gd name="T20" fmla="*/ 126 w 127"/>
                <a:gd name="T21" fmla="*/ 151 h 1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7"/>
                <a:gd name="T34" fmla="*/ 0 h 178"/>
                <a:gd name="T35" fmla="*/ 127 w 127"/>
                <a:gd name="T36" fmla="*/ 178 h 17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7" h="178">
                  <a:moveTo>
                    <a:pt x="126" y="151"/>
                  </a:moveTo>
                  <a:lnTo>
                    <a:pt x="126" y="0"/>
                  </a:lnTo>
                  <a:lnTo>
                    <a:pt x="75" y="0"/>
                  </a:lnTo>
                  <a:lnTo>
                    <a:pt x="75" y="50"/>
                  </a:lnTo>
                  <a:lnTo>
                    <a:pt x="0" y="50"/>
                  </a:lnTo>
                  <a:lnTo>
                    <a:pt x="0" y="126"/>
                  </a:lnTo>
                  <a:lnTo>
                    <a:pt x="75" y="126"/>
                  </a:lnTo>
                  <a:lnTo>
                    <a:pt x="75" y="177"/>
                  </a:lnTo>
                  <a:lnTo>
                    <a:pt x="126" y="177"/>
                  </a:lnTo>
                  <a:lnTo>
                    <a:pt x="126" y="101"/>
                  </a:lnTo>
                  <a:lnTo>
                    <a:pt x="126" y="151"/>
                  </a:lnTo>
                </a:path>
              </a:pathLst>
            </a:custGeom>
            <a:solidFill>
              <a:srgbClr val="FFFF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Adobe 宋体 Std L" pitchFamily="18" charset="-122"/>
                <a:ea typeface="Adobe 宋体 Std L" pitchFamily="18" charset="-122"/>
              </a:endParaRPr>
            </a:p>
          </p:txBody>
        </p:sp>
        <p:sp>
          <p:nvSpPr>
            <p:cNvPr id="52389" name="Freeform 37"/>
            <p:cNvSpPr>
              <a:spLocks/>
            </p:cNvSpPr>
            <p:nvPr/>
          </p:nvSpPr>
          <p:spPr bwMode="auto">
            <a:xfrm rot="5400000">
              <a:off x="1509" y="2474"/>
              <a:ext cx="127" cy="178"/>
            </a:xfrm>
            <a:custGeom>
              <a:avLst/>
              <a:gdLst>
                <a:gd name="T0" fmla="*/ 126 w 127"/>
                <a:gd name="T1" fmla="*/ 151 h 178"/>
                <a:gd name="T2" fmla="*/ 126 w 127"/>
                <a:gd name="T3" fmla="*/ 0 h 178"/>
                <a:gd name="T4" fmla="*/ 75 w 127"/>
                <a:gd name="T5" fmla="*/ 0 h 178"/>
                <a:gd name="T6" fmla="*/ 75 w 127"/>
                <a:gd name="T7" fmla="*/ 50 h 178"/>
                <a:gd name="T8" fmla="*/ 0 w 127"/>
                <a:gd name="T9" fmla="*/ 50 h 178"/>
                <a:gd name="T10" fmla="*/ 0 w 127"/>
                <a:gd name="T11" fmla="*/ 126 h 178"/>
                <a:gd name="T12" fmla="*/ 75 w 127"/>
                <a:gd name="T13" fmla="*/ 126 h 178"/>
                <a:gd name="T14" fmla="*/ 75 w 127"/>
                <a:gd name="T15" fmla="*/ 177 h 178"/>
                <a:gd name="T16" fmla="*/ 126 w 127"/>
                <a:gd name="T17" fmla="*/ 177 h 178"/>
                <a:gd name="T18" fmla="*/ 126 w 127"/>
                <a:gd name="T19" fmla="*/ 101 h 178"/>
                <a:gd name="T20" fmla="*/ 126 w 127"/>
                <a:gd name="T21" fmla="*/ 151 h 1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7"/>
                <a:gd name="T34" fmla="*/ 0 h 178"/>
                <a:gd name="T35" fmla="*/ 127 w 127"/>
                <a:gd name="T36" fmla="*/ 178 h 17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7" h="178">
                  <a:moveTo>
                    <a:pt x="126" y="151"/>
                  </a:moveTo>
                  <a:lnTo>
                    <a:pt x="126" y="0"/>
                  </a:lnTo>
                  <a:lnTo>
                    <a:pt x="75" y="0"/>
                  </a:lnTo>
                  <a:lnTo>
                    <a:pt x="75" y="50"/>
                  </a:lnTo>
                  <a:lnTo>
                    <a:pt x="0" y="50"/>
                  </a:lnTo>
                  <a:lnTo>
                    <a:pt x="0" y="126"/>
                  </a:lnTo>
                  <a:lnTo>
                    <a:pt x="75" y="126"/>
                  </a:lnTo>
                  <a:lnTo>
                    <a:pt x="75" y="177"/>
                  </a:lnTo>
                  <a:lnTo>
                    <a:pt x="126" y="177"/>
                  </a:lnTo>
                  <a:lnTo>
                    <a:pt x="126" y="101"/>
                  </a:lnTo>
                  <a:lnTo>
                    <a:pt x="126" y="151"/>
                  </a:lnTo>
                </a:path>
              </a:pathLst>
            </a:custGeom>
            <a:solidFill>
              <a:srgbClr val="FFFF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Adobe 宋体 Std L" pitchFamily="18" charset="-122"/>
                <a:ea typeface="Adobe 宋体 Std L" pitchFamily="18" charset="-122"/>
              </a:endParaRPr>
            </a:p>
          </p:txBody>
        </p:sp>
        <p:grpSp>
          <p:nvGrpSpPr>
            <p:cNvPr id="52390" name="Group 38"/>
            <p:cNvGrpSpPr>
              <a:grpSpLocks/>
            </p:cNvGrpSpPr>
            <p:nvPr/>
          </p:nvGrpSpPr>
          <p:grpSpPr bwMode="auto">
            <a:xfrm rot="1800000">
              <a:off x="1713" y="2895"/>
              <a:ext cx="477" cy="177"/>
              <a:chOff x="3216" y="1296"/>
              <a:chExt cx="477" cy="177"/>
            </a:xfrm>
          </p:grpSpPr>
          <p:sp>
            <p:nvSpPr>
              <p:cNvPr id="52400" name="Line 39"/>
              <p:cNvSpPr>
                <a:spLocks noChangeShapeType="1"/>
              </p:cNvSpPr>
              <p:nvPr/>
            </p:nvSpPr>
            <p:spPr bwMode="auto">
              <a:xfrm>
                <a:off x="3309" y="1378"/>
                <a:ext cx="133" cy="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Adobe 宋体 Std L" pitchFamily="18" charset="-122"/>
                  <a:ea typeface="Adobe 宋体 Std L" pitchFamily="18" charset="-122"/>
                </a:endParaRPr>
              </a:p>
            </p:txBody>
          </p:sp>
          <p:sp>
            <p:nvSpPr>
              <p:cNvPr id="52401" name="Freeform 40"/>
              <p:cNvSpPr>
                <a:spLocks/>
              </p:cNvSpPr>
              <p:nvPr/>
            </p:nvSpPr>
            <p:spPr bwMode="auto">
              <a:xfrm>
                <a:off x="3216" y="1296"/>
                <a:ext cx="126" cy="177"/>
              </a:xfrm>
              <a:custGeom>
                <a:avLst/>
                <a:gdLst>
                  <a:gd name="T0" fmla="*/ 0 w 208"/>
                  <a:gd name="T1" fmla="*/ 0 h 292"/>
                  <a:gd name="T2" fmla="*/ 0 w 208"/>
                  <a:gd name="T3" fmla="*/ 1 h 292"/>
                  <a:gd name="T4" fmla="*/ 1 w 208"/>
                  <a:gd name="T5" fmla="*/ 1 h 292"/>
                  <a:gd name="T6" fmla="*/ 1 w 208"/>
                  <a:gd name="T7" fmla="*/ 1 h 292"/>
                  <a:gd name="T8" fmla="*/ 0 w 208"/>
                  <a:gd name="T9" fmla="*/ 1 h 292"/>
                  <a:gd name="T10" fmla="*/ 0 w 208"/>
                  <a:gd name="T11" fmla="*/ 1 h 292"/>
                  <a:gd name="T12" fmla="*/ 1 w 208"/>
                  <a:gd name="T13" fmla="*/ 1 h 292"/>
                  <a:gd name="T14" fmla="*/ 1 w 208"/>
                  <a:gd name="T15" fmla="*/ 0 h 292"/>
                  <a:gd name="T16" fmla="*/ 0 w 208"/>
                  <a:gd name="T17" fmla="*/ 0 h 2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8"/>
                  <a:gd name="T28" fmla="*/ 0 h 292"/>
                  <a:gd name="T29" fmla="*/ 208 w 208"/>
                  <a:gd name="T30" fmla="*/ 292 h 29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8" h="292">
                    <a:moveTo>
                      <a:pt x="0" y="0"/>
                    </a:moveTo>
                    <a:lnTo>
                      <a:pt x="0" y="83"/>
                    </a:lnTo>
                    <a:lnTo>
                      <a:pt x="124" y="83"/>
                    </a:lnTo>
                    <a:lnTo>
                      <a:pt x="124" y="207"/>
                    </a:lnTo>
                    <a:lnTo>
                      <a:pt x="0" y="207"/>
                    </a:lnTo>
                    <a:lnTo>
                      <a:pt x="0" y="291"/>
                    </a:lnTo>
                    <a:lnTo>
                      <a:pt x="207" y="291"/>
                    </a:lnTo>
                    <a:lnTo>
                      <a:pt x="207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latin typeface="Adobe 宋体 Std L" pitchFamily="18" charset="-122"/>
                  <a:ea typeface="Adobe 宋体 Std L" pitchFamily="18" charset="-122"/>
                </a:endParaRPr>
              </a:p>
            </p:txBody>
          </p:sp>
          <p:sp>
            <p:nvSpPr>
              <p:cNvPr id="52402" name="Line 41"/>
              <p:cNvSpPr>
                <a:spLocks noChangeShapeType="1"/>
              </p:cNvSpPr>
              <p:nvPr/>
            </p:nvSpPr>
            <p:spPr bwMode="auto">
              <a:xfrm>
                <a:off x="3467" y="1352"/>
                <a:ext cx="226" cy="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Adobe 宋体 Std L" pitchFamily="18" charset="-122"/>
                  <a:ea typeface="Adobe 宋体 Std L" pitchFamily="18" charset="-122"/>
                </a:endParaRPr>
              </a:p>
            </p:txBody>
          </p:sp>
          <p:sp>
            <p:nvSpPr>
              <p:cNvPr id="52403" name="Line 42"/>
              <p:cNvSpPr>
                <a:spLocks noChangeShapeType="1"/>
              </p:cNvSpPr>
              <p:nvPr/>
            </p:nvSpPr>
            <p:spPr bwMode="auto">
              <a:xfrm>
                <a:off x="3467" y="1403"/>
                <a:ext cx="226" cy="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Adobe 宋体 Std L" pitchFamily="18" charset="-122"/>
                  <a:ea typeface="Adobe 宋体 Std L" pitchFamily="18" charset="-122"/>
                </a:endParaRPr>
              </a:p>
            </p:txBody>
          </p:sp>
        </p:grpSp>
        <p:grpSp>
          <p:nvGrpSpPr>
            <p:cNvPr id="52391" name="Group 43"/>
            <p:cNvGrpSpPr>
              <a:grpSpLocks/>
            </p:cNvGrpSpPr>
            <p:nvPr/>
          </p:nvGrpSpPr>
          <p:grpSpPr bwMode="auto">
            <a:xfrm rot="19800000" flipH="1">
              <a:off x="957" y="2892"/>
              <a:ext cx="477" cy="177"/>
              <a:chOff x="3216" y="1296"/>
              <a:chExt cx="477" cy="177"/>
            </a:xfrm>
          </p:grpSpPr>
          <p:sp>
            <p:nvSpPr>
              <p:cNvPr id="52396" name="Line 44"/>
              <p:cNvSpPr>
                <a:spLocks noChangeShapeType="1"/>
              </p:cNvSpPr>
              <p:nvPr/>
            </p:nvSpPr>
            <p:spPr bwMode="auto">
              <a:xfrm>
                <a:off x="3309" y="1378"/>
                <a:ext cx="133" cy="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Adobe 宋体 Std L" pitchFamily="18" charset="-122"/>
                  <a:ea typeface="Adobe 宋体 Std L" pitchFamily="18" charset="-122"/>
                </a:endParaRPr>
              </a:p>
            </p:txBody>
          </p:sp>
          <p:sp>
            <p:nvSpPr>
              <p:cNvPr id="52397" name="Freeform 45"/>
              <p:cNvSpPr>
                <a:spLocks/>
              </p:cNvSpPr>
              <p:nvPr/>
            </p:nvSpPr>
            <p:spPr bwMode="auto">
              <a:xfrm>
                <a:off x="3216" y="1296"/>
                <a:ext cx="126" cy="177"/>
              </a:xfrm>
              <a:custGeom>
                <a:avLst/>
                <a:gdLst>
                  <a:gd name="T0" fmla="*/ 0 w 208"/>
                  <a:gd name="T1" fmla="*/ 0 h 292"/>
                  <a:gd name="T2" fmla="*/ 0 w 208"/>
                  <a:gd name="T3" fmla="*/ 1 h 292"/>
                  <a:gd name="T4" fmla="*/ 1 w 208"/>
                  <a:gd name="T5" fmla="*/ 1 h 292"/>
                  <a:gd name="T6" fmla="*/ 1 w 208"/>
                  <a:gd name="T7" fmla="*/ 1 h 292"/>
                  <a:gd name="T8" fmla="*/ 0 w 208"/>
                  <a:gd name="T9" fmla="*/ 1 h 292"/>
                  <a:gd name="T10" fmla="*/ 0 w 208"/>
                  <a:gd name="T11" fmla="*/ 1 h 292"/>
                  <a:gd name="T12" fmla="*/ 1 w 208"/>
                  <a:gd name="T13" fmla="*/ 1 h 292"/>
                  <a:gd name="T14" fmla="*/ 1 w 208"/>
                  <a:gd name="T15" fmla="*/ 0 h 292"/>
                  <a:gd name="T16" fmla="*/ 0 w 208"/>
                  <a:gd name="T17" fmla="*/ 0 h 2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8"/>
                  <a:gd name="T28" fmla="*/ 0 h 292"/>
                  <a:gd name="T29" fmla="*/ 208 w 208"/>
                  <a:gd name="T30" fmla="*/ 292 h 29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8" h="292">
                    <a:moveTo>
                      <a:pt x="0" y="0"/>
                    </a:moveTo>
                    <a:lnTo>
                      <a:pt x="0" y="83"/>
                    </a:lnTo>
                    <a:lnTo>
                      <a:pt x="124" y="83"/>
                    </a:lnTo>
                    <a:lnTo>
                      <a:pt x="124" y="207"/>
                    </a:lnTo>
                    <a:lnTo>
                      <a:pt x="0" y="207"/>
                    </a:lnTo>
                    <a:lnTo>
                      <a:pt x="0" y="291"/>
                    </a:lnTo>
                    <a:lnTo>
                      <a:pt x="207" y="291"/>
                    </a:lnTo>
                    <a:lnTo>
                      <a:pt x="207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latin typeface="Adobe 宋体 Std L" pitchFamily="18" charset="-122"/>
                  <a:ea typeface="Adobe 宋体 Std L" pitchFamily="18" charset="-122"/>
                </a:endParaRPr>
              </a:p>
            </p:txBody>
          </p:sp>
          <p:sp>
            <p:nvSpPr>
              <p:cNvPr id="52398" name="Line 46"/>
              <p:cNvSpPr>
                <a:spLocks noChangeShapeType="1"/>
              </p:cNvSpPr>
              <p:nvPr/>
            </p:nvSpPr>
            <p:spPr bwMode="auto">
              <a:xfrm>
                <a:off x="3467" y="1352"/>
                <a:ext cx="226" cy="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Adobe 宋体 Std L" pitchFamily="18" charset="-122"/>
                  <a:ea typeface="Adobe 宋体 Std L" pitchFamily="18" charset="-122"/>
                </a:endParaRPr>
              </a:p>
            </p:txBody>
          </p:sp>
          <p:sp>
            <p:nvSpPr>
              <p:cNvPr id="52399" name="Line 47"/>
              <p:cNvSpPr>
                <a:spLocks noChangeShapeType="1"/>
              </p:cNvSpPr>
              <p:nvPr/>
            </p:nvSpPr>
            <p:spPr bwMode="auto">
              <a:xfrm>
                <a:off x="3467" y="1403"/>
                <a:ext cx="226" cy="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Adobe 宋体 Std L" pitchFamily="18" charset="-122"/>
                  <a:ea typeface="Adobe 宋体 Std L" pitchFamily="18" charset="-122"/>
                </a:endParaRPr>
              </a:p>
            </p:txBody>
          </p:sp>
        </p:grpSp>
        <p:sp>
          <p:nvSpPr>
            <p:cNvPr id="52392" name="Line 48"/>
            <p:cNvSpPr>
              <a:spLocks noChangeShapeType="1"/>
            </p:cNvSpPr>
            <p:nvPr/>
          </p:nvSpPr>
          <p:spPr bwMode="auto">
            <a:xfrm rot="5400000" flipH="1">
              <a:off x="1513" y="2414"/>
              <a:ext cx="133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latin typeface="Adobe 宋体 Std L" pitchFamily="18" charset="-122"/>
                <a:ea typeface="Adobe 宋体 Std L" pitchFamily="18" charset="-122"/>
              </a:endParaRPr>
            </a:p>
          </p:txBody>
        </p:sp>
        <p:sp>
          <p:nvSpPr>
            <p:cNvPr id="52393" name="Freeform 49"/>
            <p:cNvSpPr>
              <a:spLocks/>
            </p:cNvSpPr>
            <p:nvPr/>
          </p:nvSpPr>
          <p:spPr bwMode="auto">
            <a:xfrm rot="5400000" flipH="1">
              <a:off x="1510" y="2421"/>
              <a:ext cx="126" cy="177"/>
            </a:xfrm>
            <a:custGeom>
              <a:avLst/>
              <a:gdLst>
                <a:gd name="T0" fmla="*/ 0 w 208"/>
                <a:gd name="T1" fmla="*/ 0 h 292"/>
                <a:gd name="T2" fmla="*/ 0 w 208"/>
                <a:gd name="T3" fmla="*/ 1 h 292"/>
                <a:gd name="T4" fmla="*/ 1 w 208"/>
                <a:gd name="T5" fmla="*/ 1 h 292"/>
                <a:gd name="T6" fmla="*/ 1 w 208"/>
                <a:gd name="T7" fmla="*/ 1 h 292"/>
                <a:gd name="T8" fmla="*/ 0 w 208"/>
                <a:gd name="T9" fmla="*/ 1 h 292"/>
                <a:gd name="T10" fmla="*/ 0 w 208"/>
                <a:gd name="T11" fmla="*/ 1 h 292"/>
                <a:gd name="T12" fmla="*/ 1 w 208"/>
                <a:gd name="T13" fmla="*/ 1 h 292"/>
                <a:gd name="T14" fmla="*/ 1 w 208"/>
                <a:gd name="T15" fmla="*/ 0 h 292"/>
                <a:gd name="T16" fmla="*/ 0 w 208"/>
                <a:gd name="T17" fmla="*/ 0 h 2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8"/>
                <a:gd name="T28" fmla="*/ 0 h 292"/>
                <a:gd name="T29" fmla="*/ 208 w 208"/>
                <a:gd name="T30" fmla="*/ 292 h 29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8" h="292">
                  <a:moveTo>
                    <a:pt x="0" y="0"/>
                  </a:moveTo>
                  <a:lnTo>
                    <a:pt x="0" y="83"/>
                  </a:lnTo>
                  <a:lnTo>
                    <a:pt x="124" y="83"/>
                  </a:lnTo>
                  <a:lnTo>
                    <a:pt x="124" y="207"/>
                  </a:lnTo>
                  <a:lnTo>
                    <a:pt x="0" y="207"/>
                  </a:lnTo>
                  <a:lnTo>
                    <a:pt x="0" y="291"/>
                  </a:lnTo>
                  <a:lnTo>
                    <a:pt x="207" y="291"/>
                  </a:lnTo>
                  <a:lnTo>
                    <a:pt x="207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Adobe 宋体 Std L" pitchFamily="18" charset="-122"/>
                <a:ea typeface="Adobe 宋体 Std L" pitchFamily="18" charset="-122"/>
              </a:endParaRPr>
            </a:p>
          </p:txBody>
        </p:sp>
        <p:sp>
          <p:nvSpPr>
            <p:cNvPr id="52394" name="Line 50"/>
            <p:cNvSpPr>
              <a:spLocks noChangeShapeType="1"/>
            </p:cNvSpPr>
            <p:nvPr/>
          </p:nvSpPr>
          <p:spPr bwMode="auto">
            <a:xfrm rot="5400000" flipH="1">
              <a:off x="1493" y="2209"/>
              <a:ext cx="226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latin typeface="Adobe 宋体 Std L" pitchFamily="18" charset="-122"/>
                <a:ea typeface="Adobe 宋体 Std L" pitchFamily="18" charset="-122"/>
              </a:endParaRPr>
            </a:p>
          </p:txBody>
        </p:sp>
        <p:sp>
          <p:nvSpPr>
            <p:cNvPr id="52395" name="Line 51"/>
            <p:cNvSpPr>
              <a:spLocks noChangeShapeType="1"/>
            </p:cNvSpPr>
            <p:nvPr/>
          </p:nvSpPr>
          <p:spPr bwMode="auto">
            <a:xfrm rot="5400000" flipH="1">
              <a:off x="1442" y="2209"/>
              <a:ext cx="226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latin typeface="Adobe 宋体 Std L" pitchFamily="18" charset="-122"/>
                <a:ea typeface="Adobe 宋体 Std L" pitchFamily="18" charset="-122"/>
              </a:endParaRPr>
            </a:p>
          </p:txBody>
        </p:sp>
      </p:grpSp>
      <p:grpSp>
        <p:nvGrpSpPr>
          <p:cNvPr id="52237" name="グループ化 1"/>
          <p:cNvGrpSpPr>
            <a:grpSpLocks/>
          </p:cNvGrpSpPr>
          <p:nvPr/>
        </p:nvGrpSpPr>
        <p:grpSpPr bwMode="auto">
          <a:xfrm>
            <a:off x="4038600" y="1982788"/>
            <a:ext cx="1447800" cy="719137"/>
            <a:chOff x="4038600" y="1982788"/>
            <a:chExt cx="1447800" cy="719137"/>
          </a:xfrm>
        </p:grpSpPr>
        <p:grpSp>
          <p:nvGrpSpPr>
            <p:cNvPr id="52354" name="Group 53"/>
            <p:cNvGrpSpPr>
              <a:grpSpLocks/>
            </p:cNvGrpSpPr>
            <p:nvPr/>
          </p:nvGrpSpPr>
          <p:grpSpPr bwMode="auto">
            <a:xfrm>
              <a:off x="4546600" y="2236788"/>
              <a:ext cx="419100" cy="211137"/>
              <a:chOff x="2895" y="1296"/>
              <a:chExt cx="352" cy="177"/>
            </a:xfrm>
          </p:grpSpPr>
          <p:sp>
            <p:nvSpPr>
              <p:cNvPr id="52381" name="Line 54"/>
              <p:cNvSpPr>
                <a:spLocks noChangeShapeType="1"/>
              </p:cNvSpPr>
              <p:nvPr/>
            </p:nvSpPr>
            <p:spPr bwMode="auto">
              <a:xfrm>
                <a:off x="3000" y="1384"/>
                <a:ext cx="144" cy="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Adobe 宋体 Std L" pitchFamily="18" charset="-122"/>
                  <a:ea typeface="Adobe 宋体 Std L" pitchFamily="18" charset="-122"/>
                </a:endParaRPr>
              </a:p>
            </p:txBody>
          </p:sp>
          <p:sp>
            <p:nvSpPr>
              <p:cNvPr id="52382" name="Freeform 55"/>
              <p:cNvSpPr>
                <a:spLocks/>
              </p:cNvSpPr>
              <p:nvPr/>
            </p:nvSpPr>
            <p:spPr bwMode="auto">
              <a:xfrm>
                <a:off x="2895" y="1296"/>
                <a:ext cx="126" cy="177"/>
              </a:xfrm>
              <a:custGeom>
                <a:avLst/>
                <a:gdLst>
                  <a:gd name="T0" fmla="*/ 1 w 208"/>
                  <a:gd name="T1" fmla="*/ 1 h 292"/>
                  <a:gd name="T2" fmla="*/ 1 w 208"/>
                  <a:gd name="T3" fmla="*/ 0 h 292"/>
                  <a:gd name="T4" fmla="*/ 1 w 208"/>
                  <a:gd name="T5" fmla="*/ 0 h 292"/>
                  <a:gd name="T6" fmla="*/ 1 w 208"/>
                  <a:gd name="T7" fmla="*/ 1 h 292"/>
                  <a:gd name="T8" fmla="*/ 0 w 208"/>
                  <a:gd name="T9" fmla="*/ 1 h 292"/>
                  <a:gd name="T10" fmla="*/ 0 w 208"/>
                  <a:gd name="T11" fmla="*/ 1 h 292"/>
                  <a:gd name="T12" fmla="*/ 1 w 208"/>
                  <a:gd name="T13" fmla="*/ 1 h 292"/>
                  <a:gd name="T14" fmla="*/ 1 w 208"/>
                  <a:gd name="T15" fmla="*/ 1 h 292"/>
                  <a:gd name="T16" fmla="*/ 1 w 208"/>
                  <a:gd name="T17" fmla="*/ 1 h 292"/>
                  <a:gd name="T18" fmla="*/ 1 w 208"/>
                  <a:gd name="T19" fmla="*/ 1 h 292"/>
                  <a:gd name="T20" fmla="*/ 1 w 208"/>
                  <a:gd name="T21" fmla="*/ 1 h 29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292"/>
                  <a:gd name="T35" fmla="*/ 208 w 208"/>
                  <a:gd name="T36" fmla="*/ 292 h 29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292">
                    <a:moveTo>
                      <a:pt x="207" y="249"/>
                    </a:moveTo>
                    <a:lnTo>
                      <a:pt x="207" y="0"/>
                    </a:lnTo>
                    <a:lnTo>
                      <a:pt x="124" y="0"/>
                    </a:lnTo>
                    <a:lnTo>
                      <a:pt x="124" y="83"/>
                    </a:lnTo>
                    <a:lnTo>
                      <a:pt x="0" y="83"/>
                    </a:lnTo>
                    <a:lnTo>
                      <a:pt x="0" y="207"/>
                    </a:lnTo>
                    <a:lnTo>
                      <a:pt x="124" y="207"/>
                    </a:lnTo>
                    <a:lnTo>
                      <a:pt x="124" y="291"/>
                    </a:lnTo>
                    <a:lnTo>
                      <a:pt x="207" y="291"/>
                    </a:lnTo>
                    <a:lnTo>
                      <a:pt x="207" y="166"/>
                    </a:lnTo>
                    <a:lnTo>
                      <a:pt x="207" y="249"/>
                    </a:lnTo>
                  </a:path>
                </a:pathLst>
              </a:custGeom>
              <a:solidFill>
                <a:srgbClr val="FFFF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latin typeface="Adobe 宋体 Std L" pitchFamily="18" charset="-122"/>
                  <a:ea typeface="Adobe 宋体 Std L" pitchFamily="18" charset="-122"/>
                </a:endParaRPr>
              </a:p>
            </p:txBody>
          </p:sp>
          <p:sp>
            <p:nvSpPr>
              <p:cNvPr id="52383" name="Freeform 56"/>
              <p:cNvSpPr>
                <a:spLocks/>
              </p:cNvSpPr>
              <p:nvPr/>
            </p:nvSpPr>
            <p:spPr bwMode="auto">
              <a:xfrm>
                <a:off x="3121" y="1296"/>
                <a:ext cx="126" cy="177"/>
              </a:xfrm>
              <a:custGeom>
                <a:avLst/>
                <a:gdLst>
                  <a:gd name="T0" fmla="*/ 0 w 208"/>
                  <a:gd name="T1" fmla="*/ 1 h 292"/>
                  <a:gd name="T2" fmla="*/ 0 w 208"/>
                  <a:gd name="T3" fmla="*/ 1 h 292"/>
                  <a:gd name="T4" fmla="*/ 1 w 208"/>
                  <a:gd name="T5" fmla="*/ 1 h 292"/>
                  <a:gd name="T6" fmla="*/ 1 w 208"/>
                  <a:gd name="T7" fmla="*/ 1 h 292"/>
                  <a:gd name="T8" fmla="*/ 1 w 208"/>
                  <a:gd name="T9" fmla="*/ 1 h 292"/>
                  <a:gd name="T10" fmla="*/ 1 w 208"/>
                  <a:gd name="T11" fmla="*/ 1 h 292"/>
                  <a:gd name="T12" fmla="*/ 1 w 208"/>
                  <a:gd name="T13" fmla="*/ 1 h 292"/>
                  <a:gd name="T14" fmla="*/ 1 w 208"/>
                  <a:gd name="T15" fmla="*/ 0 h 292"/>
                  <a:gd name="T16" fmla="*/ 0 w 208"/>
                  <a:gd name="T17" fmla="*/ 0 h 292"/>
                  <a:gd name="T18" fmla="*/ 0 w 208"/>
                  <a:gd name="T19" fmla="*/ 1 h 292"/>
                  <a:gd name="T20" fmla="*/ 0 w 208"/>
                  <a:gd name="T21" fmla="*/ 1 h 29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292"/>
                  <a:gd name="T35" fmla="*/ 208 w 208"/>
                  <a:gd name="T36" fmla="*/ 292 h 29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292">
                    <a:moveTo>
                      <a:pt x="0" y="41"/>
                    </a:moveTo>
                    <a:lnTo>
                      <a:pt x="0" y="291"/>
                    </a:lnTo>
                    <a:lnTo>
                      <a:pt x="82" y="291"/>
                    </a:lnTo>
                    <a:lnTo>
                      <a:pt x="82" y="207"/>
                    </a:lnTo>
                    <a:lnTo>
                      <a:pt x="207" y="207"/>
                    </a:lnTo>
                    <a:lnTo>
                      <a:pt x="207" y="83"/>
                    </a:lnTo>
                    <a:lnTo>
                      <a:pt x="82" y="83"/>
                    </a:lnTo>
                    <a:lnTo>
                      <a:pt x="82" y="0"/>
                    </a:lnTo>
                    <a:lnTo>
                      <a:pt x="0" y="0"/>
                    </a:lnTo>
                    <a:lnTo>
                      <a:pt x="0" y="124"/>
                    </a:lnTo>
                    <a:lnTo>
                      <a:pt x="0" y="41"/>
                    </a:lnTo>
                  </a:path>
                </a:pathLst>
              </a:custGeom>
              <a:solidFill>
                <a:srgbClr val="FFFF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latin typeface="Adobe 宋体 Std L" pitchFamily="18" charset="-122"/>
                  <a:ea typeface="Adobe 宋体 Std L" pitchFamily="18" charset="-122"/>
                </a:endParaRPr>
              </a:p>
            </p:txBody>
          </p:sp>
        </p:grpSp>
        <p:sp>
          <p:nvSpPr>
            <p:cNvPr id="52355" name="Freeform 57"/>
            <p:cNvSpPr>
              <a:spLocks/>
            </p:cNvSpPr>
            <p:nvPr/>
          </p:nvSpPr>
          <p:spPr bwMode="auto">
            <a:xfrm>
              <a:off x="4876800" y="2236788"/>
              <a:ext cx="149225" cy="211137"/>
            </a:xfrm>
            <a:custGeom>
              <a:avLst/>
              <a:gdLst>
                <a:gd name="T0" fmla="*/ 0 w 208"/>
                <a:gd name="T1" fmla="*/ 0 h 292"/>
                <a:gd name="T2" fmla="*/ 0 w 208"/>
                <a:gd name="T3" fmla="*/ 2147483647 h 292"/>
                <a:gd name="T4" fmla="*/ 2147483647 w 208"/>
                <a:gd name="T5" fmla="*/ 2147483647 h 292"/>
                <a:gd name="T6" fmla="*/ 2147483647 w 208"/>
                <a:gd name="T7" fmla="*/ 2147483647 h 292"/>
                <a:gd name="T8" fmla="*/ 0 w 208"/>
                <a:gd name="T9" fmla="*/ 2147483647 h 292"/>
                <a:gd name="T10" fmla="*/ 0 w 208"/>
                <a:gd name="T11" fmla="*/ 2147483647 h 292"/>
                <a:gd name="T12" fmla="*/ 2147483647 w 208"/>
                <a:gd name="T13" fmla="*/ 2147483647 h 292"/>
                <a:gd name="T14" fmla="*/ 2147483647 w 208"/>
                <a:gd name="T15" fmla="*/ 0 h 292"/>
                <a:gd name="T16" fmla="*/ 0 w 208"/>
                <a:gd name="T17" fmla="*/ 0 h 2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8"/>
                <a:gd name="T28" fmla="*/ 0 h 292"/>
                <a:gd name="T29" fmla="*/ 208 w 208"/>
                <a:gd name="T30" fmla="*/ 292 h 29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8" h="292">
                  <a:moveTo>
                    <a:pt x="0" y="0"/>
                  </a:moveTo>
                  <a:lnTo>
                    <a:pt x="0" y="83"/>
                  </a:lnTo>
                  <a:lnTo>
                    <a:pt x="124" y="83"/>
                  </a:lnTo>
                  <a:lnTo>
                    <a:pt x="124" y="207"/>
                  </a:lnTo>
                  <a:lnTo>
                    <a:pt x="0" y="207"/>
                  </a:lnTo>
                  <a:lnTo>
                    <a:pt x="0" y="291"/>
                  </a:lnTo>
                  <a:lnTo>
                    <a:pt x="207" y="291"/>
                  </a:lnTo>
                  <a:lnTo>
                    <a:pt x="207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Adobe 宋体 Std L" pitchFamily="18" charset="-122"/>
                <a:ea typeface="Adobe 宋体 Std L" pitchFamily="18" charset="-122"/>
              </a:endParaRPr>
            </a:p>
          </p:txBody>
        </p:sp>
        <p:sp>
          <p:nvSpPr>
            <p:cNvPr id="52356" name="Freeform 58"/>
            <p:cNvSpPr>
              <a:spLocks/>
            </p:cNvSpPr>
            <p:nvPr/>
          </p:nvSpPr>
          <p:spPr bwMode="auto">
            <a:xfrm flipH="1">
              <a:off x="4486275" y="2236788"/>
              <a:ext cx="150813" cy="211137"/>
            </a:xfrm>
            <a:custGeom>
              <a:avLst/>
              <a:gdLst>
                <a:gd name="T0" fmla="*/ 0 w 208"/>
                <a:gd name="T1" fmla="*/ 0 h 292"/>
                <a:gd name="T2" fmla="*/ 0 w 208"/>
                <a:gd name="T3" fmla="*/ 2147483647 h 292"/>
                <a:gd name="T4" fmla="*/ 2147483647 w 208"/>
                <a:gd name="T5" fmla="*/ 2147483647 h 292"/>
                <a:gd name="T6" fmla="*/ 2147483647 w 208"/>
                <a:gd name="T7" fmla="*/ 2147483647 h 292"/>
                <a:gd name="T8" fmla="*/ 0 w 208"/>
                <a:gd name="T9" fmla="*/ 2147483647 h 292"/>
                <a:gd name="T10" fmla="*/ 0 w 208"/>
                <a:gd name="T11" fmla="*/ 2147483647 h 292"/>
                <a:gd name="T12" fmla="*/ 2147483647 w 208"/>
                <a:gd name="T13" fmla="*/ 2147483647 h 292"/>
                <a:gd name="T14" fmla="*/ 2147483647 w 208"/>
                <a:gd name="T15" fmla="*/ 0 h 292"/>
                <a:gd name="T16" fmla="*/ 0 w 208"/>
                <a:gd name="T17" fmla="*/ 0 h 2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8"/>
                <a:gd name="T28" fmla="*/ 0 h 292"/>
                <a:gd name="T29" fmla="*/ 208 w 208"/>
                <a:gd name="T30" fmla="*/ 292 h 29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8" h="292">
                  <a:moveTo>
                    <a:pt x="0" y="0"/>
                  </a:moveTo>
                  <a:lnTo>
                    <a:pt x="0" y="83"/>
                  </a:lnTo>
                  <a:lnTo>
                    <a:pt x="124" y="83"/>
                  </a:lnTo>
                  <a:lnTo>
                    <a:pt x="124" y="207"/>
                  </a:lnTo>
                  <a:lnTo>
                    <a:pt x="0" y="207"/>
                  </a:lnTo>
                  <a:lnTo>
                    <a:pt x="0" y="291"/>
                  </a:lnTo>
                  <a:lnTo>
                    <a:pt x="207" y="291"/>
                  </a:lnTo>
                  <a:lnTo>
                    <a:pt x="207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Adobe 宋体 Std L" pitchFamily="18" charset="-122"/>
                <a:ea typeface="Adobe 宋体 Std L" pitchFamily="18" charset="-122"/>
              </a:endParaRPr>
            </a:p>
          </p:txBody>
        </p:sp>
        <p:grpSp>
          <p:nvGrpSpPr>
            <p:cNvPr id="52357" name="Group 59"/>
            <p:cNvGrpSpPr>
              <a:grpSpLocks/>
            </p:cNvGrpSpPr>
            <p:nvPr/>
          </p:nvGrpSpPr>
          <p:grpSpPr bwMode="auto">
            <a:xfrm>
              <a:off x="5029200" y="1982788"/>
              <a:ext cx="457200" cy="717550"/>
              <a:chOff x="1617" y="1377"/>
              <a:chExt cx="384" cy="603"/>
            </a:xfrm>
          </p:grpSpPr>
          <p:sp>
            <p:nvSpPr>
              <p:cNvPr id="52370" name="Line 60"/>
              <p:cNvSpPr>
                <a:spLocks noChangeShapeType="1"/>
              </p:cNvSpPr>
              <p:nvPr/>
            </p:nvSpPr>
            <p:spPr bwMode="auto">
              <a:xfrm>
                <a:off x="1617" y="1677"/>
                <a:ext cx="133" cy="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Adobe 宋体 Std L" pitchFamily="18" charset="-122"/>
                  <a:ea typeface="Adobe 宋体 Std L" pitchFamily="18" charset="-122"/>
                </a:endParaRPr>
              </a:p>
            </p:txBody>
          </p:sp>
          <p:sp>
            <p:nvSpPr>
              <p:cNvPr id="52371" name="Line 61"/>
              <p:cNvSpPr>
                <a:spLocks noChangeShapeType="1"/>
              </p:cNvSpPr>
              <p:nvPr/>
            </p:nvSpPr>
            <p:spPr bwMode="auto">
              <a:xfrm>
                <a:off x="1775" y="1651"/>
                <a:ext cx="226" cy="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Adobe 宋体 Std L" pitchFamily="18" charset="-122"/>
                  <a:ea typeface="Adobe 宋体 Std L" pitchFamily="18" charset="-122"/>
                </a:endParaRPr>
              </a:p>
            </p:txBody>
          </p:sp>
          <p:sp>
            <p:nvSpPr>
              <p:cNvPr id="52372" name="Line 62"/>
              <p:cNvSpPr>
                <a:spLocks noChangeShapeType="1"/>
              </p:cNvSpPr>
              <p:nvPr/>
            </p:nvSpPr>
            <p:spPr bwMode="auto">
              <a:xfrm>
                <a:off x="1775" y="1702"/>
                <a:ext cx="226" cy="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Adobe 宋体 Std L" pitchFamily="18" charset="-122"/>
                  <a:ea typeface="Adobe 宋体 Std L" pitchFamily="18" charset="-122"/>
                </a:endParaRPr>
              </a:p>
            </p:txBody>
          </p:sp>
          <p:grpSp>
            <p:nvGrpSpPr>
              <p:cNvPr id="52373" name="Group 63"/>
              <p:cNvGrpSpPr>
                <a:grpSpLocks/>
              </p:cNvGrpSpPr>
              <p:nvPr/>
            </p:nvGrpSpPr>
            <p:grpSpPr bwMode="auto">
              <a:xfrm>
                <a:off x="1655" y="1377"/>
                <a:ext cx="51" cy="303"/>
                <a:chOff x="1655" y="1377"/>
                <a:chExt cx="51" cy="303"/>
              </a:xfrm>
            </p:grpSpPr>
            <p:sp>
              <p:nvSpPr>
                <p:cNvPr id="52378" name="Line 64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1646" y="1647"/>
                  <a:ext cx="67" cy="0"/>
                </a:xfrm>
                <a:prstGeom prst="line">
                  <a:avLst/>
                </a:prstGeom>
                <a:noFill/>
                <a:ln w="508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Adobe 宋体 Std L" pitchFamily="18" charset="-122"/>
                    <a:ea typeface="Adobe 宋体 Std L" pitchFamily="18" charset="-122"/>
                  </a:endParaRPr>
                </a:p>
              </p:txBody>
            </p:sp>
            <p:sp>
              <p:nvSpPr>
                <p:cNvPr id="52379" name="Line 65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1593" y="1490"/>
                  <a:ext cx="226" cy="0"/>
                </a:xfrm>
                <a:prstGeom prst="line">
                  <a:avLst/>
                </a:prstGeom>
                <a:noFill/>
                <a:ln w="508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Adobe 宋体 Std L" pitchFamily="18" charset="-122"/>
                    <a:ea typeface="Adobe 宋体 Std L" pitchFamily="18" charset="-122"/>
                  </a:endParaRPr>
                </a:p>
              </p:txBody>
            </p:sp>
            <p:sp>
              <p:nvSpPr>
                <p:cNvPr id="52380" name="Line 66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1542" y="1490"/>
                  <a:ext cx="226" cy="0"/>
                </a:xfrm>
                <a:prstGeom prst="line">
                  <a:avLst/>
                </a:prstGeom>
                <a:noFill/>
                <a:ln w="508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Adobe 宋体 Std L" pitchFamily="18" charset="-122"/>
                    <a:ea typeface="Adobe 宋体 Std L" pitchFamily="18" charset="-122"/>
                  </a:endParaRPr>
                </a:p>
              </p:txBody>
            </p:sp>
          </p:grpSp>
          <p:grpSp>
            <p:nvGrpSpPr>
              <p:cNvPr id="52374" name="Group 67"/>
              <p:cNvGrpSpPr>
                <a:grpSpLocks/>
              </p:cNvGrpSpPr>
              <p:nvPr/>
            </p:nvGrpSpPr>
            <p:grpSpPr bwMode="auto">
              <a:xfrm flipV="1">
                <a:off x="1656" y="1677"/>
                <a:ext cx="51" cy="303"/>
                <a:chOff x="1655" y="1377"/>
                <a:chExt cx="51" cy="303"/>
              </a:xfrm>
            </p:grpSpPr>
            <p:sp>
              <p:nvSpPr>
                <p:cNvPr id="52375" name="Line 68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1646" y="1647"/>
                  <a:ext cx="67" cy="0"/>
                </a:xfrm>
                <a:prstGeom prst="line">
                  <a:avLst/>
                </a:prstGeom>
                <a:noFill/>
                <a:ln w="508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Adobe 宋体 Std L" pitchFamily="18" charset="-122"/>
                    <a:ea typeface="Adobe 宋体 Std L" pitchFamily="18" charset="-122"/>
                  </a:endParaRPr>
                </a:p>
              </p:txBody>
            </p:sp>
            <p:sp>
              <p:nvSpPr>
                <p:cNvPr id="52376" name="Line 69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1593" y="1490"/>
                  <a:ext cx="226" cy="0"/>
                </a:xfrm>
                <a:prstGeom prst="line">
                  <a:avLst/>
                </a:prstGeom>
                <a:noFill/>
                <a:ln w="508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Adobe 宋体 Std L" pitchFamily="18" charset="-122"/>
                    <a:ea typeface="Adobe 宋体 Std L" pitchFamily="18" charset="-122"/>
                  </a:endParaRPr>
                </a:p>
              </p:txBody>
            </p:sp>
            <p:sp>
              <p:nvSpPr>
                <p:cNvPr id="52377" name="Line 70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1542" y="1490"/>
                  <a:ext cx="226" cy="0"/>
                </a:xfrm>
                <a:prstGeom prst="line">
                  <a:avLst/>
                </a:prstGeom>
                <a:noFill/>
                <a:ln w="508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Adobe 宋体 Std L" pitchFamily="18" charset="-122"/>
                    <a:ea typeface="Adobe 宋体 Std L" pitchFamily="18" charset="-122"/>
                  </a:endParaRPr>
                </a:p>
              </p:txBody>
            </p:sp>
          </p:grpSp>
        </p:grpSp>
        <p:grpSp>
          <p:nvGrpSpPr>
            <p:cNvPr id="52358" name="Group 71"/>
            <p:cNvGrpSpPr>
              <a:grpSpLocks/>
            </p:cNvGrpSpPr>
            <p:nvPr/>
          </p:nvGrpSpPr>
          <p:grpSpPr bwMode="auto">
            <a:xfrm flipH="1">
              <a:off x="4038600" y="1984375"/>
              <a:ext cx="457200" cy="717550"/>
              <a:chOff x="1617" y="1377"/>
              <a:chExt cx="384" cy="603"/>
            </a:xfrm>
          </p:grpSpPr>
          <p:sp>
            <p:nvSpPr>
              <p:cNvPr id="52359" name="Line 72"/>
              <p:cNvSpPr>
                <a:spLocks noChangeShapeType="1"/>
              </p:cNvSpPr>
              <p:nvPr/>
            </p:nvSpPr>
            <p:spPr bwMode="auto">
              <a:xfrm>
                <a:off x="1617" y="1677"/>
                <a:ext cx="133" cy="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Adobe 宋体 Std L" pitchFamily="18" charset="-122"/>
                  <a:ea typeface="Adobe 宋体 Std L" pitchFamily="18" charset="-122"/>
                </a:endParaRPr>
              </a:p>
            </p:txBody>
          </p:sp>
          <p:sp>
            <p:nvSpPr>
              <p:cNvPr id="52360" name="Line 73"/>
              <p:cNvSpPr>
                <a:spLocks noChangeShapeType="1"/>
              </p:cNvSpPr>
              <p:nvPr/>
            </p:nvSpPr>
            <p:spPr bwMode="auto">
              <a:xfrm>
                <a:off x="1775" y="1651"/>
                <a:ext cx="226" cy="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Adobe 宋体 Std L" pitchFamily="18" charset="-122"/>
                  <a:ea typeface="Adobe 宋体 Std L" pitchFamily="18" charset="-122"/>
                </a:endParaRPr>
              </a:p>
            </p:txBody>
          </p:sp>
          <p:sp>
            <p:nvSpPr>
              <p:cNvPr id="52361" name="Line 74"/>
              <p:cNvSpPr>
                <a:spLocks noChangeShapeType="1"/>
              </p:cNvSpPr>
              <p:nvPr/>
            </p:nvSpPr>
            <p:spPr bwMode="auto">
              <a:xfrm>
                <a:off x="1775" y="1702"/>
                <a:ext cx="226" cy="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Adobe 宋体 Std L" pitchFamily="18" charset="-122"/>
                  <a:ea typeface="Adobe 宋体 Std L" pitchFamily="18" charset="-122"/>
                </a:endParaRPr>
              </a:p>
            </p:txBody>
          </p:sp>
          <p:grpSp>
            <p:nvGrpSpPr>
              <p:cNvPr id="52362" name="Group 75"/>
              <p:cNvGrpSpPr>
                <a:grpSpLocks/>
              </p:cNvGrpSpPr>
              <p:nvPr/>
            </p:nvGrpSpPr>
            <p:grpSpPr bwMode="auto">
              <a:xfrm>
                <a:off x="1655" y="1377"/>
                <a:ext cx="51" cy="303"/>
                <a:chOff x="1655" y="1377"/>
                <a:chExt cx="51" cy="303"/>
              </a:xfrm>
            </p:grpSpPr>
            <p:sp>
              <p:nvSpPr>
                <p:cNvPr id="52367" name="Line 76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1646" y="1647"/>
                  <a:ext cx="67" cy="0"/>
                </a:xfrm>
                <a:prstGeom prst="line">
                  <a:avLst/>
                </a:prstGeom>
                <a:noFill/>
                <a:ln w="508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Adobe 宋体 Std L" pitchFamily="18" charset="-122"/>
                    <a:ea typeface="Adobe 宋体 Std L" pitchFamily="18" charset="-122"/>
                  </a:endParaRPr>
                </a:p>
              </p:txBody>
            </p:sp>
            <p:sp>
              <p:nvSpPr>
                <p:cNvPr id="52368" name="Line 77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1593" y="1490"/>
                  <a:ext cx="226" cy="0"/>
                </a:xfrm>
                <a:prstGeom prst="line">
                  <a:avLst/>
                </a:prstGeom>
                <a:noFill/>
                <a:ln w="508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Adobe 宋体 Std L" pitchFamily="18" charset="-122"/>
                    <a:ea typeface="Adobe 宋体 Std L" pitchFamily="18" charset="-122"/>
                  </a:endParaRPr>
                </a:p>
              </p:txBody>
            </p:sp>
            <p:sp>
              <p:nvSpPr>
                <p:cNvPr id="52369" name="Line 78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1542" y="1490"/>
                  <a:ext cx="226" cy="0"/>
                </a:xfrm>
                <a:prstGeom prst="line">
                  <a:avLst/>
                </a:prstGeom>
                <a:noFill/>
                <a:ln w="508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Adobe 宋体 Std L" pitchFamily="18" charset="-122"/>
                    <a:ea typeface="Adobe 宋体 Std L" pitchFamily="18" charset="-122"/>
                  </a:endParaRPr>
                </a:p>
              </p:txBody>
            </p:sp>
          </p:grpSp>
          <p:grpSp>
            <p:nvGrpSpPr>
              <p:cNvPr id="52363" name="Group 79"/>
              <p:cNvGrpSpPr>
                <a:grpSpLocks/>
              </p:cNvGrpSpPr>
              <p:nvPr/>
            </p:nvGrpSpPr>
            <p:grpSpPr bwMode="auto">
              <a:xfrm flipV="1">
                <a:off x="1656" y="1677"/>
                <a:ext cx="51" cy="303"/>
                <a:chOff x="1655" y="1377"/>
                <a:chExt cx="51" cy="303"/>
              </a:xfrm>
            </p:grpSpPr>
            <p:sp>
              <p:nvSpPr>
                <p:cNvPr id="52364" name="Line 80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1646" y="1647"/>
                  <a:ext cx="67" cy="0"/>
                </a:xfrm>
                <a:prstGeom prst="line">
                  <a:avLst/>
                </a:prstGeom>
                <a:noFill/>
                <a:ln w="508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Adobe 宋体 Std L" pitchFamily="18" charset="-122"/>
                    <a:ea typeface="Adobe 宋体 Std L" pitchFamily="18" charset="-122"/>
                  </a:endParaRPr>
                </a:p>
              </p:txBody>
            </p:sp>
            <p:sp>
              <p:nvSpPr>
                <p:cNvPr id="52365" name="Line 81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1593" y="1490"/>
                  <a:ext cx="226" cy="0"/>
                </a:xfrm>
                <a:prstGeom prst="line">
                  <a:avLst/>
                </a:prstGeom>
                <a:noFill/>
                <a:ln w="508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Adobe 宋体 Std L" pitchFamily="18" charset="-122"/>
                    <a:ea typeface="Adobe 宋体 Std L" pitchFamily="18" charset="-122"/>
                  </a:endParaRPr>
                </a:p>
              </p:txBody>
            </p:sp>
            <p:sp>
              <p:nvSpPr>
                <p:cNvPr id="52366" name="Line 82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1542" y="1490"/>
                  <a:ext cx="226" cy="0"/>
                </a:xfrm>
                <a:prstGeom prst="line">
                  <a:avLst/>
                </a:prstGeom>
                <a:noFill/>
                <a:ln w="508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Adobe 宋体 Std L" pitchFamily="18" charset="-122"/>
                    <a:ea typeface="Adobe 宋体 Std L" pitchFamily="18" charset="-122"/>
                  </a:endParaRPr>
                </a:p>
              </p:txBody>
            </p:sp>
          </p:grpSp>
        </p:grpSp>
      </p:grpSp>
      <p:grpSp>
        <p:nvGrpSpPr>
          <p:cNvPr id="52238" name="Group 83"/>
          <p:cNvGrpSpPr>
            <a:grpSpLocks/>
          </p:cNvGrpSpPr>
          <p:nvPr/>
        </p:nvGrpSpPr>
        <p:grpSpPr bwMode="auto">
          <a:xfrm>
            <a:off x="3990975" y="3632200"/>
            <a:ext cx="1522413" cy="1487488"/>
            <a:chOff x="2919" y="2103"/>
            <a:chExt cx="1281" cy="1251"/>
          </a:xfrm>
        </p:grpSpPr>
        <p:sp>
          <p:nvSpPr>
            <p:cNvPr id="52309" name="Line 84"/>
            <p:cNvSpPr>
              <a:spLocks noChangeShapeType="1"/>
            </p:cNvSpPr>
            <p:nvPr/>
          </p:nvSpPr>
          <p:spPr bwMode="auto">
            <a:xfrm rot="-1800000">
              <a:off x="3425" y="2835"/>
              <a:ext cx="134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latin typeface="Adobe 宋体 Std L" pitchFamily="18" charset="-122"/>
                <a:ea typeface="Adobe 宋体 Std L" pitchFamily="18" charset="-122"/>
              </a:endParaRPr>
            </a:p>
          </p:txBody>
        </p:sp>
        <p:sp>
          <p:nvSpPr>
            <p:cNvPr id="52310" name="Line 85"/>
            <p:cNvSpPr>
              <a:spLocks noChangeShapeType="1"/>
            </p:cNvSpPr>
            <p:nvPr/>
          </p:nvSpPr>
          <p:spPr bwMode="auto">
            <a:xfrm rot="1800000" flipH="1">
              <a:off x="3553" y="2835"/>
              <a:ext cx="134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latin typeface="Adobe 宋体 Std L" pitchFamily="18" charset="-122"/>
                <a:ea typeface="Adobe 宋体 Std L" pitchFamily="18" charset="-122"/>
              </a:endParaRPr>
            </a:p>
          </p:txBody>
        </p:sp>
        <p:sp>
          <p:nvSpPr>
            <p:cNvPr id="52311" name="Line 86"/>
            <p:cNvSpPr>
              <a:spLocks noChangeShapeType="1"/>
            </p:cNvSpPr>
            <p:nvPr/>
          </p:nvSpPr>
          <p:spPr bwMode="auto">
            <a:xfrm>
              <a:off x="3557" y="2660"/>
              <a:ext cx="0" cy="154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Adobe 宋体 Std L" pitchFamily="18" charset="-122"/>
                <a:ea typeface="Adobe 宋体 Std L" pitchFamily="18" charset="-122"/>
              </a:endParaRPr>
            </a:p>
          </p:txBody>
        </p:sp>
        <p:sp>
          <p:nvSpPr>
            <p:cNvPr id="52312" name="Freeform 87"/>
            <p:cNvSpPr>
              <a:spLocks/>
            </p:cNvSpPr>
            <p:nvPr/>
          </p:nvSpPr>
          <p:spPr bwMode="auto">
            <a:xfrm rot="1800000">
              <a:off x="3675" y="2814"/>
              <a:ext cx="127" cy="178"/>
            </a:xfrm>
            <a:custGeom>
              <a:avLst/>
              <a:gdLst>
                <a:gd name="T0" fmla="*/ 0 w 127"/>
                <a:gd name="T1" fmla="*/ 25 h 178"/>
                <a:gd name="T2" fmla="*/ 0 w 127"/>
                <a:gd name="T3" fmla="*/ 177 h 178"/>
                <a:gd name="T4" fmla="*/ 50 w 127"/>
                <a:gd name="T5" fmla="*/ 177 h 178"/>
                <a:gd name="T6" fmla="*/ 50 w 127"/>
                <a:gd name="T7" fmla="*/ 126 h 178"/>
                <a:gd name="T8" fmla="*/ 126 w 127"/>
                <a:gd name="T9" fmla="*/ 126 h 178"/>
                <a:gd name="T10" fmla="*/ 126 w 127"/>
                <a:gd name="T11" fmla="*/ 50 h 178"/>
                <a:gd name="T12" fmla="*/ 50 w 127"/>
                <a:gd name="T13" fmla="*/ 50 h 178"/>
                <a:gd name="T14" fmla="*/ 50 w 127"/>
                <a:gd name="T15" fmla="*/ 0 h 178"/>
                <a:gd name="T16" fmla="*/ 0 w 127"/>
                <a:gd name="T17" fmla="*/ 0 h 178"/>
                <a:gd name="T18" fmla="*/ 0 w 127"/>
                <a:gd name="T19" fmla="*/ 75 h 178"/>
                <a:gd name="T20" fmla="*/ 0 w 127"/>
                <a:gd name="T21" fmla="*/ 25 h 1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7"/>
                <a:gd name="T34" fmla="*/ 0 h 178"/>
                <a:gd name="T35" fmla="*/ 127 w 127"/>
                <a:gd name="T36" fmla="*/ 178 h 17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7" h="178">
                  <a:moveTo>
                    <a:pt x="0" y="25"/>
                  </a:moveTo>
                  <a:lnTo>
                    <a:pt x="0" y="177"/>
                  </a:lnTo>
                  <a:lnTo>
                    <a:pt x="50" y="177"/>
                  </a:lnTo>
                  <a:lnTo>
                    <a:pt x="50" y="126"/>
                  </a:lnTo>
                  <a:lnTo>
                    <a:pt x="126" y="126"/>
                  </a:lnTo>
                  <a:lnTo>
                    <a:pt x="126" y="50"/>
                  </a:lnTo>
                  <a:lnTo>
                    <a:pt x="50" y="50"/>
                  </a:lnTo>
                  <a:lnTo>
                    <a:pt x="50" y="0"/>
                  </a:lnTo>
                  <a:lnTo>
                    <a:pt x="0" y="0"/>
                  </a:lnTo>
                  <a:lnTo>
                    <a:pt x="0" y="75"/>
                  </a:lnTo>
                  <a:lnTo>
                    <a:pt x="0" y="25"/>
                  </a:lnTo>
                </a:path>
              </a:pathLst>
            </a:custGeom>
            <a:solidFill>
              <a:srgbClr val="FFFF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Adobe 宋体 Std L" pitchFamily="18" charset="-122"/>
                <a:ea typeface="Adobe 宋体 Std L" pitchFamily="18" charset="-122"/>
              </a:endParaRPr>
            </a:p>
          </p:txBody>
        </p:sp>
        <p:sp>
          <p:nvSpPr>
            <p:cNvPr id="52313" name="Freeform 88"/>
            <p:cNvSpPr>
              <a:spLocks/>
            </p:cNvSpPr>
            <p:nvPr/>
          </p:nvSpPr>
          <p:spPr bwMode="auto">
            <a:xfrm rot="-1800000">
              <a:off x="3311" y="2812"/>
              <a:ext cx="127" cy="178"/>
            </a:xfrm>
            <a:custGeom>
              <a:avLst/>
              <a:gdLst>
                <a:gd name="T0" fmla="*/ 126 w 127"/>
                <a:gd name="T1" fmla="*/ 151 h 178"/>
                <a:gd name="T2" fmla="*/ 126 w 127"/>
                <a:gd name="T3" fmla="*/ 0 h 178"/>
                <a:gd name="T4" fmla="*/ 75 w 127"/>
                <a:gd name="T5" fmla="*/ 0 h 178"/>
                <a:gd name="T6" fmla="*/ 75 w 127"/>
                <a:gd name="T7" fmla="*/ 50 h 178"/>
                <a:gd name="T8" fmla="*/ 0 w 127"/>
                <a:gd name="T9" fmla="*/ 50 h 178"/>
                <a:gd name="T10" fmla="*/ 0 w 127"/>
                <a:gd name="T11" fmla="*/ 126 h 178"/>
                <a:gd name="T12" fmla="*/ 75 w 127"/>
                <a:gd name="T13" fmla="*/ 126 h 178"/>
                <a:gd name="T14" fmla="*/ 75 w 127"/>
                <a:gd name="T15" fmla="*/ 177 h 178"/>
                <a:gd name="T16" fmla="*/ 126 w 127"/>
                <a:gd name="T17" fmla="*/ 177 h 178"/>
                <a:gd name="T18" fmla="*/ 126 w 127"/>
                <a:gd name="T19" fmla="*/ 101 h 178"/>
                <a:gd name="T20" fmla="*/ 126 w 127"/>
                <a:gd name="T21" fmla="*/ 151 h 1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7"/>
                <a:gd name="T34" fmla="*/ 0 h 178"/>
                <a:gd name="T35" fmla="*/ 127 w 127"/>
                <a:gd name="T36" fmla="*/ 178 h 17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7" h="178">
                  <a:moveTo>
                    <a:pt x="126" y="151"/>
                  </a:moveTo>
                  <a:lnTo>
                    <a:pt x="126" y="0"/>
                  </a:lnTo>
                  <a:lnTo>
                    <a:pt x="75" y="0"/>
                  </a:lnTo>
                  <a:lnTo>
                    <a:pt x="75" y="50"/>
                  </a:lnTo>
                  <a:lnTo>
                    <a:pt x="0" y="50"/>
                  </a:lnTo>
                  <a:lnTo>
                    <a:pt x="0" y="126"/>
                  </a:lnTo>
                  <a:lnTo>
                    <a:pt x="75" y="126"/>
                  </a:lnTo>
                  <a:lnTo>
                    <a:pt x="75" y="177"/>
                  </a:lnTo>
                  <a:lnTo>
                    <a:pt x="126" y="177"/>
                  </a:lnTo>
                  <a:lnTo>
                    <a:pt x="126" y="101"/>
                  </a:lnTo>
                  <a:lnTo>
                    <a:pt x="126" y="151"/>
                  </a:lnTo>
                </a:path>
              </a:pathLst>
            </a:custGeom>
            <a:solidFill>
              <a:srgbClr val="FFFF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Adobe 宋体 Std L" pitchFamily="18" charset="-122"/>
                <a:ea typeface="Adobe 宋体 Std L" pitchFamily="18" charset="-122"/>
              </a:endParaRPr>
            </a:p>
          </p:txBody>
        </p:sp>
        <p:sp>
          <p:nvSpPr>
            <p:cNvPr id="52314" name="Freeform 89"/>
            <p:cNvSpPr>
              <a:spLocks/>
            </p:cNvSpPr>
            <p:nvPr/>
          </p:nvSpPr>
          <p:spPr bwMode="auto">
            <a:xfrm rot="5400000">
              <a:off x="3492" y="2507"/>
              <a:ext cx="127" cy="178"/>
            </a:xfrm>
            <a:custGeom>
              <a:avLst/>
              <a:gdLst>
                <a:gd name="T0" fmla="*/ 126 w 127"/>
                <a:gd name="T1" fmla="*/ 151 h 178"/>
                <a:gd name="T2" fmla="*/ 126 w 127"/>
                <a:gd name="T3" fmla="*/ 0 h 178"/>
                <a:gd name="T4" fmla="*/ 75 w 127"/>
                <a:gd name="T5" fmla="*/ 0 h 178"/>
                <a:gd name="T6" fmla="*/ 75 w 127"/>
                <a:gd name="T7" fmla="*/ 50 h 178"/>
                <a:gd name="T8" fmla="*/ 0 w 127"/>
                <a:gd name="T9" fmla="*/ 50 h 178"/>
                <a:gd name="T10" fmla="*/ 0 w 127"/>
                <a:gd name="T11" fmla="*/ 126 h 178"/>
                <a:gd name="T12" fmla="*/ 75 w 127"/>
                <a:gd name="T13" fmla="*/ 126 h 178"/>
                <a:gd name="T14" fmla="*/ 75 w 127"/>
                <a:gd name="T15" fmla="*/ 177 h 178"/>
                <a:gd name="T16" fmla="*/ 126 w 127"/>
                <a:gd name="T17" fmla="*/ 177 h 178"/>
                <a:gd name="T18" fmla="*/ 126 w 127"/>
                <a:gd name="T19" fmla="*/ 101 h 178"/>
                <a:gd name="T20" fmla="*/ 126 w 127"/>
                <a:gd name="T21" fmla="*/ 151 h 1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7"/>
                <a:gd name="T34" fmla="*/ 0 h 178"/>
                <a:gd name="T35" fmla="*/ 127 w 127"/>
                <a:gd name="T36" fmla="*/ 178 h 17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7" h="178">
                  <a:moveTo>
                    <a:pt x="126" y="151"/>
                  </a:moveTo>
                  <a:lnTo>
                    <a:pt x="126" y="0"/>
                  </a:lnTo>
                  <a:lnTo>
                    <a:pt x="75" y="0"/>
                  </a:lnTo>
                  <a:lnTo>
                    <a:pt x="75" y="50"/>
                  </a:lnTo>
                  <a:lnTo>
                    <a:pt x="0" y="50"/>
                  </a:lnTo>
                  <a:lnTo>
                    <a:pt x="0" y="126"/>
                  </a:lnTo>
                  <a:lnTo>
                    <a:pt x="75" y="126"/>
                  </a:lnTo>
                  <a:lnTo>
                    <a:pt x="75" y="177"/>
                  </a:lnTo>
                  <a:lnTo>
                    <a:pt x="126" y="177"/>
                  </a:lnTo>
                  <a:lnTo>
                    <a:pt x="126" y="101"/>
                  </a:lnTo>
                  <a:lnTo>
                    <a:pt x="126" y="151"/>
                  </a:lnTo>
                </a:path>
              </a:pathLst>
            </a:custGeom>
            <a:solidFill>
              <a:srgbClr val="FFFF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Adobe 宋体 Std L" pitchFamily="18" charset="-122"/>
                <a:ea typeface="Adobe 宋体 Std L" pitchFamily="18" charset="-122"/>
              </a:endParaRPr>
            </a:p>
          </p:txBody>
        </p:sp>
        <p:sp>
          <p:nvSpPr>
            <p:cNvPr id="52315" name="Freeform 90"/>
            <p:cNvSpPr>
              <a:spLocks/>
            </p:cNvSpPr>
            <p:nvPr/>
          </p:nvSpPr>
          <p:spPr bwMode="auto">
            <a:xfrm rot="1800000">
              <a:off x="3719" y="2839"/>
              <a:ext cx="126" cy="177"/>
            </a:xfrm>
            <a:custGeom>
              <a:avLst/>
              <a:gdLst>
                <a:gd name="T0" fmla="*/ 0 w 208"/>
                <a:gd name="T1" fmla="*/ 0 h 292"/>
                <a:gd name="T2" fmla="*/ 0 w 208"/>
                <a:gd name="T3" fmla="*/ 1 h 292"/>
                <a:gd name="T4" fmla="*/ 1 w 208"/>
                <a:gd name="T5" fmla="*/ 1 h 292"/>
                <a:gd name="T6" fmla="*/ 1 w 208"/>
                <a:gd name="T7" fmla="*/ 1 h 292"/>
                <a:gd name="T8" fmla="*/ 0 w 208"/>
                <a:gd name="T9" fmla="*/ 1 h 292"/>
                <a:gd name="T10" fmla="*/ 0 w 208"/>
                <a:gd name="T11" fmla="*/ 1 h 292"/>
                <a:gd name="T12" fmla="*/ 1 w 208"/>
                <a:gd name="T13" fmla="*/ 1 h 292"/>
                <a:gd name="T14" fmla="*/ 1 w 208"/>
                <a:gd name="T15" fmla="*/ 0 h 292"/>
                <a:gd name="T16" fmla="*/ 0 w 208"/>
                <a:gd name="T17" fmla="*/ 0 h 2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8"/>
                <a:gd name="T28" fmla="*/ 0 h 292"/>
                <a:gd name="T29" fmla="*/ 208 w 208"/>
                <a:gd name="T30" fmla="*/ 292 h 29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8" h="292">
                  <a:moveTo>
                    <a:pt x="0" y="0"/>
                  </a:moveTo>
                  <a:lnTo>
                    <a:pt x="0" y="83"/>
                  </a:lnTo>
                  <a:lnTo>
                    <a:pt x="124" y="83"/>
                  </a:lnTo>
                  <a:lnTo>
                    <a:pt x="124" y="207"/>
                  </a:lnTo>
                  <a:lnTo>
                    <a:pt x="0" y="207"/>
                  </a:lnTo>
                  <a:lnTo>
                    <a:pt x="0" y="291"/>
                  </a:lnTo>
                  <a:lnTo>
                    <a:pt x="207" y="291"/>
                  </a:lnTo>
                  <a:lnTo>
                    <a:pt x="207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Adobe 宋体 Std L" pitchFamily="18" charset="-122"/>
                <a:ea typeface="Adobe 宋体 Std L" pitchFamily="18" charset="-122"/>
              </a:endParaRPr>
            </a:p>
          </p:txBody>
        </p:sp>
        <p:sp>
          <p:nvSpPr>
            <p:cNvPr id="52316" name="Freeform 91"/>
            <p:cNvSpPr>
              <a:spLocks/>
            </p:cNvSpPr>
            <p:nvPr/>
          </p:nvSpPr>
          <p:spPr bwMode="auto">
            <a:xfrm rot="19800000" flipH="1">
              <a:off x="3267" y="2837"/>
              <a:ext cx="126" cy="177"/>
            </a:xfrm>
            <a:custGeom>
              <a:avLst/>
              <a:gdLst>
                <a:gd name="T0" fmla="*/ 0 w 208"/>
                <a:gd name="T1" fmla="*/ 0 h 292"/>
                <a:gd name="T2" fmla="*/ 0 w 208"/>
                <a:gd name="T3" fmla="*/ 1 h 292"/>
                <a:gd name="T4" fmla="*/ 1 w 208"/>
                <a:gd name="T5" fmla="*/ 1 h 292"/>
                <a:gd name="T6" fmla="*/ 1 w 208"/>
                <a:gd name="T7" fmla="*/ 1 h 292"/>
                <a:gd name="T8" fmla="*/ 0 w 208"/>
                <a:gd name="T9" fmla="*/ 1 h 292"/>
                <a:gd name="T10" fmla="*/ 0 w 208"/>
                <a:gd name="T11" fmla="*/ 1 h 292"/>
                <a:gd name="T12" fmla="*/ 1 w 208"/>
                <a:gd name="T13" fmla="*/ 1 h 292"/>
                <a:gd name="T14" fmla="*/ 1 w 208"/>
                <a:gd name="T15" fmla="*/ 0 h 292"/>
                <a:gd name="T16" fmla="*/ 0 w 208"/>
                <a:gd name="T17" fmla="*/ 0 h 2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8"/>
                <a:gd name="T28" fmla="*/ 0 h 292"/>
                <a:gd name="T29" fmla="*/ 208 w 208"/>
                <a:gd name="T30" fmla="*/ 292 h 29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8" h="292">
                  <a:moveTo>
                    <a:pt x="0" y="0"/>
                  </a:moveTo>
                  <a:lnTo>
                    <a:pt x="0" y="83"/>
                  </a:lnTo>
                  <a:lnTo>
                    <a:pt x="124" y="83"/>
                  </a:lnTo>
                  <a:lnTo>
                    <a:pt x="124" y="207"/>
                  </a:lnTo>
                  <a:lnTo>
                    <a:pt x="0" y="207"/>
                  </a:lnTo>
                  <a:lnTo>
                    <a:pt x="0" y="291"/>
                  </a:lnTo>
                  <a:lnTo>
                    <a:pt x="207" y="291"/>
                  </a:lnTo>
                  <a:lnTo>
                    <a:pt x="207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Adobe 宋体 Std L" pitchFamily="18" charset="-122"/>
                <a:ea typeface="Adobe 宋体 Std L" pitchFamily="18" charset="-122"/>
              </a:endParaRPr>
            </a:p>
          </p:txBody>
        </p:sp>
        <p:sp>
          <p:nvSpPr>
            <p:cNvPr id="52317" name="Freeform 92"/>
            <p:cNvSpPr>
              <a:spLocks/>
            </p:cNvSpPr>
            <p:nvPr/>
          </p:nvSpPr>
          <p:spPr bwMode="auto">
            <a:xfrm rot="5400000" flipH="1">
              <a:off x="3493" y="2454"/>
              <a:ext cx="126" cy="177"/>
            </a:xfrm>
            <a:custGeom>
              <a:avLst/>
              <a:gdLst>
                <a:gd name="T0" fmla="*/ 0 w 208"/>
                <a:gd name="T1" fmla="*/ 0 h 292"/>
                <a:gd name="T2" fmla="*/ 0 w 208"/>
                <a:gd name="T3" fmla="*/ 1 h 292"/>
                <a:gd name="T4" fmla="*/ 1 w 208"/>
                <a:gd name="T5" fmla="*/ 1 h 292"/>
                <a:gd name="T6" fmla="*/ 1 w 208"/>
                <a:gd name="T7" fmla="*/ 1 h 292"/>
                <a:gd name="T8" fmla="*/ 0 w 208"/>
                <a:gd name="T9" fmla="*/ 1 h 292"/>
                <a:gd name="T10" fmla="*/ 0 w 208"/>
                <a:gd name="T11" fmla="*/ 1 h 292"/>
                <a:gd name="T12" fmla="*/ 1 w 208"/>
                <a:gd name="T13" fmla="*/ 1 h 292"/>
                <a:gd name="T14" fmla="*/ 1 w 208"/>
                <a:gd name="T15" fmla="*/ 0 h 292"/>
                <a:gd name="T16" fmla="*/ 0 w 208"/>
                <a:gd name="T17" fmla="*/ 0 h 2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8"/>
                <a:gd name="T28" fmla="*/ 0 h 292"/>
                <a:gd name="T29" fmla="*/ 208 w 208"/>
                <a:gd name="T30" fmla="*/ 292 h 29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8" h="292">
                  <a:moveTo>
                    <a:pt x="0" y="0"/>
                  </a:moveTo>
                  <a:lnTo>
                    <a:pt x="0" y="83"/>
                  </a:lnTo>
                  <a:lnTo>
                    <a:pt x="124" y="83"/>
                  </a:lnTo>
                  <a:lnTo>
                    <a:pt x="124" y="207"/>
                  </a:lnTo>
                  <a:lnTo>
                    <a:pt x="0" y="207"/>
                  </a:lnTo>
                  <a:lnTo>
                    <a:pt x="0" y="291"/>
                  </a:lnTo>
                  <a:lnTo>
                    <a:pt x="207" y="291"/>
                  </a:lnTo>
                  <a:lnTo>
                    <a:pt x="207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Adobe 宋体 Std L" pitchFamily="18" charset="-122"/>
                <a:ea typeface="Adobe 宋体 Std L" pitchFamily="18" charset="-122"/>
              </a:endParaRPr>
            </a:p>
          </p:txBody>
        </p:sp>
        <p:grpSp>
          <p:nvGrpSpPr>
            <p:cNvPr id="52318" name="Group 93"/>
            <p:cNvGrpSpPr>
              <a:grpSpLocks/>
            </p:cNvGrpSpPr>
            <p:nvPr/>
          </p:nvGrpSpPr>
          <p:grpSpPr bwMode="auto">
            <a:xfrm rot="1800000">
              <a:off x="3816" y="2751"/>
              <a:ext cx="384" cy="603"/>
              <a:chOff x="1617" y="1377"/>
              <a:chExt cx="384" cy="603"/>
            </a:xfrm>
          </p:grpSpPr>
          <p:sp>
            <p:nvSpPr>
              <p:cNvPr id="52343" name="Line 94"/>
              <p:cNvSpPr>
                <a:spLocks noChangeShapeType="1"/>
              </p:cNvSpPr>
              <p:nvPr/>
            </p:nvSpPr>
            <p:spPr bwMode="auto">
              <a:xfrm>
                <a:off x="1617" y="1677"/>
                <a:ext cx="133" cy="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Adobe 宋体 Std L" pitchFamily="18" charset="-122"/>
                  <a:ea typeface="Adobe 宋体 Std L" pitchFamily="18" charset="-122"/>
                </a:endParaRPr>
              </a:p>
            </p:txBody>
          </p:sp>
          <p:sp>
            <p:nvSpPr>
              <p:cNvPr id="52344" name="Line 95"/>
              <p:cNvSpPr>
                <a:spLocks noChangeShapeType="1"/>
              </p:cNvSpPr>
              <p:nvPr/>
            </p:nvSpPr>
            <p:spPr bwMode="auto">
              <a:xfrm>
                <a:off x="1775" y="1651"/>
                <a:ext cx="226" cy="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Adobe 宋体 Std L" pitchFamily="18" charset="-122"/>
                  <a:ea typeface="Adobe 宋体 Std L" pitchFamily="18" charset="-122"/>
                </a:endParaRPr>
              </a:p>
            </p:txBody>
          </p:sp>
          <p:sp>
            <p:nvSpPr>
              <p:cNvPr id="52345" name="Line 96"/>
              <p:cNvSpPr>
                <a:spLocks noChangeShapeType="1"/>
              </p:cNvSpPr>
              <p:nvPr/>
            </p:nvSpPr>
            <p:spPr bwMode="auto">
              <a:xfrm>
                <a:off x="1775" y="1702"/>
                <a:ext cx="226" cy="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Adobe 宋体 Std L" pitchFamily="18" charset="-122"/>
                  <a:ea typeface="Adobe 宋体 Std L" pitchFamily="18" charset="-122"/>
                </a:endParaRPr>
              </a:p>
            </p:txBody>
          </p:sp>
          <p:grpSp>
            <p:nvGrpSpPr>
              <p:cNvPr id="52346" name="Group 97"/>
              <p:cNvGrpSpPr>
                <a:grpSpLocks/>
              </p:cNvGrpSpPr>
              <p:nvPr/>
            </p:nvGrpSpPr>
            <p:grpSpPr bwMode="auto">
              <a:xfrm>
                <a:off x="1655" y="1377"/>
                <a:ext cx="51" cy="303"/>
                <a:chOff x="1655" y="1377"/>
                <a:chExt cx="51" cy="303"/>
              </a:xfrm>
            </p:grpSpPr>
            <p:sp>
              <p:nvSpPr>
                <p:cNvPr id="52351" name="Line 98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1646" y="1647"/>
                  <a:ext cx="67" cy="0"/>
                </a:xfrm>
                <a:prstGeom prst="line">
                  <a:avLst/>
                </a:prstGeom>
                <a:noFill/>
                <a:ln w="508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Adobe 宋体 Std L" pitchFamily="18" charset="-122"/>
                    <a:ea typeface="Adobe 宋体 Std L" pitchFamily="18" charset="-122"/>
                  </a:endParaRPr>
                </a:p>
              </p:txBody>
            </p:sp>
            <p:sp>
              <p:nvSpPr>
                <p:cNvPr id="52352" name="Line 99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1593" y="1490"/>
                  <a:ext cx="226" cy="0"/>
                </a:xfrm>
                <a:prstGeom prst="line">
                  <a:avLst/>
                </a:prstGeom>
                <a:noFill/>
                <a:ln w="508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Adobe 宋体 Std L" pitchFamily="18" charset="-122"/>
                    <a:ea typeface="Adobe 宋体 Std L" pitchFamily="18" charset="-122"/>
                  </a:endParaRPr>
                </a:p>
              </p:txBody>
            </p:sp>
            <p:sp>
              <p:nvSpPr>
                <p:cNvPr id="52353" name="Line 100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1542" y="1490"/>
                  <a:ext cx="226" cy="0"/>
                </a:xfrm>
                <a:prstGeom prst="line">
                  <a:avLst/>
                </a:prstGeom>
                <a:noFill/>
                <a:ln w="508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Adobe 宋体 Std L" pitchFamily="18" charset="-122"/>
                    <a:ea typeface="Adobe 宋体 Std L" pitchFamily="18" charset="-122"/>
                  </a:endParaRPr>
                </a:p>
              </p:txBody>
            </p:sp>
          </p:grpSp>
          <p:grpSp>
            <p:nvGrpSpPr>
              <p:cNvPr id="52347" name="Group 101"/>
              <p:cNvGrpSpPr>
                <a:grpSpLocks/>
              </p:cNvGrpSpPr>
              <p:nvPr/>
            </p:nvGrpSpPr>
            <p:grpSpPr bwMode="auto">
              <a:xfrm flipV="1">
                <a:off x="1656" y="1677"/>
                <a:ext cx="51" cy="303"/>
                <a:chOff x="1655" y="1377"/>
                <a:chExt cx="51" cy="303"/>
              </a:xfrm>
            </p:grpSpPr>
            <p:sp>
              <p:nvSpPr>
                <p:cNvPr id="52348" name="Line 102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1646" y="1647"/>
                  <a:ext cx="67" cy="0"/>
                </a:xfrm>
                <a:prstGeom prst="line">
                  <a:avLst/>
                </a:prstGeom>
                <a:noFill/>
                <a:ln w="508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Adobe 宋体 Std L" pitchFamily="18" charset="-122"/>
                    <a:ea typeface="Adobe 宋体 Std L" pitchFamily="18" charset="-122"/>
                  </a:endParaRPr>
                </a:p>
              </p:txBody>
            </p:sp>
            <p:sp>
              <p:nvSpPr>
                <p:cNvPr id="52349" name="Line 103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1593" y="1490"/>
                  <a:ext cx="226" cy="0"/>
                </a:xfrm>
                <a:prstGeom prst="line">
                  <a:avLst/>
                </a:prstGeom>
                <a:noFill/>
                <a:ln w="508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Adobe 宋体 Std L" pitchFamily="18" charset="-122"/>
                    <a:ea typeface="Adobe 宋体 Std L" pitchFamily="18" charset="-122"/>
                  </a:endParaRPr>
                </a:p>
              </p:txBody>
            </p:sp>
            <p:sp>
              <p:nvSpPr>
                <p:cNvPr id="52350" name="Line 104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1542" y="1490"/>
                  <a:ext cx="226" cy="0"/>
                </a:xfrm>
                <a:prstGeom prst="line">
                  <a:avLst/>
                </a:prstGeom>
                <a:noFill/>
                <a:ln w="508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Adobe 宋体 Std L" pitchFamily="18" charset="-122"/>
                    <a:ea typeface="Adobe 宋体 Std L" pitchFamily="18" charset="-122"/>
                  </a:endParaRPr>
                </a:p>
              </p:txBody>
            </p:sp>
          </p:grpSp>
        </p:grpSp>
        <p:grpSp>
          <p:nvGrpSpPr>
            <p:cNvPr id="52319" name="Group 105"/>
            <p:cNvGrpSpPr>
              <a:grpSpLocks/>
            </p:cNvGrpSpPr>
            <p:nvPr/>
          </p:nvGrpSpPr>
          <p:grpSpPr bwMode="auto">
            <a:xfrm rot="9000000">
              <a:off x="2919" y="2745"/>
              <a:ext cx="384" cy="603"/>
              <a:chOff x="1617" y="1377"/>
              <a:chExt cx="384" cy="603"/>
            </a:xfrm>
          </p:grpSpPr>
          <p:sp>
            <p:nvSpPr>
              <p:cNvPr id="52332" name="Line 106"/>
              <p:cNvSpPr>
                <a:spLocks noChangeShapeType="1"/>
              </p:cNvSpPr>
              <p:nvPr/>
            </p:nvSpPr>
            <p:spPr bwMode="auto">
              <a:xfrm>
                <a:off x="1617" y="1677"/>
                <a:ext cx="133" cy="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Adobe 宋体 Std L" pitchFamily="18" charset="-122"/>
                  <a:ea typeface="Adobe 宋体 Std L" pitchFamily="18" charset="-122"/>
                </a:endParaRPr>
              </a:p>
            </p:txBody>
          </p:sp>
          <p:sp>
            <p:nvSpPr>
              <p:cNvPr id="52333" name="Line 107"/>
              <p:cNvSpPr>
                <a:spLocks noChangeShapeType="1"/>
              </p:cNvSpPr>
              <p:nvPr/>
            </p:nvSpPr>
            <p:spPr bwMode="auto">
              <a:xfrm>
                <a:off x="1775" y="1651"/>
                <a:ext cx="226" cy="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Adobe 宋体 Std L" pitchFamily="18" charset="-122"/>
                  <a:ea typeface="Adobe 宋体 Std L" pitchFamily="18" charset="-122"/>
                </a:endParaRPr>
              </a:p>
            </p:txBody>
          </p:sp>
          <p:sp>
            <p:nvSpPr>
              <p:cNvPr id="52334" name="Line 108"/>
              <p:cNvSpPr>
                <a:spLocks noChangeShapeType="1"/>
              </p:cNvSpPr>
              <p:nvPr/>
            </p:nvSpPr>
            <p:spPr bwMode="auto">
              <a:xfrm>
                <a:off x="1775" y="1702"/>
                <a:ext cx="226" cy="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Adobe 宋体 Std L" pitchFamily="18" charset="-122"/>
                  <a:ea typeface="Adobe 宋体 Std L" pitchFamily="18" charset="-122"/>
                </a:endParaRPr>
              </a:p>
            </p:txBody>
          </p:sp>
          <p:grpSp>
            <p:nvGrpSpPr>
              <p:cNvPr id="52335" name="Group 109"/>
              <p:cNvGrpSpPr>
                <a:grpSpLocks/>
              </p:cNvGrpSpPr>
              <p:nvPr/>
            </p:nvGrpSpPr>
            <p:grpSpPr bwMode="auto">
              <a:xfrm>
                <a:off x="1655" y="1377"/>
                <a:ext cx="51" cy="303"/>
                <a:chOff x="1655" y="1377"/>
                <a:chExt cx="51" cy="303"/>
              </a:xfrm>
            </p:grpSpPr>
            <p:sp>
              <p:nvSpPr>
                <p:cNvPr id="52340" name="Line 110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1646" y="1647"/>
                  <a:ext cx="67" cy="0"/>
                </a:xfrm>
                <a:prstGeom prst="line">
                  <a:avLst/>
                </a:prstGeom>
                <a:noFill/>
                <a:ln w="508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Adobe 宋体 Std L" pitchFamily="18" charset="-122"/>
                    <a:ea typeface="Adobe 宋体 Std L" pitchFamily="18" charset="-122"/>
                  </a:endParaRPr>
                </a:p>
              </p:txBody>
            </p:sp>
            <p:sp>
              <p:nvSpPr>
                <p:cNvPr id="52341" name="Line 111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1593" y="1490"/>
                  <a:ext cx="226" cy="0"/>
                </a:xfrm>
                <a:prstGeom prst="line">
                  <a:avLst/>
                </a:prstGeom>
                <a:noFill/>
                <a:ln w="508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Adobe 宋体 Std L" pitchFamily="18" charset="-122"/>
                    <a:ea typeface="Adobe 宋体 Std L" pitchFamily="18" charset="-122"/>
                  </a:endParaRPr>
                </a:p>
              </p:txBody>
            </p:sp>
            <p:sp>
              <p:nvSpPr>
                <p:cNvPr id="52342" name="Line 112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1542" y="1490"/>
                  <a:ext cx="226" cy="0"/>
                </a:xfrm>
                <a:prstGeom prst="line">
                  <a:avLst/>
                </a:prstGeom>
                <a:noFill/>
                <a:ln w="508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Adobe 宋体 Std L" pitchFamily="18" charset="-122"/>
                    <a:ea typeface="Adobe 宋体 Std L" pitchFamily="18" charset="-122"/>
                  </a:endParaRPr>
                </a:p>
              </p:txBody>
            </p:sp>
          </p:grpSp>
          <p:grpSp>
            <p:nvGrpSpPr>
              <p:cNvPr id="52336" name="Group 113"/>
              <p:cNvGrpSpPr>
                <a:grpSpLocks/>
              </p:cNvGrpSpPr>
              <p:nvPr/>
            </p:nvGrpSpPr>
            <p:grpSpPr bwMode="auto">
              <a:xfrm flipV="1">
                <a:off x="1656" y="1677"/>
                <a:ext cx="51" cy="303"/>
                <a:chOff x="1655" y="1377"/>
                <a:chExt cx="51" cy="303"/>
              </a:xfrm>
            </p:grpSpPr>
            <p:sp>
              <p:nvSpPr>
                <p:cNvPr id="52337" name="Line 114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1646" y="1647"/>
                  <a:ext cx="67" cy="0"/>
                </a:xfrm>
                <a:prstGeom prst="line">
                  <a:avLst/>
                </a:prstGeom>
                <a:noFill/>
                <a:ln w="508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Adobe 宋体 Std L" pitchFamily="18" charset="-122"/>
                    <a:ea typeface="Adobe 宋体 Std L" pitchFamily="18" charset="-122"/>
                  </a:endParaRPr>
                </a:p>
              </p:txBody>
            </p:sp>
            <p:sp>
              <p:nvSpPr>
                <p:cNvPr id="52338" name="Line 115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1593" y="1490"/>
                  <a:ext cx="226" cy="0"/>
                </a:xfrm>
                <a:prstGeom prst="line">
                  <a:avLst/>
                </a:prstGeom>
                <a:noFill/>
                <a:ln w="508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Adobe 宋体 Std L" pitchFamily="18" charset="-122"/>
                    <a:ea typeface="Adobe 宋体 Std L" pitchFamily="18" charset="-122"/>
                  </a:endParaRPr>
                </a:p>
              </p:txBody>
            </p:sp>
            <p:sp>
              <p:nvSpPr>
                <p:cNvPr id="52339" name="Line 116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1542" y="1490"/>
                  <a:ext cx="226" cy="0"/>
                </a:xfrm>
                <a:prstGeom prst="line">
                  <a:avLst/>
                </a:prstGeom>
                <a:noFill/>
                <a:ln w="508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Adobe 宋体 Std L" pitchFamily="18" charset="-122"/>
                    <a:ea typeface="Adobe 宋体 Std L" pitchFamily="18" charset="-122"/>
                  </a:endParaRPr>
                </a:p>
              </p:txBody>
            </p:sp>
          </p:grpSp>
        </p:grpSp>
        <p:grpSp>
          <p:nvGrpSpPr>
            <p:cNvPr id="52320" name="Group 117"/>
            <p:cNvGrpSpPr>
              <a:grpSpLocks/>
            </p:cNvGrpSpPr>
            <p:nvPr/>
          </p:nvGrpSpPr>
          <p:grpSpPr bwMode="auto">
            <a:xfrm rot="-5400000">
              <a:off x="3365" y="1993"/>
              <a:ext cx="384" cy="603"/>
              <a:chOff x="1617" y="1377"/>
              <a:chExt cx="384" cy="603"/>
            </a:xfrm>
          </p:grpSpPr>
          <p:sp>
            <p:nvSpPr>
              <p:cNvPr id="52321" name="Line 118"/>
              <p:cNvSpPr>
                <a:spLocks noChangeShapeType="1"/>
              </p:cNvSpPr>
              <p:nvPr/>
            </p:nvSpPr>
            <p:spPr bwMode="auto">
              <a:xfrm>
                <a:off x="1617" y="1677"/>
                <a:ext cx="133" cy="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Adobe 宋体 Std L" pitchFamily="18" charset="-122"/>
                  <a:ea typeface="Adobe 宋体 Std L" pitchFamily="18" charset="-122"/>
                </a:endParaRPr>
              </a:p>
            </p:txBody>
          </p:sp>
          <p:sp>
            <p:nvSpPr>
              <p:cNvPr id="52322" name="Line 119"/>
              <p:cNvSpPr>
                <a:spLocks noChangeShapeType="1"/>
              </p:cNvSpPr>
              <p:nvPr/>
            </p:nvSpPr>
            <p:spPr bwMode="auto">
              <a:xfrm>
                <a:off x="1775" y="1651"/>
                <a:ext cx="226" cy="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Adobe 宋体 Std L" pitchFamily="18" charset="-122"/>
                  <a:ea typeface="Adobe 宋体 Std L" pitchFamily="18" charset="-122"/>
                </a:endParaRPr>
              </a:p>
            </p:txBody>
          </p:sp>
          <p:sp>
            <p:nvSpPr>
              <p:cNvPr id="52323" name="Line 120"/>
              <p:cNvSpPr>
                <a:spLocks noChangeShapeType="1"/>
              </p:cNvSpPr>
              <p:nvPr/>
            </p:nvSpPr>
            <p:spPr bwMode="auto">
              <a:xfrm>
                <a:off x="1775" y="1702"/>
                <a:ext cx="226" cy="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Adobe 宋体 Std L" pitchFamily="18" charset="-122"/>
                  <a:ea typeface="Adobe 宋体 Std L" pitchFamily="18" charset="-122"/>
                </a:endParaRPr>
              </a:p>
            </p:txBody>
          </p:sp>
          <p:grpSp>
            <p:nvGrpSpPr>
              <p:cNvPr id="52324" name="Group 121"/>
              <p:cNvGrpSpPr>
                <a:grpSpLocks/>
              </p:cNvGrpSpPr>
              <p:nvPr/>
            </p:nvGrpSpPr>
            <p:grpSpPr bwMode="auto">
              <a:xfrm>
                <a:off x="1655" y="1377"/>
                <a:ext cx="51" cy="303"/>
                <a:chOff x="1655" y="1377"/>
                <a:chExt cx="51" cy="303"/>
              </a:xfrm>
            </p:grpSpPr>
            <p:sp>
              <p:nvSpPr>
                <p:cNvPr id="52329" name="Line 122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1646" y="1647"/>
                  <a:ext cx="67" cy="0"/>
                </a:xfrm>
                <a:prstGeom prst="line">
                  <a:avLst/>
                </a:prstGeom>
                <a:noFill/>
                <a:ln w="508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Adobe 宋体 Std L" pitchFamily="18" charset="-122"/>
                    <a:ea typeface="Adobe 宋体 Std L" pitchFamily="18" charset="-122"/>
                  </a:endParaRPr>
                </a:p>
              </p:txBody>
            </p:sp>
            <p:sp>
              <p:nvSpPr>
                <p:cNvPr id="52330" name="Line 123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1593" y="1490"/>
                  <a:ext cx="226" cy="0"/>
                </a:xfrm>
                <a:prstGeom prst="line">
                  <a:avLst/>
                </a:prstGeom>
                <a:noFill/>
                <a:ln w="508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Adobe 宋体 Std L" pitchFamily="18" charset="-122"/>
                    <a:ea typeface="Adobe 宋体 Std L" pitchFamily="18" charset="-122"/>
                  </a:endParaRPr>
                </a:p>
              </p:txBody>
            </p:sp>
            <p:sp>
              <p:nvSpPr>
                <p:cNvPr id="52331" name="Line 124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1542" y="1490"/>
                  <a:ext cx="226" cy="0"/>
                </a:xfrm>
                <a:prstGeom prst="line">
                  <a:avLst/>
                </a:prstGeom>
                <a:noFill/>
                <a:ln w="508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Adobe 宋体 Std L" pitchFamily="18" charset="-122"/>
                    <a:ea typeface="Adobe 宋体 Std L" pitchFamily="18" charset="-122"/>
                  </a:endParaRPr>
                </a:p>
              </p:txBody>
            </p:sp>
          </p:grpSp>
          <p:grpSp>
            <p:nvGrpSpPr>
              <p:cNvPr id="52325" name="Group 125"/>
              <p:cNvGrpSpPr>
                <a:grpSpLocks/>
              </p:cNvGrpSpPr>
              <p:nvPr/>
            </p:nvGrpSpPr>
            <p:grpSpPr bwMode="auto">
              <a:xfrm flipV="1">
                <a:off x="1656" y="1677"/>
                <a:ext cx="51" cy="303"/>
                <a:chOff x="1655" y="1377"/>
                <a:chExt cx="51" cy="303"/>
              </a:xfrm>
            </p:grpSpPr>
            <p:sp>
              <p:nvSpPr>
                <p:cNvPr id="52326" name="Line 126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1646" y="1647"/>
                  <a:ext cx="67" cy="0"/>
                </a:xfrm>
                <a:prstGeom prst="line">
                  <a:avLst/>
                </a:prstGeom>
                <a:noFill/>
                <a:ln w="508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Adobe 宋体 Std L" pitchFamily="18" charset="-122"/>
                    <a:ea typeface="Adobe 宋体 Std L" pitchFamily="18" charset="-122"/>
                  </a:endParaRPr>
                </a:p>
              </p:txBody>
            </p:sp>
            <p:sp>
              <p:nvSpPr>
                <p:cNvPr id="52327" name="Line 127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1593" y="1490"/>
                  <a:ext cx="226" cy="0"/>
                </a:xfrm>
                <a:prstGeom prst="line">
                  <a:avLst/>
                </a:prstGeom>
                <a:noFill/>
                <a:ln w="508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Adobe 宋体 Std L" pitchFamily="18" charset="-122"/>
                    <a:ea typeface="Adobe 宋体 Std L" pitchFamily="18" charset="-122"/>
                  </a:endParaRPr>
                </a:p>
              </p:txBody>
            </p:sp>
            <p:sp>
              <p:nvSpPr>
                <p:cNvPr id="52328" name="Line 128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1542" y="1490"/>
                  <a:ext cx="226" cy="0"/>
                </a:xfrm>
                <a:prstGeom prst="line">
                  <a:avLst/>
                </a:prstGeom>
                <a:noFill/>
                <a:ln w="508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Adobe 宋体 Std L" pitchFamily="18" charset="-122"/>
                    <a:ea typeface="Adobe 宋体 Std L" pitchFamily="18" charset="-122"/>
                  </a:endParaRPr>
                </a:p>
              </p:txBody>
            </p:sp>
          </p:grpSp>
        </p:grpSp>
      </p:grpSp>
      <p:sp>
        <p:nvSpPr>
          <p:cNvPr id="52239" name="Rectangle 130"/>
          <p:cNvSpPr>
            <a:spLocks noChangeArrowheads="1"/>
          </p:cNvSpPr>
          <p:nvPr/>
        </p:nvSpPr>
        <p:spPr bwMode="auto">
          <a:xfrm>
            <a:off x="254000" y="260350"/>
            <a:ext cx="3975447" cy="462307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2075" tIns="46038" rIns="92075" bIns="46038">
            <a:spAutoFit/>
          </a:bodyPr>
          <a:lstStyle>
            <a:lvl1pPr algn="l" defTabSz="7620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defTabSz="762000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defTabSz="7620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defTabSz="762000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defTabSz="762000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聚氨酯丙烯酸酯的模型结构</a:t>
            </a:r>
            <a:endParaRPr lang="ja-JP" altLang="en-US" sz="2400" dirty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52240" name="Text Box 131"/>
          <p:cNvSpPr txBox="1">
            <a:spLocks noChangeArrowheads="1"/>
          </p:cNvSpPr>
          <p:nvPr/>
        </p:nvSpPr>
        <p:spPr bwMode="auto">
          <a:xfrm>
            <a:off x="365125" y="1763713"/>
            <a:ext cx="1467068" cy="338554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600" b="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r>
              <a:rPr lang="ja-JP" altLang="en-US" sz="1600" b="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①直接添加式</a:t>
            </a:r>
            <a:endParaRPr lang="ja-JP" altLang="en-US" sz="1600" b="0" dirty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52241" name="Text Box 132"/>
          <p:cNvSpPr txBox="1">
            <a:spLocks noChangeArrowheads="1"/>
          </p:cNvSpPr>
          <p:nvPr/>
        </p:nvSpPr>
        <p:spPr bwMode="auto">
          <a:xfrm>
            <a:off x="365125" y="3141663"/>
            <a:ext cx="2236510" cy="338554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600" b="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聚异氰酸酯直接添加式</a:t>
            </a:r>
            <a:endParaRPr lang="ja-JP" altLang="en-US" sz="1600" b="0" dirty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52242" name="Text Box 133"/>
          <p:cNvSpPr txBox="1">
            <a:spLocks noChangeArrowheads="1"/>
          </p:cNvSpPr>
          <p:nvPr/>
        </p:nvSpPr>
        <p:spPr bwMode="auto">
          <a:xfrm>
            <a:off x="365125" y="4972050"/>
            <a:ext cx="1672253" cy="338554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600" b="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r>
              <a:rPr lang="ja-JP" altLang="en-US" sz="1600" b="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③多元醇改性型</a:t>
            </a:r>
            <a:endParaRPr lang="ja-JP" altLang="en-US" sz="1600" b="0" dirty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52243" name="Text Box 134"/>
          <p:cNvSpPr txBox="1">
            <a:spLocks noChangeArrowheads="1"/>
          </p:cNvSpPr>
          <p:nvPr/>
        </p:nvSpPr>
        <p:spPr bwMode="auto">
          <a:xfrm>
            <a:off x="6308725" y="1970088"/>
            <a:ext cx="185980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zh-CN" altLang="en-US" sz="16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高温度敏感趋势</a:t>
            </a:r>
            <a:endParaRPr lang="en-US" altLang="zh-CN" sz="1600" dirty="0" smtClean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zh-CN" altLang="en-US" sz="16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高弹性率</a:t>
            </a:r>
            <a:endParaRPr lang="en-US" altLang="zh-CN" sz="1600" dirty="0" smtClean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zh-CN" altLang="en-US" sz="16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高硬度</a:t>
            </a:r>
            <a:endParaRPr lang="en-US" altLang="zh-CN" sz="1600" dirty="0" smtClean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zh-CN" altLang="en-US" sz="16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低伸长率</a:t>
            </a:r>
            <a:endParaRPr lang="en-US" altLang="zh-CN" sz="1600" dirty="0" smtClean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zh-CN" altLang="en-US" sz="16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高固化率</a:t>
            </a:r>
            <a:endParaRPr lang="ja-JP" altLang="en-US" sz="1600" dirty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52244" name="Text Box 135"/>
          <p:cNvSpPr txBox="1">
            <a:spLocks noChangeArrowheads="1"/>
          </p:cNvSpPr>
          <p:nvPr/>
        </p:nvSpPr>
        <p:spPr bwMode="auto">
          <a:xfrm>
            <a:off x="6308725" y="3744913"/>
            <a:ext cx="148790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zh-CN" altLang="en-US" sz="16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高弹性率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zh-CN" altLang="en-US" sz="16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 高固化性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zh-CN" altLang="en-US" sz="16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 高交联密度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zh-CN" altLang="en-US" sz="16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 非结晶性</a:t>
            </a:r>
            <a:endParaRPr lang="ja-JP" altLang="en-US" sz="1600" dirty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52245" name="Text Box 136"/>
          <p:cNvSpPr txBox="1">
            <a:spLocks noChangeArrowheads="1"/>
          </p:cNvSpPr>
          <p:nvPr/>
        </p:nvSpPr>
        <p:spPr bwMode="auto">
          <a:xfrm>
            <a:off x="6308725" y="5022850"/>
            <a:ext cx="283527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zh-CN" altLang="en-US" sz="16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多元醇等类型的原料，根据分子量不同物理性质分子量变化极大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zh-CN" altLang="en-US" sz="16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高伸长率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zh-CN" altLang="en-US" sz="16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粘度增加</a:t>
            </a:r>
            <a:endParaRPr lang="ja-JP" altLang="en-US" sz="1600" dirty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  <p:grpSp>
        <p:nvGrpSpPr>
          <p:cNvPr id="52246" name="Group 137"/>
          <p:cNvGrpSpPr>
            <a:grpSpLocks/>
          </p:cNvGrpSpPr>
          <p:nvPr/>
        </p:nvGrpSpPr>
        <p:grpSpPr bwMode="auto">
          <a:xfrm>
            <a:off x="395288" y="5546727"/>
            <a:ext cx="2624137" cy="694129"/>
            <a:chOff x="1008" y="3756"/>
            <a:chExt cx="2208" cy="584"/>
          </a:xfrm>
        </p:grpSpPr>
        <p:sp>
          <p:nvSpPr>
            <p:cNvPr id="52293" name="AutoShape 138"/>
            <p:cNvSpPr>
              <a:spLocks noChangeArrowheads="1"/>
            </p:cNvSpPr>
            <p:nvPr/>
          </p:nvSpPr>
          <p:spPr bwMode="auto">
            <a:xfrm>
              <a:off x="1680" y="3756"/>
              <a:ext cx="1056" cy="384"/>
            </a:xfrm>
            <a:prstGeom prst="bracketPair">
              <a:avLst>
                <a:gd name="adj" fmla="val 16667"/>
              </a:avLst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itchFamily="2" charset="2"/>
                <a:buChar char="|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ja-JP" altLang="en-US" sz="2400">
                <a:latin typeface="Adobe 宋体 Std L" pitchFamily="18" charset="-122"/>
                <a:ea typeface="Adobe 宋体 Std L" pitchFamily="18" charset="-122"/>
              </a:endParaRPr>
            </a:p>
          </p:txBody>
        </p:sp>
        <p:grpSp>
          <p:nvGrpSpPr>
            <p:cNvPr id="52294" name="Group 139"/>
            <p:cNvGrpSpPr>
              <a:grpSpLocks/>
            </p:cNvGrpSpPr>
            <p:nvPr/>
          </p:nvGrpSpPr>
          <p:grpSpPr bwMode="auto">
            <a:xfrm>
              <a:off x="1008" y="3853"/>
              <a:ext cx="2208" cy="177"/>
              <a:chOff x="1440" y="3536"/>
              <a:chExt cx="2208" cy="177"/>
            </a:xfrm>
          </p:grpSpPr>
          <p:sp>
            <p:nvSpPr>
              <p:cNvPr id="52296" name="Line 140"/>
              <p:cNvSpPr>
                <a:spLocks noChangeShapeType="1"/>
              </p:cNvSpPr>
              <p:nvPr/>
            </p:nvSpPr>
            <p:spPr bwMode="auto">
              <a:xfrm>
                <a:off x="1680" y="3618"/>
                <a:ext cx="1717" cy="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Adobe 宋体 Std L" pitchFamily="18" charset="-122"/>
                  <a:ea typeface="Adobe 宋体 Std L" pitchFamily="18" charset="-122"/>
                </a:endParaRPr>
              </a:p>
            </p:txBody>
          </p:sp>
          <p:sp>
            <p:nvSpPr>
              <p:cNvPr id="52297" name="Line 141"/>
              <p:cNvSpPr>
                <a:spLocks noChangeShapeType="1"/>
              </p:cNvSpPr>
              <p:nvPr/>
            </p:nvSpPr>
            <p:spPr bwMode="auto">
              <a:xfrm>
                <a:off x="1440" y="3593"/>
                <a:ext cx="226" cy="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Adobe 宋体 Std L" pitchFamily="18" charset="-122"/>
                  <a:ea typeface="Adobe 宋体 Std L" pitchFamily="18" charset="-122"/>
                </a:endParaRPr>
              </a:p>
            </p:txBody>
          </p:sp>
          <p:sp>
            <p:nvSpPr>
              <p:cNvPr id="52298" name="Line 142"/>
              <p:cNvSpPr>
                <a:spLocks noChangeShapeType="1"/>
              </p:cNvSpPr>
              <p:nvPr/>
            </p:nvSpPr>
            <p:spPr bwMode="auto">
              <a:xfrm>
                <a:off x="1440" y="3643"/>
                <a:ext cx="226" cy="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Adobe 宋体 Std L" pitchFamily="18" charset="-122"/>
                  <a:ea typeface="Adobe 宋体 Std L" pitchFamily="18" charset="-122"/>
                </a:endParaRPr>
              </a:p>
            </p:txBody>
          </p:sp>
          <p:sp>
            <p:nvSpPr>
              <p:cNvPr id="52299" name="Freeform 143"/>
              <p:cNvSpPr>
                <a:spLocks/>
              </p:cNvSpPr>
              <p:nvPr/>
            </p:nvSpPr>
            <p:spPr bwMode="auto">
              <a:xfrm>
                <a:off x="2068" y="3536"/>
                <a:ext cx="126" cy="177"/>
              </a:xfrm>
              <a:custGeom>
                <a:avLst/>
                <a:gdLst>
                  <a:gd name="T0" fmla="*/ 0 w 208"/>
                  <a:gd name="T1" fmla="*/ 1 h 292"/>
                  <a:gd name="T2" fmla="*/ 0 w 208"/>
                  <a:gd name="T3" fmla="*/ 1 h 292"/>
                  <a:gd name="T4" fmla="*/ 1 w 208"/>
                  <a:gd name="T5" fmla="*/ 1 h 292"/>
                  <a:gd name="T6" fmla="*/ 1 w 208"/>
                  <a:gd name="T7" fmla="*/ 1 h 292"/>
                  <a:gd name="T8" fmla="*/ 1 w 208"/>
                  <a:gd name="T9" fmla="*/ 1 h 292"/>
                  <a:gd name="T10" fmla="*/ 1 w 208"/>
                  <a:gd name="T11" fmla="*/ 1 h 292"/>
                  <a:gd name="T12" fmla="*/ 1 w 208"/>
                  <a:gd name="T13" fmla="*/ 1 h 292"/>
                  <a:gd name="T14" fmla="*/ 1 w 208"/>
                  <a:gd name="T15" fmla="*/ 0 h 292"/>
                  <a:gd name="T16" fmla="*/ 0 w 208"/>
                  <a:gd name="T17" fmla="*/ 0 h 292"/>
                  <a:gd name="T18" fmla="*/ 0 w 208"/>
                  <a:gd name="T19" fmla="*/ 1 h 292"/>
                  <a:gd name="T20" fmla="*/ 0 w 208"/>
                  <a:gd name="T21" fmla="*/ 1 h 29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292"/>
                  <a:gd name="T35" fmla="*/ 208 w 208"/>
                  <a:gd name="T36" fmla="*/ 292 h 29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292">
                    <a:moveTo>
                      <a:pt x="0" y="41"/>
                    </a:moveTo>
                    <a:lnTo>
                      <a:pt x="0" y="291"/>
                    </a:lnTo>
                    <a:lnTo>
                      <a:pt x="82" y="291"/>
                    </a:lnTo>
                    <a:lnTo>
                      <a:pt x="82" y="207"/>
                    </a:lnTo>
                    <a:lnTo>
                      <a:pt x="207" y="207"/>
                    </a:lnTo>
                    <a:lnTo>
                      <a:pt x="207" y="83"/>
                    </a:lnTo>
                    <a:lnTo>
                      <a:pt x="82" y="83"/>
                    </a:lnTo>
                    <a:lnTo>
                      <a:pt x="82" y="0"/>
                    </a:lnTo>
                    <a:lnTo>
                      <a:pt x="0" y="0"/>
                    </a:lnTo>
                    <a:lnTo>
                      <a:pt x="0" y="124"/>
                    </a:lnTo>
                    <a:lnTo>
                      <a:pt x="0" y="41"/>
                    </a:lnTo>
                  </a:path>
                </a:pathLst>
              </a:custGeom>
              <a:solidFill>
                <a:srgbClr val="FFFF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latin typeface="Adobe 宋体 Std L" pitchFamily="18" charset="-122"/>
                  <a:ea typeface="Adobe 宋体 Std L" pitchFamily="18" charset="-122"/>
                </a:endParaRPr>
              </a:p>
            </p:txBody>
          </p:sp>
          <p:sp>
            <p:nvSpPr>
              <p:cNvPr id="52300" name="Freeform 144"/>
              <p:cNvSpPr>
                <a:spLocks/>
              </p:cNvSpPr>
              <p:nvPr/>
            </p:nvSpPr>
            <p:spPr bwMode="auto">
              <a:xfrm>
                <a:off x="2118" y="3536"/>
                <a:ext cx="126" cy="177"/>
              </a:xfrm>
              <a:custGeom>
                <a:avLst/>
                <a:gdLst>
                  <a:gd name="T0" fmla="*/ 0 w 208"/>
                  <a:gd name="T1" fmla="*/ 0 h 292"/>
                  <a:gd name="T2" fmla="*/ 0 w 208"/>
                  <a:gd name="T3" fmla="*/ 1 h 292"/>
                  <a:gd name="T4" fmla="*/ 1 w 208"/>
                  <a:gd name="T5" fmla="*/ 1 h 292"/>
                  <a:gd name="T6" fmla="*/ 1 w 208"/>
                  <a:gd name="T7" fmla="*/ 1 h 292"/>
                  <a:gd name="T8" fmla="*/ 0 w 208"/>
                  <a:gd name="T9" fmla="*/ 1 h 292"/>
                  <a:gd name="T10" fmla="*/ 0 w 208"/>
                  <a:gd name="T11" fmla="*/ 1 h 292"/>
                  <a:gd name="T12" fmla="*/ 1 w 208"/>
                  <a:gd name="T13" fmla="*/ 1 h 292"/>
                  <a:gd name="T14" fmla="*/ 1 w 208"/>
                  <a:gd name="T15" fmla="*/ 0 h 292"/>
                  <a:gd name="T16" fmla="*/ 0 w 208"/>
                  <a:gd name="T17" fmla="*/ 0 h 2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8"/>
                  <a:gd name="T28" fmla="*/ 0 h 292"/>
                  <a:gd name="T29" fmla="*/ 208 w 208"/>
                  <a:gd name="T30" fmla="*/ 292 h 29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8" h="292">
                    <a:moveTo>
                      <a:pt x="0" y="0"/>
                    </a:moveTo>
                    <a:lnTo>
                      <a:pt x="0" y="83"/>
                    </a:lnTo>
                    <a:lnTo>
                      <a:pt x="124" y="83"/>
                    </a:lnTo>
                    <a:lnTo>
                      <a:pt x="124" y="207"/>
                    </a:lnTo>
                    <a:lnTo>
                      <a:pt x="0" y="207"/>
                    </a:lnTo>
                    <a:lnTo>
                      <a:pt x="0" y="291"/>
                    </a:lnTo>
                    <a:lnTo>
                      <a:pt x="207" y="291"/>
                    </a:lnTo>
                    <a:lnTo>
                      <a:pt x="207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latin typeface="Adobe 宋体 Std L" pitchFamily="18" charset="-122"/>
                  <a:ea typeface="Adobe 宋体 Std L" pitchFamily="18" charset="-122"/>
                </a:endParaRPr>
              </a:p>
            </p:txBody>
          </p:sp>
          <p:sp>
            <p:nvSpPr>
              <p:cNvPr id="52301" name="Freeform 145"/>
              <p:cNvSpPr>
                <a:spLocks/>
              </p:cNvSpPr>
              <p:nvPr/>
            </p:nvSpPr>
            <p:spPr bwMode="auto">
              <a:xfrm>
                <a:off x="1842" y="3536"/>
                <a:ext cx="126" cy="177"/>
              </a:xfrm>
              <a:custGeom>
                <a:avLst/>
                <a:gdLst>
                  <a:gd name="T0" fmla="*/ 1 w 208"/>
                  <a:gd name="T1" fmla="*/ 1 h 292"/>
                  <a:gd name="T2" fmla="*/ 1 w 208"/>
                  <a:gd name="T3" fmla="*/ 0 h 292"/>
                  <a:gd name="T4" fmla="*/ 1 w 208"/>
                  <a:gd name="T5" fmla="*/ 0 h 292"/>
                  <a:gd name="T6" fmla="*/ 1 w 208"/>
                  <a:gd name="T7" fmla="*/ 1 h 292"/>
                  <a:gd name="T8" fmla="*/ 0 w 208"/>
                  <a:gd name="T9" fmla="*/ 1 h 292"/>
                  <a:gd name="T10" fmla="*/ 0 w 208"/>
                  <a:gd name="T11" fmla="*/ 1 h 292"/>
                  <a:gd name="T12" fmla="*/ 1 w 208"/>
                  <a:gd name="T13" fmla="*/ 1 h 292"/>
                  <a:gd name="T14" fmla="*/ 1 w 208"/>
                  <a:gd name="T15" fmla="*/ 1 h 292"/>
                  <a:gd name="T16" fmla="*/ 1 w 208"/>
                  <a:gd name="T17" fmla="*/ 1 h 292"/>
                  <a:gd name="T18" fmla="*/ 1 w 208"/>
                  <a:gd name="T19" fmla="*/ 1 h 292"/>
                  <a:gd name="T20" fmla="*/ 1 w 208"/>
                  <a:gd name="T21" fmla="*/ 1 h 29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292"/>
                  <a:gd name="T35" fmla="*/ 208 w 208"/>
                  <a:gd name="T36" fmla="*/ 292 h 29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292">
                    <a:moveTo>
                      <a:pt x="207" y="249"/>
                    </a:moveTo>
                    <a:lnTo>
                      <a:pt x="207" y="0"/>
                    </a:lnTo>
                    <a:lnTo>
                      <a:pt x="124" y="0"/>
                    </a:lnTo>
                    <a:lnTo>
                      <a:pt x="124" y="83"/>
                    </a:lnTo>
                    <a:lnTo>
                      <a:pt x="0" y="83"/>
                    </a:lnTo>
                    <a:lnTo>
                      <a:pt x="0" y="207"/>
                    </a:lnTo>
                    <a:lnTo>
                      <a:pt x="124" y="207"/>
                    </a:lnTo>
                    <a:lnTo>
                      <a:pt x="124" y="291"/>
                    </a:lnTo>
                    <a:lnTo>
                      <a:pt x="207" y="291"/>
                    </a:lnTo>
                    <a:lnTo>
                      <a:pt x="207" y="166"/>
                    </a:lnTo>
                    <a:lnTo>
                      <a:pt x="207" y="249"/>
                    </a:lnTo>
                  </a:path>
                </a:pathLst>
              </a:custGeom>
              <a:solidFill>
                <a:srgbClr val="FFFF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latin typeface="Adobe 宋体 Std L" pitchFamily="18" charset="-122"/>
                  <a:ea typeface="Adobe 宋体 Std L" pitchFamily="18" charset="-122"/>
                </a:endParaRPr>
              </a:p>
            </p:txBody>
          </p:sp>
          <p:sp>
            <p:nvSpPr>
              <p:cNvPr id="52302" name="Freeform 146"/>
              <p:cNvSpPr>
                <a:spLocks/>
              </p:cNvSpPr>
              <p:nvPr/>
            </p:nvSpPr>
            <p:spPr bwMode="auto">
              <a:xfrm>
                <a:off x="1792" y="3536"/>
                <a:ext cx="126" cy="177"/>
              </a:xfrm>
              <a:custGeom>
                <a:avLst/>
                <a:gdLst>
                  <a:gd name="T0" fmla="*/ 1 w 208"/>
                  <a:gd name="T1" fmla="*/ 1 h 292"/>
                  <a:gd name="T2" fmla="*/ 1 w 208"/>
                  <a:gd name="T3" fmla="*/ 1 h 292"/>
                  <a:gd name="T4" fmla="*/ 1 w 208"/>
                  <a:gd name="T5" fmla="*/ 1 h 292"/>
                  <a:gd name="T6" fmla="*/ 1 w 208"/>
                  <a:gd name="T7" fmla="*/ 1 h 292"/>
                  <a:gd name="T8" fmla="*/ 1 w 208"/>
                  <a:gd name="T9" fmla="*/ 1 h 292"/>
                  <a:gd name="T10" fmla="*/ 1 w 208"/>
                  <a:gd name="T11" fmla="*/ 0 h 292"/>
                  <a:gd name="T12" fmla="*/ 0 w 208"/>
                  <a:gd name="T13" fmla="*/ 0 h 292"/>
                  <a:gd name="T14" fmla="*/ 0 w 208"/>
                  <a:gd name="T15" fmla="*/ 1 h 292"/>
                  <a:gd name="T16" fmla="*/ 1 w 208"/>
                  <a:gd name="T17" fmla="*/ 1 h 2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8"/>
                  <a:gd name="T28" fmla="*/ 0 h 292"/>
                  <a:gd name="T29" fmla="*/ 208 w 208"/>
                  <a:gd name="T30" fmla="*/ 292 h 29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8" h="292">
                    <a:moveTo>
                      <a:pt x="207" y="291"/>
                    </a:moveTo>
                    <a:lnTo>
                      <a:pt x="207" y="207"/>
                    </a:lnTo>
                    <a:lnTo>
                      <a:pt x="82" y="207"/>
                    </a:lnTo>
                    <a:lnTo>
                      <a:pt x="82" y="83"/>
                    </a:lnTo>
                    <a:lnTo>
                      <a:pt x="207" y="83"/>
                    </a:lnTo>
                    <a:lnTo>
                      <a:pt x="207" y="0"/>
                    </a:lnTo>
                    <a:lnTo>
                      <a:pt x="0" y="0"/>
                    </a:lnTo>
                    <a:lnTo>
                      <a:pt x="0" y="291"/>
                    </a:lnTo>
                    <a:lnTo>
                      <a:pt x="207" y="291"/>
                    </a:lnTo>
                  </a:path>
                </a:pathLst>
              </a:custGeom>
              <a:solidFill>
                <a:schemeClr val="accent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latin typeface="Adobe 宋体 Std L" pitchFamily="18" charset="-122"/>
                  <a:ea typeface="Adobe 宋体 Std L" pitchFamily="18" charset="-122"/>
                </a:endParaRPr>
              </a:p>
            </p:txBody>
          </p:sp>
          <p:sp>
            <p:nvSpPr>
              <p:cNvPr id="52303" name="Freeform 147"/>
              <p:cNvSpPr>
                <a:spLocks/>
              </p:cNvSpPr>
              <p:nvPr/>
            </p:nvSpPr>
            <p:spPr bwMode="auto">
              <a:xfrm>
                <a:off x="2895" y="3536"/>
                <a:ext cx="126" cy="177"/>
              </a:xfrm>
              <a:custGeom>
                <a:avLst/>
                <a:gdLst>
                  <a:gd name="T0" fmla="*/ 1 w 208"/>
                  <a:gd name="T1" fmla="*/ 1 h 292"/>
                  <a:gd name="T2" fmla="*/ 1 w 208"/>
                  <a:gd name="T3" fmla="*/ 0 h 292"/>
                  <a:gd name="T4" fmla="*/ 1 w 208"/>
                  <a:gd name="T5" fmla="*/ 0 h 292"/>
                  <a:gd name="T6" fmla="*/ 1 w 208"/>
                  <a:gd name="T7" fmla="*/ 1 h 292"/>
                  <a:gd name="T8" fmla="*/ 0 w 208"/>
                  <a:gd name="T9" fmla="*/ 1 h 292"/>
                  <a:gd name="T10" fmla="*/ 0 w 208"/>
                  <a:gd name="T11" fmla="*/ 1 h 292"/>
                  <a:gd name="T12" fmla="*/ 1 w 208"/>
                  <a:gd name="T13" fmla="*/ 1 h 292"/>
                  <a:gd name="T14" fmla="*/ 1 w 208"/>
                  <a:gd name="T15" fmla="*/ 1 h 292"/>
                  <a:gd name="T16" fmla="*/ 1 w 208"/>
                  <a:gd name="T17" fmla="*/ 1 h 292"/>
                  <a:gd name="T18" fmla="*/ 1 w 208"/>
                  <a:gd name="T19" fmla="*/ 1 h 292"/>
                  <a:gd name="T20" fmla="*/ 1 w 208"/>
                  <a:gd name="T21" fmla="*/ 1 h 29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292"/>
                  <a:gd name="T35" fmla="*/ 208 w 208"/>
                  <a:gd name="T36" fmla="*/ 292 h 29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292">
                    <a:moveTo>
                      <a:pt x="207" y="249"/>
                    </a:moveTo>
                    <a:lnTo>
                      <a:pt x="207" y="0"/>
                    </a:lnTo>
                    <a:lnTo>
                      <a:pt x="124" y="0"/>
                    </a:lnTo>
                    <a:lnTo>
                      <a:pt x="124" y="83"/>
                    </a:lnTo>
                    <a:lnTo>
                      <a:pt x="0" y="83"/>
                    </a:lnTo>
                    <a:lnTo>
                      <a:pt x="0" y="207"/>
                    </a:lnTo>
                    <a:lnTo>
                      <a:pt x="124" y="207"/>
                    </a:lnTo>
                    <a:lnTo>
                      <a:pt x="124" y="291"/>
                    </a:lnTo>
                    <a:lnTo>
                      <a:pt x="207" y="291"/>
                    </a:lnTo>
                    <a:lnTo>
                      <a:pt x="207" y="166"/>
                    </a:lnTo>
                    <a:lnTo>
                      <a:pt x="207" y="249"/>
                    </a:lnTo>
                  </a:path>
                </a:pathLst>
              </a:custGeom>
              <a:solidFill>
                <a:srgbClr val="FFFF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latin typeface="Adobe 宋体 Std L" pitchFamily="18" charset="-122"/>
                  <a:ea typeface="Adobe 宋体 Std L" pitchFamily="18" charset="-122"/>
                </a:endParaRPr>
              </a:p>
            </p:txBody>
          </p:sp>
          <p:sp>
            <p:nvSpPr>
              <p:cNvPr id="52304" name="Freeform 148"/>
              <p:cNvSpPr>
                <a:spLocks/>
              </p:cNvSpPr>
              <p:nvPr/>
            </p:nvSpPr>
            <p:spPr bwMode="auto">
              <a:xfrm>
                <a:off x="2845" y="3536"/>
                <a:ext cx="126" cy="177"/>
              </a:xfrm>
              <a:custGeom>
                <a:avLst/>
                <a:gdLst>
                  <a:gd name="T0" fmla="*/ 1 w 208"/>
                  <a:gd name="T1" fmla="*/ 1 h 292"/>
                  <a:gd name="T2" fmla="*/ 1 w 208"/>
                  <a:gd name="T3" fmla="*/ 1 h 292"/>
                  <a:gd name="T4" fmla="*/ 1 w 208"/>
                  <a:gd name="T5" fmla="*/ 1 h 292"/>
                  <a:gd name="T6" fmla="*/ 1 w 208"/>
                  <a:gd name="T7" fmla="*/ 1 h 292"/>
                  <a:gd name="T8" fmla="*/ 1 w 208"/>
                  <a:gd name="T9" fmla="*/ 1 h 292"/>
                  <a:gd name="T10" fmla="*/ 1 w 208"/>
                  <a:gd name="T11" fmla="*/ 0 h 292"/>
                  <a:gd name="T12" fmla="*/ 0 w 208"/>
                  <a:gd name="T13" fmla="*/ 0 h 292"/>
                  <a:gd name="T14" fmla="*/ 0 w 208"/>
                  <a:gd name="T15" fmla="*/ 1 h 292"/>
                  <a:gd name="T16" fmla="*/ 1 w 208"/>
                  <a:gd name="T17" fmla="*/ 1 h 2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8"/>
                  <a:gd name="T28" fmla="*/ 0 h 292"/>
                  <a:gd name="T29" fmla="*/ 208 w 208"/>
                  <a:gd name="T30" fmla="*/ 292 h 29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8" h="292">
                    <a:moveTo>
                      <a:pt x="207" y="291"/>
                    </a:moveTo>
                    <a:lnTo>
                      <a:pt x="207" y="207"/>
                    </a:lnTo>
                    <a:lnTo>
                      <a:pt x="82" y="207"/>
                    </a:lnTo>
                    <a:lnTo>
                      <a:pt x="82" y="83"/>
                    </a:lnTo>
                    <a:lnTo>
                      <a:pt x="207" y="83"/>
                    </a:lnTo>
                    <a:lnTo>
                      <a:pt x="207" y="0"/>
                    </a:lnTo>
                    <a:lnTo>
                      <a:pt x="0" y="0"/>
                    </a:lnTo>
                    <a:lnTo>
                      <a:pt x="0" y="291"/>
                    </a:lnTo>
                    <a:lnTo>
                      <a:pt x="207" y="291"/>
                    </a:lnTo>
                  </a:path>
                </a:pathLst>
              </a:custGeom>
              <a:solidFill>
                <a:schemeClr val="accent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latin typeface="Adobe 宋体 Std L" pitchFamily="18" charset="-122"/>
                  <a:ea typeface="Adobe 宋体 Std L" pitchFamily="18" charset="-122"/>
                </a:endParaRPr>
              </a:p>
            </p:txBody>
          </p:sp>
          <p:sp>
            <p:nvSpPr>
              <p:cNvPr id="52305" name="Freeform 149"/>
              <p:cNvSpPr>
                <a:spLocks/>
              </p:cNvSpPr>
              <p:nvPr/>
            </p:nvSpPr>
            <p:spPr bwMode="auto">
              <a:xfrm>
                <a:off x="3121" y="3536"/>
                <a:ext cx="126" cy="177"/>
              </a:xfrm>
              <a:custGeom>
                <a:avLst/>
                <a:gdLst>
                  <a:gd name="T0" fmla="*/ 0 w 208"/>
                  <a:gd name="T1" fmla="*/ 1 h 292"/>
                  <a:gd name="T2" fmla="*/ 0 w 208"/>
                  <a:gd name="T3" fmla="*/ 1 h 292"/>
                  <a:gd name="T4" fmla="*/ 1 w 208"/>
                  <a:gd name="T5" fmla="*/ 1 h 292"/>
                  <a:gd name="T6" fmla="*/ 1 w 208"/>
                  <a:gd name="T7" fmla="*/ 1 h 292"/>
                  <a:gd name="T8" fmla="*/ 1 w 208"/>
                  <a:gd name="T9" fmla="*/ 1 h 292"/>
                  <a:gd name="T10" fmla="*/ 1 w 208"/>
                  <a:gd name="T11" fmla="*/ 1 h 292"/>
                  <a:gd name="T12" fmla="*/ 1 w 208"/>
                  <a:gd name="T13" fmla="*/ 1 h 292"/>
                  <a:gd name="T14" fmla="*/ 1 w 208"/>
                  <a:gd name="T15" fmla="*/ 0 h 292"/>
                  <a:gd name="T16" fmla="*/ 0 w 208"/>
                  <a:gd name="T17" fmla="*/ 0 h 292"/>
                  <a:gd name="T18" fmla="*/ 0 w 208"/>
                  <a:gd name="T19" fmla="*/ 1 h 292"/>
                  <a:gd name="T20" fmla="*/ 0 w 208"/>
                  <a:gd name="T21" fmla="*/ 1 h 29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292"/>
                  <a:gd name="T35" fmla="*/ 208 w 208"/>
                  <a:gd name="T36" fmla="*/ 292 h 29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292">
                    <a:moveTo>
                      <a:pt x="0" y="41"/>
                    </a:moveTo>
                    <a:lnTo>
                      <a:pt x="0" y="291"/>
                    </a:lnTo>
                    <a:lnTo>
                      <a:pt x="82" y="291"/>
                    </a:lnTo>
                    <a:lnTo>
                      <a:pt x="82" y="207"/>
                    </a:lnTo>
                    <a:lnTo>
                      <a:pt x="207" y="207"/>
                    </a:lnTo>
                    <a:lnTo>
                      <a:pt x="207" y="83"/>
                    </a:lnTo>
                    <a:lnTo>
                      <a:pt x="82" y="83"/>
                    </a:lnTo>
                    <a:lnTo>
                      <a:pt x="82" y="0"/>
                    </a:lnTo>
                    <a:lnTo>
                      <a:pt x="0" y="0"/>
                    </a:lnTo>
                    <a:lnTo>
                      <a:pt x="0" y="124"/>
                    </a:lnTo>
                    <a:lnTo>
                      <a:pt x="0" y="41"/>
                    </a:lnTo>
                  </a:path>
                </a:pathLst>
              </a:custGeom>
              <a:solidFill>
                <a:srgbClr val="FFFF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latin typeface="Adobe 宋体 Std L" pitchFamily="18" charset="-122"/>
                  <a:ea typeface="Adobe 宋体 Std L" pitchFamily="18" charset="-122"/>
                </a:endParaRPr>
              </a:p>
            </p:txBody>
          </p:sp>
          <p:sp>
            <p:nvSpPr>
              <p:cNvPr id="52306" name="Freeform 150"/>
              <p:cNvSpPr>
                <a:spLocks/>
              </p:cNvSpPr>
              <p:nvPr/>
            </p:nvSpPr>
            <p:spPr bwMode="auto">
              <a:xfrm>
                <a:off x="3171" y="3536"/>
                <a:ext cx="126" cy="177"/>
              </a:xfrm>
              <a:custGeom>
                <a:avLst/>
                <a:gdLst>
                  <a:gd name="T0" fmla="*/ 0 w 208"/>
                  <a:gd name="T1" fmla="*/ 0 h 292"/>
                  <a:gd name="T2" fmla="*/ 0 w 208"/>
                  <a:gd name="T3" fmla="*/ 1 h 292"/>
                  <a:gd name="T4" fmla="*/ 1 w 208"/>
                  <a:gd name="T5" fmla="*/ 1 h 292"/>
                  <a:gd name="T6" fmla="*/ 1 w 208"/>
                  <a:gd name="T7" fmla="*/ 1 h 292"/>
                  <a:gd name="T8" fmla="*/ 0 w 208"/>
                  <a:gd name="T9" fmla="*/ 1 h 292"/>
                  <a:gd name="T10" fmla="*/ 0 w 208"/>
                  <a:gd name="T11" fmla="*/ 1 h 292"/>
                  <a:gd name="T12" fmla="*/ 1 w 208"/>
                  <a:gd name="T13" fmla="*/ 1 h 292"/>
                  <a:gd name="T14" fmla="*/ 1 w 208"/>
                  <a:gd name="T15" fmla="*/ 0 h 292"/>
                  <a:gd name="T16" fmla="*/ 0 w 208"/>
                  <a:gd name="T17" fmla="*/ 0 h 2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8"/>
                  <a:gd name="T28" fmla="*/ 0 h 292"/>
                  <a:gd name="T29" fmla="*/ 208 w 208"/>
                  <a:gd name="T30" fmla="*/ 292 h 29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8" h="292">
                    <a:moveTo>
                      <a:pt x="0" y="0"/>
                    </a:moveTo>
                    <a:lnTo>
                      <a:pt x="0" y="83"/>
                    </a:lnTo>
                    <a:lnTo>
                      <a:pt x="124" y="83"/>
                    </a:lnTo>
                    <a:lnTo>
                      <a:pt x="124" y="207"/>
                    </a:lnTo>
                    <a:lnTo>
                      <a:pt x="0" y="207"/>
                    </a:lnTo>
                    <a:lnTo>
                      <a:pt x="0" y="291"/>
                    </a:lnTo>
                    <a:lnTo>
                      <a:pt x="207" y="291"/>
                    </a:lnTo>
                    <a:lnTo>
                      <a:pt x="207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latin typeface="Adobe 宋体 Std L" pitchFamily="18" charset="-122"/>
                  <a:ea typeface="Adobe 宋体 Std L" pitchFamily="18" charset="-122"/>
                </a:endParaRPr>
              </a:p>
            </p:txBody>
          </p:sp>
          <p:sp>
            <p:nvSpPr>
              <p:cNvPr id="52307" name="Line 151"/>
              <p:cNvSpPr>
                <a:spLocks noChangeShapeType="1"/>
              </p:cNvSpPr>
              <p:nvPr/>
            </p:nvSpPr>
            <p:spPr bwMode="auto">
              <a:xfrm>
                <a:off x="3422" y="3592"/>
                <a:ext cx="226" cy="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Adobe 宋体 Std L" pitchFamily="18" charset="-122"/>
                  <a:ea typeface="Adobe 宋体 Std L" pitchFamily="18" charset="-122"/>
                </a:endParaRPr>
              </a:p>
            </p:txBody>
          </p:sp>
          <p:sp>
            <p:nvSpPr>
              <p:cNvPr id="52308" name="Line 152"/>
              <p:cNvSpPr>
                <a:spLocks noChangeShapeType="1"/>
              </p:cNvSpPr>
              <p:nvPr/>
            </p:nvSpPr>
            <p:spPr bwMode="auto">
              <a:xfrm>
                <a:off x="3422" y="3643"/>
                <a:ext cx="226" cy="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Adobe 宋体 Std L" pitchFamily="18" charset="-122"/>
                  <a:ea typeface="Adobe 宋体 Std L" pitchFamily="18" charset="-122"/>
                </a:endParaRPr>
              </a:p>
            </p:txBody>
          </p:sp>
        </p:grpSp>
        <p:sp>
          <p:nvSpPr>
            <p:cNvPr id="52295" name="Text Box 153"/>
            <p:cNvSpPr txBox="1">
              <a:spLocks noChangeArrowheads="1"/>
            </p:cNvSpPr>
            <p:nvPr/>
          </p:nvSpPr>
          <p:spPr bwMode="auto">
            <a:xfrm>
              <a:off x="2726" y="4003"/>
              <a:ext cx="269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itchFamily="2" charset="2"/>
                <a:buChar char="|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000" b="0">
                  <a:solidFill>
                    <a:srgbClr val="000000"/>
                  </a:solidFill>
                  <a:latin typeface="Adobe 宋体 Std L" pitchFamily="18" charset="-122"/>
                  <a:ea typeface="Adobe 宋体 Std L" pitchFamily="18" charset="-122"/>
                </a:rPr>
                <a:t>n</a:t>
              </a:r>
            </a:p>
          </p:txBody>
        </p:sp>
      </p:grpSp>
      <p:sp>
        <p:nvSpPr>
          <p:cNvPr id="52247" name="Text Box 154"/>
          <p:cNvSpPr txBox="1">
            <a:spLocks noChangeArrowheads="1"/>
          </p:cNvSpPr>
          <p:nvPr/>
        </p:nvSpPr>
        <p:spPr bwMode="auto">
          <a:xfrm>
            <a:off x="179388" y="981075"/>
            <a:ext cx="56880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6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聚氨酯丙烯酸酯</a:t>
            </a:r>
            <a:r>
              <a:rPr lang="ja-JP" altLang="en-US" sz="1600" b="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： </a:t>
            </a:r>
            <a:r>
              <a:rPr lang="zh-CN" altLang="en-US" sz="1600" b="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同时具有</a:t>
            </a:r>
            <a:r>
              <a:rPr lang="zh-CN" altLang="en-US" sz="1600" dirty="0" smtClean="0">
                <a:solidFill>
                  <a:srgbClr val="FF0000"/>
                </a:solidFill>
                <a:latin typeface="Adobe 宋体 Std L" pitchFamily="18" charset="-122"/>
                <a:ea typeface="Adobe 宋体 Std L" pitchFamily="18" charset="-122"/>
              </a:rPr>
              <a:t>氨酯键</a:t>
            </a:r>
            <a:r>
              <a:rPr lang="zh-CN" altLang="en-US" sz="1600" b="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和</a:t>
            </a:r>
            <a:r>
              <a:rPr lang="zh-CN" altLang="en-US" sz="1600" dirty="0" smtClean="0">
                <a:solidFill>
                  <a:srgbClr val="FF0000"/>
                </a:solidFill>
                <a:latin typeface="Adobe 宋体 Std L" pitchFamily="18" charset="-122"/>
                <a:ea typeface="Adobe 宋体 Std L" pitchFamily="18" charset="-122"/>
              </a:rPr>
              <a:t>丙烯酰基</a:t>
            </a:r>
            <a:r>
              <a:rPr lang="zh-CN" altLang="en-US" sz="1600" b="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的化合物的总称</a:t>
            </a:r>
            <a:endParaRPr lang="ja-JP" altLang="en-US" sz="1600" b="0" dirty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52248" name="Line 158"/>
          <p:cNvSpPr>
            <a:spLocks noChangeShapeType="1"/>
          </p:cNvSpPr>
          <p:nvPr/>
        </p:nvSpPr>
        <p:spPr bwMode="auto">
          <a:xfrm>
            <a:off x="8391525" y="17446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52249" name="Line 159"/>
          <p:cNvSpPr>
            <a:spLocks noChangeShapeType="1"/>
          </p:cNvSpPr>
          <p:nvPr/>
        </p:nvSpPr>
        <p:spPr bwMode="auto">
          <a:xfrm>
            <a:off x="8442325" y="17446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52250" name="Rectangle 160"/>
          <p:cNvSpPr>
            <a:spLocks noChangeArrowheads="1"/>
          </p:cNvSpPr>
          <p:nvPr/>
        </p:nvSpPr>
        <p:spPr bwMode="auto">
          <a:xfrm>
            <a:off x="8255000" y="1858963"/>
            <a:ext cx="304571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algn="l" defTabSz="7620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defTabSz="762000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defTabSz="7620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defTabSz="762000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defTabSz="762000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200" b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O</a:t>
            </a:r>
          </a:p>
        </p:txBody>
      </p:sp>
      <p:sp>
        <p:nvSpPr>
          <p:cNvPr id="52251" name="AutoShape 162"/>
          <p:cNvSpPr>
            <a:spLocks noChangeArrowheads="1"/>
          </p:cNvSpPr>
          <p:nvPr/>
        </p:nvSpPr>
        <p:spPr bwMode="auto">
          <a:xfrm>
            <a:off x="4291013" y="5546725"/>
            <a:ext cx="1255712" cy="457200"/>
          </a:xfrm>
          <a:prstGeom prst="bracketPair">
            <a:avLst>
              <a:gd name="adj" fmla="val 16667"/>
            </a:avLst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2400"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52252" name="Line 164"/>
          <p:cNvSpPr>
            <a:spLocks noChangeShapeType="1"/>
          </p:cNvSpPr>
          <p:nvPr/>
        </p:nvSpPr>
        <p:spPr bwMode="auto">
          <a:xfrm>
            <a:off x="3778250" y="5759450"/>
            <a:ext cx="2039938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52253" name="Freeform 167"/>
          <p:cNvSpPr>
            <a:spLocks/>
          </p:cNvSpPr>
          <p:nvPr/>
        </p:nvSpPr>
        <p:spPr bwMode="auto">
          <a:xfrm>
            <a:off x="4238625" y="5662613"/>
            <a:ext cx="149225" cy="209550"/>
          </a:xfrm>
          <a:custGeom>
            <a:avLst/>
            <a:gdLst>
              <a:gd name="T0" fmla="*/ 0 w 208"/>
              <a:gd name="T1" fmla="*/ 2147483647 h 292"/>
              <a:gd name="T2" fmla="*/ 0 w 208"/>
              <a:gd name="T3" fmla="*/ 2147483647 h 292"/>
              <a:gd name="T4" fmla="*/ 2147483647 w 208"/>
              <a:gd name="T5" fmla="*/ 2147483647 h 292"/>
              <a:gd name="T6" fmla="*/ 2147483647 w 208"/>
              <a:gd name="T7" fmla="*/ 2147483647 h 292"/>
              <a:gd name="T8" fmla="*/ 2147483647 w 208"/>
              <a:gd name="T9" fmla="*/ 2147483647 h 292"/>
              <a:gd name="T10" fmla="*/ 2147483647 w 208"/>
              <a:gd name="T11" fmla="*/ 2147483647 h 292"/>
              <a:gd name="T12" fmla="*/ 2147483647 w 208"/>
              <a:gd name="T13" fmla="*/ 2147483647 h 292"/>
              <a:gd name="T14" fmla="*/ 2147483647 w 208"/>
              <a:gd name="T15" fmla="*/ 0 h 292"/>
              <a:gd name="T16" fmla="*/ 0 w 208"/>
              <a:gd name="T17" fmla="*/ 0 h 292"/>
              <a:gd name="T18" fmla="*/ 0 w 208"/>
              <a:gd name="T19" fmla="*/ 2147483647 h 292"/>
              <a:gd name="T20" fmla="*/ 0 w 208"/>
              <a:gd name="T21" fmla="*/ 2147483647 h 29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292"/>
              <a:gd name="T35" fmla="*/ 208 w 208"/>
              <a:gd name="T36" fmla="*/ 292 h 29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292">
                <a:moveTo>
                  <a:pt x="0" y="41"/>
                </a:moveTo>
                <a:lnTo>
                  <a:pt x="0" y="291"/>
                </a:lnTo>
                <a:lnTo>
                  <a:pt x="82" y="291"/>
                </a:lnTo>
                <a:lnTo>
                  <a:pt x="82" y="207"/>
                </a:lnTo>
                <a:lnTo>
                  <a:pt x="207" y="207"/>
                </a:lnTo>
                <a:lnTo>
                  <a:pt x="207" y="83"/>
                </a:lnTo>
                <a:lnTo>
                  <a:pt x="82" y="83"/>
                </a:lnTo>
                <a:lnTo>
                  <a:pt x="82" y="0"/>
                </a:lnTo>
                <a:lnTo>
                  <a:pt x="0" y="0"/>
                </a:lnTo>
                <a:lnTo>
                  <a:pt x="0" y="124"/>
                </a:lnTo>
                <a:lnTo>
                  <a:pt x="0" y="41"/>
                </a:lnTo>
              </a:path>
            </a:pathLst>
          </a:custGeom>
          <a:solidFill>
            <a:srgbClr val="FF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52254" name="Freeform 168"/>
          <p:cNvSpPr>
            <a:spLocks/>
          </p:cNvSpPr>
          <p:nvPr/>
        </p:nvSpPr>
        <p:spPr bwMode="auto">
          <a:xfrm>
            <a:off x="4298950" y="5662613"/>
            <a:ext cx="149225" cy="209550"/>
          </a:xfrm>
          <a:custGeom>
            <a:avLst/>
            <a:gdLst>
              <a:gd name="T0" fmla="*/ 0 w 208"/>
              <a:gd name="T1" fmla="*/ 0 h 292"/>
              <a:gd name="T2" fmla="*/ 0 w 208"/>
              <a:gd name="T3" fmla="*/ 2147483647 h 292"/>
              <a:gd name="T4" fmla="*/ 2147483647 w 208"/>
              <a:gd name="T5" fmla="*/ 2147483647 h 292"/>
              <a:gd name="T6" fmla="*/ 2147483647 w 208"/>
              <a:gd name="T7" fmla="*/ 2147483647 h 292"/>
              <a:gd name="T8" fmla="*/ 0 w 208"/>
              <a:gd name="T9" fmla="*/ 2147483647 h 292"/>
              <a:gd name="T10" fmla="*/ 0 w 208"/>
              <a:gd name="T11" fmla="*/ 2147483647 h 292"/>
              <a:gd name="T12" fmla="*/ 2147483647 w 208"/>
              <a:gd name="T13" fmla="*/ 2147483647 h 292"/>
              <a:gd name="T14" fmla="*/ 2147483647 w 208"/>
              <a:gd name="T15" fmla="*/ 0 h 292"/>
              <a:gd name="T16" fmla="*/ 0 w 208"/>
              <a:gd name="T17" fmla="*/ 0 h 29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8"/>
              <a:gd name="T28" fmla="*/ 0 h 292"/>
              <a:gd name="T29" fmla="*/ 208 w 208"/>
              <a:gd name="T30" fmla="*/ 292 h 29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8" h="292">
                <a:moveTo>
                  <a:pt x="0" y="0"/>
                </a:moveTo>
                <a:lnTo>
                  <a:pt x="0" y="83"/>
                </a:lnTo>
                <a:lnTo>
                  <a:pt x="124" y="83"/>
                </a:lnTo>
                <a:lnTo>
                  <a:pt x="124" y="207"/>
                </a:lnTo>
                <a:lnTo>
                  <a:pt x="0" y="207"/>
                </a:lnTo>
                <a:lnTo>
                  <a:pt x="0" y="291"/>
                </a:lnTo>
                <a:lnTo>
                  <a:pt x="207" y="291"/>
                </a:lnTo>
                <a:lnTo>
                  <a:pt x="207" y="0"/>
                </a:lnTo>
                <a:lnTo>
                  <a:pt x="0" y="0"/>
                </a:lnTo>
              </a:path>
            </a:pathLst>
          </a:custGeom>
          <a:solidFill>
            <a:schemeClr val="accent1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52255" name="Freeform 169"/>
          <p:cNvSpPr>
            <a:spLocks/>
          </p:cNvSpPr>
          <p:nvPr/>
        </p:nvSpPr>
        <p:spPr bwMode="auto">
          <a:xfrm>
            <a:off x="3970338" y="5662613"/>
            <a:ext cx="149225" cy="209550"/>
          </a:xfrm>
          <a:custGeom>
            <a:avLst/>
            <a:gdLst>
              <a:gd name="T0" fmla="*/ 2147483647 w 208"/>
              <a:gd name="T1" fmla="*/ 2147483647 h 292"/>
              <a:gd name="T2" fmla="*/ 2147483647 w 208"/>
              <a:gd name="T3" fmla="*/ 0 h 292"/>
              <a:gd name="T4" fmla="*/ 2147483647 w 208"/>
              <a:gd name="T5" fmla="*/ 0 h 292"/>
              <a:gd name="T6" fmla="*/ 2147483647 w 208"/>
              <a:gd name="T7" fmla="*/ 2147483647 h 292"/>
              <a:gd name="T8" fmla="*/ 0 w 208"/>
              <a:gd name="T9" fmla="*/ 2147483647 h 292"/>
              <a:gd name="T10" fmla="*/ 0 w 208"/>
              <a:gd name="T11" fmla="*/ 2147483647 h 292"/>
              <a:gd name="T12" fmla="*/ 2147483647 w 208"/>
              <a:gd name="T13" fmla="*/ 2147483647 h 292"/>
              <a:gd name="T14" fmla="*/ 2147483647 w 208"/>
              <a:gd name="T15" fmla="*/ 2147483647 h 292"/>
              <a:gd name="T16" fmla="*/ 2147483647 w 208"/>
              <a:gd name="T17" fmla="*/ 2147483647 h 292"/>
              <a:gd name="T18" fmla="*/ 2147483647 w 208"/>
              <a:gd name="T19" fmla="*/ 2147483647 h 292"/>
              <a:gd name="T20" fmla="*/ 2147483647 w 208"/>
              <a:gd name="T21" fmla="*/ 2147483647 h 29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292"/>
              <a:gd name="T35" fmla="*/ 208 w 208"/>
              <a:gd name="T36" fmla="*/ 292 h 29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292">
                <a:moveTo>
                  <a:pt x="207" y="249"/>
                </a:moveTo>
                <a:lnTo>
                  <a:pt x="207" y="0"/>
                </a:lnTo>
                <a:lnTo>
                  <a:pt x="124" y="0"/>
                </a:lnTo>
                <a:lnTo>
                  <a:pt x="124" y="83"/>
                </a:lnTo>
                <a:lnTo>
                  <a:pt x="0" y="83"/>
                </a:lnTo>
                <a:lnTo>
                  <a:pt x="0" y="207"/>
                </a:lnTo>
                <a:lnTo>
                  <a:pt x="124" y="207"/>
                </a:lnTo>
                <a:lnTo>
                  <a:pt x="124" y="291"/>
                </a:lnTo>
                <a:lnTo>
                  <a:pt x="207" y="291"/>
                </a:lnTo>
                <a:lnTo>
                  <a:pt x="207" y="166"/>
                </a:lnTo>
                <a:lnTo>
                  <a:pt x="207" y="249"/>
                </a:lnTo>
              </a:path>
            </a:pathLst>
          </a:custGeom>
          <a:solidFill>
            <a:srgbClr val="FF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52256" name="Freeform 170"/>
          <p:cNvSpPr>
            <a:spLocks/>
          </p:cNvSpPr>
          <p:nvPr/>
        </p:nvSpPr>
        <p:spPr bwMode="auto">
          <a:xfrm>
            <a:off x="3911600" y="5662613"/>
            <a:ext cx="149225" cy="209550"/>
          </a:xfrm>
          <a:custGeom>
            <a:avLst/>
            <a:gdLst>
              <a:gd name="T0" fmla="*/ 2147483647 w 208"/>
              <a:gd name="T1" fmla="*/ 2147483647 h 292"/>
              <a:gd name="T2" fmla="*/ 2147483647 w 208"/>
              <a:gd name="T3" fmla="*/ 2147483647 h 292"/>
              <a:gd name="T4" fmla="*/ 2147483647 w 208"/>
              <a:gd name="T5" fmla="*/ 2147483647 h 292"/>
              <a:gd name="T6" fmla="*/ 2147483647 w 208"/>
              <a:gd name="T7" fmla="*/ 2147483647 h 292"/>
              <a:gd name="T8" fmla="*/ 2147483647 w 208"/>
              <a:gd name="T9" fmla="*/ 2147483647 h 292"/>
              <a:gd name="T10" fmla="*/ 2147483647 w 208"/>
              <a:gd name="T11" fmla="*/ 0 h 292"/>
              <a:gd name="T12" fmla="*/ 0 w 208"/>
              <a:gd name="T13" fmla="*/ 0 h 292"/>
              <a:gd name="T14" fmla="*/ 0 w 208"/>
              <a:gd name="T15" fmla="*/ 2147483647 h 292"/>
              <a:gd name="T16" fmla="*/ 2147483647 w 208"/>
              <a:gd name="T17" fmla="*/ 2147483647 h 29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8"/>
              <a:gd name="T28" fmla="*/ 0 h 292"/>
              <a:gd name="T29" fmla="*/ 208 w 208"/>
              <a:gd name="T30" fmla="*/ 292 h 29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8" h="292">
                <a:moveTo>
                  <a:pt x="207" y="291"/>
                </a:moveTo>
                <a:lnTo>
                  <a:pt x="207" y="207"/>
                </a:lnTo>
                <a:lnTo>
                  <a:pt x="82" y="207"/>
                </a:lnTo>
                <a:lnTo>
                  <a:pt x="82" y="83"/>
                </a:lnTo>
                <a:lnTo>
                  <a:pt x="207" y="83"/>
                </a:lnTo>
                <a:lnTo>
                  <a:pt x="207" y="0"/>
                </a:lnTo>
                <a:lnTo>
                  <a:pt x="0" y="0"/>
                </a:lnTo>
                <a:lnTo>
                  <a:pt x="0" y="291"/>
                </a:lnTo>
                <a:lnTo>
                  <a:pt x="207" y="291"/>
                </a:lnTo>
              </a:path>
            </a:pathLst>
          </a:custGeom>
          <a:solidFill>
            <a:schemeClr val="accent1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52257" name="Freeform 171"/>
          <p:cNvSpPr>
            <a:spLocks/>
          </p:cNvSpPr>
          <p:nvPr/>
        </p:nvSpPr>
        <p:spPr bwMode="auto">
          <a:xfrm>
            <a:off x="5221288" y="5662613"/>
            <a:ext cx="150812" cy="209550"/>
          </a:xfrm>
          <a:custGeom>
            <a:avLst/>
            <a:gdLst>
              <a:gd name="T0" fmla="*/ 2147483647 w 208"/>
              <a:gd name="T1" fmla="*/ 2147483647 h 292"/>
              <a:gd name="T2" fmla="*/ 2147483647 w 208"/>
              <a:gd name="T3" fmla="*/ 0 h 292"/>
              <a:gd name="T4" fmla="*/ 2147483647 w 208"/>
              <a:gd name="T5" fmla="*/ 0 h 292"/>
              <a:gd name="T6" fmla="*/ 2147483647 w 208"/>
              <a:gd name="T7" fmla="*/ 2147483647 h 292"/>
              <a:gd name="T8" fmla="*/ 0 w 208"/>
              <a:gd name="T9" fmla="*/ 2147483647 h 292"/>
              <a:gd name="T10" fmla="*/ 0 w 208"/>
              <a:gd name="T11" fmla="*/ 2147483647 h 292"/>
              <a:gd name="T12" fmla="*/ 2147483647 w 208"/>
              <a:gd name="T13" fmla="*/ 2147483647 h 292"/>
              <a:gd name="T14" fmla="*/ 2147483647 w 208"/>
              <a:gd name="T15" fmla="*/ 2147483647 h 292"/>
              <a:gd name="T16" fmla="*/ 2147483647 w 208"/>
              <a:gd name="T17" fmla="*/ 2147483647 h 292"/>
              <a:gd name="T18" fmla="*/ 2147483647 w 208"/>
              <a:gd name="T19" fmla="*/ 2147483647 h 292"/>
              <a:gd name="T20" fmla="*/ 2147483647 w 208"/>
              <a:gd name="T21" fmla="*/ 2147483647 h 29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292"/>
              <a:gd name="T35" fmla="*/ 208 w 208"/>
              <a:gd name="T36" fmla="*/ 292 h 29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292">
                <a:moveTo>
                  <a:pt x="207" y="249"/>
                </a:moveTo>
                <a:lnTo>
                  <a:pt x="207" y="0"/>
                </a:lnTo>
                <a:lnTo>
                  <a:pt x="124" y="0"/>
                </a:lnTo>
                <a:lnTo>
                  <a:pt x="124" y="83"/>
                </a:lnTo>
                <a:lnTo>
                  <a:pt x="0" y="83"/>
                </a:lnTo>
                <a:lnTo>
                  <a:pt x="0" y="207"/>
                </a:lnTo>
                <a:lnTo>
                  <a:pt x="124" y="207"/>
                </a:lnTo>
                <a:lnTo>
                  <a:pt x="124" y="291"/>
                </a:lnTo>
                <a:lnTo>
                  <a:pt x="207" y="291"/>
                </a:lnTo>
                <a:lnTo>
                  <a:pt x="207" y="166"/>
                </a:lnTo>
                <a:lnTo>
                  <a:pt x="207" y="249"/>
                </a:lnTo>
              </a:path>
            </a:pathLst>
          </a:custGeom>
          <a:solidFill>
            <a:srgbClr val="FF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52258" name="Freeform 172"/>
          <p:cNvSpPr>
            <a:spLocks/>
          </p:cNvSpPr>
          <p:nvPr/>
        </p:nvSpPr>
        <p:spPr bwMode="auto">
          <a:xfrm>
            <a:off x="5162550" y="5662613"/>
            <a:ext cx="149225" cy="209550"/>
          </a:xfrm>
          <a:custGeom>
            <a:avLst/>
            <a:gdLst>
              <a:gd name="T0" fmla="*/ 2147483647 w 208"/>
              <a:gd name="T1" fmla="*/ 2147483647 h 292"/>
              <a:gd name="T2" fmla="*/ 2147483647 w 208"/>
              <a:gd name="T3" fmla="*/ 2147483647 h 292"/>
              <a:gd name="T4" fmla="*/ 2147483647 w 208"/>
              <a:gd name="T5" fmla="*/ 2147483647 h 292"/>
              <a:gd name="T6" fmla="*/ 2147483647 w 208"/>
              <a:gd name="T7" fmla="*/ 2147483647 h 292"/>
              <a:gd name="T8" fmla="*/ 2147483647 w 208"/>
              <a:gd name="T9" fmla="*/ 2147483647 h 292"/>
              <a:gd name="T10" fmla="*/ 2147483647 w 208"/>
              <a:gd name="T11" fmla="*/ 0 h 292"/>
              <a:gd name="T12" fmla="*/ 0 w 208"/>
              <a:gd name="T13" fmla="*/ 0 h 292"/>
              <a:gd name="T14" fmla="*/ 0 w 208"/>
              <a:gd name="T15" fmla="*/ 2147483647 h 292"/>
              <a:gd name="T16" fmla="*/ 2147483647 w 208"/>
              <a:gd name="T17" fmla="*/ 2147483647 h 29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8"/>
              <a:gd name="T28" fmla="*/ 0 h 292"/>
              <a:gd name="T29" fmla="*/ 208 w 208"/>
              <a:gd name="T30" fmla="*/ 292 h 29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8" h="292">
                <a:moveTo>
                  <a:pt x="207" y="291"/>
                </a:moveTo>
                <a:lnTo>
                  <a:pt x="207" y="207"/>
                </a:lnTo>
                <a:lnTo>
                  <a:pt x="82" y="207"/>
                </a:lnTo>
                <a:lnTo>
                  <a:pt x="82" y="83"/>
                </a:lnTo>
                <a:lnTo>
                  <a:pt x="207" y="83"/>
                </a:lnTo>
                <a:lnTo>
                  <a:pt x="207" y="0"/>
                </a:lnTo>
                <a:lnTo>
                  <a:pt x="0" y="0"/>
                </a:lnTo>
                <a:lnTo>
                  <a:pt x="0" y="291"/>
                </a:lnTo>
                <a:lnTo>
                  <a:pt x="207" y="291"/>
                </a:lnTo>
              </a:path>
            </a:pathLst>
          </a:custGeom>
          <a:solidFill>
            <a:schemeClr val="accent1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52259" name="Freeform 173"/>
          <p:cNvSpPr>
            <a:spLocks/>
          </p:cNvSpPr>
          <p:nvPr/>
        </p:nvSpPr>
        <p:spPr bwMode="auto">
          <a:xfrm>
            <a:off x="5489575" y="5662613"/>
            <a:ext cx="150813" cy="209550"/>
          </a:xfrm>
          <a:custGeom>
            <a:avLst/>
            <a:gdLst>
              <a:gd name="T0" fmla="*/ 0 w 208"/>
              <a:gd name="T1" fmla="*/ 2147483647 h 292"/>
              <a:gd name="T2" fmla="*/ 0 w 208"/>
              <a:gd name="T3" fmla="*/ 2147483647 h 292"/>
              <a:gd name="T4" fmla="*/ 2147483647 w 208"/>
              <a:gd name="T5" fmla="*/ 2147483647 h 292"/>
              <a:gd name="T6" fmla="*/ 2147483647 w 208"/>
              <a:gd name="T7" fmla="*/ 2147483647 h 292"/>
              <a:gd name="T8" fmla="*/ 2147483647 w 208"/>
              <a:gd name="T9" fmla="*/ 2147483647 h 292"/>
              <a:gd name="T10" fmla="*/ 2147483647 w 208"/>
              <a:gd name="T11" fmla="*/ 2147483647 h 292"/>
              <a:gd name="T12" fmla="*/ 2147483647 w 208"/>
              <a:gd name="T13" fmla="*/ 2147483647 h 292"/>
              <a:gd name="T14" fmla="*/ 2147483647 w 208"/>
              <a:gd name="T15" fmla="*/ 0 h 292"/>
              <a:gd name="T16" fmla="*/ 0 w 208"/>
              <a:gd name="T17" fmla="*/ 0 h 292"/>
              <a:gd name="T18" fmla="*/ 0 w 208"/>
              <a:gd name="T19" fmla="*/ 2147483647 h 292"/>
              <a:gd name="T20" fmla="*/ 0 w 208"/>
              <a:gd name="T21" fmla="*/ 2147483647 h 29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292"/>
              <a:gd name="T35" fmla="*/ 208 w 208"/>
              <a:gd name="T36" fmla="*/ 292 h 29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292">
                <a:moveTo>
                  <a:pt x="0" y="41"/>
                </a:moveTo>
                <a:lnTo>
                  <a:pt x="0" y="291"/>
                </a:lnTo>
                <a:lnTo>
                  <a:pt x="82" y="291"/>
                </a:lnTo>
                <a:lnTo>
                  <a:pt x="82" y="207"/>
                </a:lnTo>
                <a:lnTo>
                  <a:pt x="207" y="207"/>
                </a:lnTo>
                <a:lnTo>
                  <a:pt x="207" y="83"/>
                </a:lnTo>
                <a:lnTo>
                  <a:pt x="82" y="83"/>
                </a:lnTo>
                <a:lnTo>
                  <a:pt x="82" y="0"/>
                </a:lnTo>
                <a:lnTo>
                  <a:pt x="0" y="0"/>
                </a:lnTo>
                <a:lnTo>
                  <a:pt x="0" y="124"/>
                </a:lnTo>
                <a:lnTo>
                  <a:pt x="0" y="41"/>
                </a:lnTo>
              </a:path>
            </a:pathLst>
          </a:custGeom>
          <a:solidFill>
            <a:srgbClr val="FF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52260" name="Freeform 174"/>
          <p:cNvSpPr>
            <a:spLocks/>
          </p:cNvSpPr>
          <p:nvPr/>
        </p:nvSpPr>
        <p:spPr bwMode="auto">
          <a:xfrm>
            <a:off x="5549900" y="5662613"/>
            <a:ext cx="149225" cy="209550"/>
          </a:xfrm>
          <a:custGeom>
            <a:avLst/>
            <a:gdLst>
              <a:gd name="T0" fmla="*/ 0 w 208"/>
              <a:gd name="T1" fmla="*/ 0 h 292"/>
              <a:gd name="T2" fmla="*/ 0 w 208"/>
              <a:gd name="T3" fmla="*/ 2147483647 h 292"/>
              <a:gd name="T4" fmla="*/ 2147483647 w 208"/>
              <a:gd name="T5" fmla="*/ 2147483647 h 292"/>
              <a:gd name="T6" fmla="*/ 2147483647 w 208"/>
              <a:gd name="T7" fmla="*/ 2147483647 h 292"/>
              <a:gd name="T8" fmla="*/ 0 w 208"/>
              <a:gd name="T9" fmla="*/ 2147483647 h 292"/>
              <a:gd name="T10" fmla="*/ 0 w 208"/>
              <a:gd name="T11" fmla="*/ 2147483647 h 292"/>
              <a:gd name="T12" fmla="*/ 2147483647 w 208"/>
              <a:gd name="T13" fmla="*/ 2147483647 h 292"/>
              <a:gd name="T14" fmla="*/ 2147483647 w 208"/>
              <a:gd name="T15" fmla="*/ 0 h 292"/>
              <a:gd name="T16" fmla="*/ 0 w 208"/>
              <a:gd name="T17" fmla="*/ 0 h 29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8"/>
              <a:gd name="T28" fmla="*/ 0 h 292"/>
              <a:gd name="T29" fmla="*/ 208 w 208"/>
              <a:gd name="T30" fmla="*/ 292 h 29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8" h="292">
                <a:moveTo>
                  <a:pt x="0" y="0"/>
                </a:moveTo>
                <a:lnTo>
                  <a:pt x="0" y="83"/>
                </a:lnTo>
                <a:lnTo>
                  <a:pt x="124" y="83"/>
                </a:lnTo>
                <a:lnTo>
                  <a:pt x="124" y="207"/>
                </a:lnTo>
                <a:lnTo>
                  <a:pt x="0" y="207"/>
                </a:lnTo>
                <a:lnTo>
                  <a:pt x="0" y="291"/>
                </a:lnTo>
                <a:lnTo>
                  <a:pt x="207" y="291"/>
                </a:lnTo>
                <a:lnTo>
                  <a:pt x="207" y="0"/>
                </a:lnTo>
                <a:lnTo>
                  <a:pt x="0" y="0"/>
                </a:lnTo>
              </a:path>
            </a:pathLst>
          </a:custGeom>
          <a:solidFill>
            <a:schemeClr val="accent1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52261" name="Text Box 177"/>
          <p:cNvSpPr txBox="1">
            <a:spLocks noChangeArrowheads="1"/>
          </p:cNvSpPr>
          <p:nvPr/>
        </p:nvSpPr>
        <p:spPr bwMode="auto">
          <a:xfrm>
            <a:off x="5534025" y="5840413"/>
            <a:ext cx="3193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000" b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n</a:t>
            </a:r>
          </a:p>
        </p:txBody>
      </p:sp>
      <p:grpSp>
        <p:nvGrpSpPr>
          <p:cNvPr id="52262" name="Group 178"/>
          <p:cNvGrpSpPr>
            <a:grpSpLocks/>
          </p:cNvGrpSpPr>
          <p:nvPr/>
        </p:nvGrpSpPr>
        <p:grpSpPr bwMode="auto">
          <a:xfrm flipH="1">
            <a:off x="3419475" y="5403850"/>
            <a:ext cx="457200" cy="717550"/>
            <a:chOff x="1617" y="1377"/>
            <a:chExt cx="384" cy="603"/>
          </a:xfrm>
        </p:grpSpPr>
        <p:sp>
          <p:nvSpPr>
            <p:cNvPr id="52282" name="Line 179"/>
            <p:cNvSpPr>
              <a:spLocks noChangeShapeType="1"/>
            </p:cNvSpPr>
            <p:nvPr/>
          </p:nvSpPr>
          <p:spPr bwMode="auto">
            <a:xfrm>
              <a:off x="1617" y="1677"/>
              <a:ext cx="133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latin typeface="Adobe 宋体 Std L" pitchFamily="18" charset="-122"/>
                <a:ea typeface="Adobe 宋体 Std L" pitchFamily="18" charset="-122"/>
              </a:endParaRPr>
            </a:p>
          </p:txBody>
        </p:sp>
        <p:sp>
          <p:nvSpPr>
            <p:cNvPr id="52283" name="Line 180"/>
            <p:cNvSpPr>
              <a:spLocks noChangeShapeType="1"/>
            </p:cNvSpPr>
            <p:nvPr/>
          </p:nvSpPr>
          <p:spPr bwMode="auto">
            <a:xfrm>
              <a:off x="1775" y="1651"/>
              <a:ext cx="226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latin typeface="Adobe 宋体 Std L" pitchFamily="18" charset="-122"/>
                <a:ea typeface="Adobe 宋体 Std L" pitchFamily="18" charset="-122"/>
              </a:endParaRPr>
            </a:p>
          </p:txBody>
        </p:sp>
        <p:sp>
          <p:nvSpPr>
            <p:cNvPr id="52284" name="Line 181"/>
            <p:cNvSpPr>
              <a:spLocks noChangeShapeType="1"/>
            </p:cNvSpPr>
            <p:nvPr/>
          </p:nvSpPr>
          <p:spPr bwMode="auto">
            <a:xfrm>
              <a:off x="1775" y="1702"/>
              <a:ext cx="226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latin typeface="Adobe 宋体 Std L" pitchFamily="18" charset="-122"/>
                <a:ea typeface="Adobe 宋体 Std L" pitchFamily="18" charset="-122"/>
              </a:endParaRPr>
            </a:p>
          </p:txBody>
        </p:sp>
        <p:grpSp>
          <p:nvGrpSpPr>
            <p:cNvPr id="52285" name="Group 182"/>
            <p:cNvGrpSpPr>
              <a:grpSpLocks/>
            </p:cNvGrpSpPr>
            <p:nvPr/>
          </p:nvGrpSpPr>
          <p:grpSpPr bwMode="auto">
            <a:xfrm>
              <a:off x="1655" y="1377"/>
              <a:ext cx="51" cy="303"/>
              <a:chOff x="1655" y="1377"/>
              <a:chExt cx="51" cy="303"/>
            </a:xfrm>
          </p:grpSpPr>
          <p:sp>
            <p:nvSpPr>
              <p:cNvPr id="52290" name="Line 183"/>
              <p:cNvSpPr>
                <a:spLocks noChangeShapeType="1"/>
              </p:cNvSpPr>
              <p:nvPr/>
            </p:nvSpPr>
            <p:spPr bwMode="auto">
              <a:xfrm rot="5400000" flipH="1">
                <a:off x="1646" y="1647"/>
                <a:ext cx="67" cy="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Adobe 宋体 Std L" pitchFamily="18" charset="-122"/>
                  <a:ea typeface="Adobe 宋体 Std L" pitchFamily="18" charset="-122"/>
                </a:endParaRPr>
              </a:p>
            </p:txBody>
          </p:sp>
          <p:sp>
            <p:nvSpPr>
              <p:cNvPr id="52291" name="Line 184"/>
              <p:cNvSpPr>
                <a:spLocks noChangeShapeType="1"/>
              </p:cNvSpPr>
              <p:nvPr/>
            </p:nvSpPr>
            <p:spPr bwMode="auto">
              <a:xfrm rot="5400000" flipH="1">
                <a:off x="1593" y="1490"/>
                <a:ext cx="226" cy="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Adobe 宋体 Std L" pitchFamily="18" charset="-122"/>
                  <a:ea typeface="Adobe 宋体 Std L" pitchFamily="18" charset="-122"/>
                </a:endParaRPr>
              </a:p>
            </p:txBody>
          </p:sp>
          <p:sp>
            <p:nvSpPr>
              <p:cNvPr id="52292" name="Line 185"/>
              <p:cNvSpPr>
                <a:spLocks noChangeShapeType="1"/>
              </p:cNvSpPr>
              <p:nvPr/>
            </p:nvSpPr>
            <p:spPr bwMode="auto">
              <a:xfrm rot="5400000" flipH="1">
                <a:off x="1542" y="1490"/>
                <a:ext cx="226" cy="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Adobe 宋体 Std L" pitchFamily="18" charset="-122"/>
                  <a:ea typeface="Adobe 宋体 Std L" pitchFamily="18" charset="-122"/>
                </a:endParaRPr>
              </a:p>
            </p:txBody>
          </p:sp>
        </p:grpSp>
        <p:grpSp>
          <p:nvGrpSpPr>
            <p:cNvPr id="52286" name="Group 186"/>
            <p:cNvGrpSpPr>
              <a:grpSpLocks/>
            </p:cNvGrpSpPr>
            <p:nvPr/>
          </p:nvGrpSpPr>
          <p:grpSpPr bwMode="auto">
            <a:xfrm flipV="1">
              <a:off x="1656" y="1677"/>
              <a:ext cx="51" cy="303"/>
              <a:chOff x="1655" y="1377"/>
              <a:chExt cx="51" cy="303"/>
            </a:xfrm>
          </p:grpSpPr>
          <p:sp>
            <p:nvSpPr>
              <p:cNvPr id="52287" name="Line 187"/>
              <p:cNvSpPr>
                <a:spLocks noChangeShapeType="1"/>
              </p:cNvSpPr>
              <p:nvPr/>
            </p:nvSpPr>
            <p:spPr bwMode="auto">
              <a:xfrm rot="5400000" flipH="1">
                <a:off x="1646" y="1647"/>
                <a:ext cx="67" cy="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Adobe 宋体 Std L" pitchFamily="18" charset="-122"/>
                  <a:ea typeface="Adobe 宋体 Std L" pitchFamily="18" charset="-122"/>
                </a:endParaRPr>
              </a:p>
            </p:txBody>
          </p:sp>
          <p:sp>
            <p:nvSpPr>
              <p:cNvPr id="52288" name="Line 188"/>
              <p:cNvSpPr>
                <a:spLocks noChangeShapeType="1"/>
              </p:cNvSpPr>
              <p:nvPr/>
            </p:nvSpPr>
            <p:spPr bwMode="auto">
              <a:xfrm rot="5400000" flipH="1">
                <a:off x="1593" y="1490"/>
                <a:ext cx="226" cy="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Adobe 宋体 Std L" pitchFamily="18" charset="-122"/>
                  <a:ea typeface="Adobe 宋体 Std L" pitchFamily="18" charset="-122"/>
                </a:endParaRPr>
              </a:p>
            </p:txBody>
          </p:sp>
          <p:sp>
            <p:nvSpPr>
              <p:cNvPr id="52289" name="Line 189"/>
              <p:cNvSpPr>
                <a:spLocks noChangeShapeType="1"/>
              </p:cNvSpPr>
              <p:nvPr/>
            </p:nvSpPr>
            <p:spPr bwMode="auto">
              <a:xfrm rot="5400000" flipH="1">
                <a:off x="1542" y="1490"/>
                <a:ext cx="226" cy="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Adobe 宋体 Std L" pitchFamily="18" charset="-122"/>
                  <a:ea typeface="Adobe 宋体 Std L" pitchFamily="18" charset="-122"/>
                </a:endParaRPr>
              </a:p>
            </p:txBody>
          </p:sp>
        </p:grpSp>
      </p:grpSp>
      <p:grpSp>
        <p:nvGrpSpPr>
          <p:cNvPr id="52263" name="Group 190"/>
          <p:cNvGrpSpPr>
            <a:grpSpLocks/>
          </p:cNvGrpSpPr>
          <p:nvPr/>
        </p:nvGrpSpPr>
        <p:grpSpPr bwMode="auto">
          <a:xfrm>
            <a:off x="5770563" y="5403850"/>
            <a:ext cx="457200" cy="717550"/>
            <a:chOff x="1617" y="1377"/>
            <a:chExt cx="384" cy="603"/>
          </a:xfrm>
        </p:grpSpPr>
        <p:sp>
          <p:nvSpPr>
            <p:cNvPr id="52271" name="Line 191"/>
            <p:cNvSpPr>
              <a:spLocks noChangeShapeType="1"/>
            </p:cNvSpPr>
            <p:nvPr/>
          </p:nvSpPr>
          <p:spPr bwMode="auto">
            <a:xfrm>
              <a:off x="1617" y="1677"/>
              <a:ext cx="133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latin typeface="Adobe 宋体 Std L" pitchFamily="18" charset="-122"/>
                <a:ea typeface="Adobe 宋体 Std L" pitchFamily="18" charset="-122"/>
              </a:endParaRPr>
            </a:p>
          </p:txBody>
        </p:sp>
        <p:sp>
          <p:nvSpPr>
            <p:cNvPr id="52272" name="Line 192"/>
            <p:cNvSpPr>
              <a:spLocks noChangeShapeType="1"/>
            </p:cNvSpPr>
            <p:nvPr/>
          </p:nvSpPr>
          <p:spPr bwMode="auto">
            <a:xfrm>
              <a:off x="1775" y="1651"/>
              <a:ext cx="226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latin typeface="Adobe 宋体 Std L" pitchFamily="18" charset="-122"/>
                <a:ea typeface="Adobe 宋体 Std L" pitchFamily="18" charset="-122"/>
              </a:endParaRPr>
            </a:p>
          </p:txBody>
        </p:sp>
        <p:sp>
          <p:nvSpPr>
            <p:cNvPr id="52273" name="Line 193"/>
            <p:cNvSpPr>
              <a:spLocks noChangeShapeType="1"/>
            </p:cNvSpPr>
            <p:nvPr/>
          </p:nvSpPr>
          <p:spPr bwMode="auto">
            <a:xfrm>
              <a:off x="1775" y="1702"/>
              <a:ext cx="226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latin typeface="Adobe 宋体 Std L" pitchFamily="18" charset="-122"/>
                <a:ea typeface="Adobe 宋体 Std L" pitchFamily="18" charset="-122"/>
              </a:endParaRPr>
            </a:p>
          </p:txBody>
        </p:sp>
        <p:grpSp>
          <p:nvGrpSpPr>
            <p:cNvPr id="52274" name="Group 194"/>
            <p:cNvGrpSpPr>
              <a:grpSpLocks/>
            </p:cNvGrpSpPr>
            <p:nvPr/>
          </p:nvGrpSpPr>
          <p:grpSpPr bwMode="auto">
            <a:xfrm>
              <a:off x="1655" y="1377"/>
              <a:ext cx="51" cy="303"/>
              <a:chOff x="1655" y="1377"/>
              <a:chExt cx="51" cy="303"/>
            </a:xfrm>
          </p:grpSpPr>
          <p:sp>
            <p:nvSpPr>
              <p:cNvPr id="52279" name="Line 195"/>
              <p:cNvSpPr>
                <a:spLocks noChangeShapeType="1"/>
              </p:cNvSpPr>
              <p:nvPr/>
            </p:nvSpPr>
            <p:spPr bwMode="auto">
              <a:xfrm rot="5400000" flipH="1">
                <a:off x="1646" y="1647"/>
                <a:ext cx="67" cy="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Adobe 宋体 Std L" pitchFamily="18" charset="-122"/>
                  <a:ea typeface="Adobe 宋体 Std L" pitchFamily="18" charset="-122"/>
                </a:endParaRPr>
              </a:p>
            </p:txBody>
          </p:sp>
          <p:sp>
            <p:nvSpPr>
              <p:cNvPr id="52280" name="Line 196"/>
              <p:cNvSpPr>
                <a:spLocks noChangeShapeType="1"/>
              </p:cNvSpPr>
              <p:nvPr/>
            </p:nvSpPr>
            <p:spPr bwMode="auto">
              <a:xfrm rot="5400000" flipH="1">
                <a:off x="1593" y="1490"/>
                <a:ext cx="226" cy="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Adobe 宋体 Std L" pitchFamily="18" charset="-122"/>
                  <a:ea typeface="Adobe 宋体 Std L" pitchFamily="18" charset="-122"/>
                </a:endParaRPr>
              </a:p>
            </p:txBody>
          </p:sp>
          <p:sp>
            <p:nvSpPr>
              <p:cNvPr id="52281" name="Line 197"/>
              <p:cNvSpPr>
                <a:spLocks noChangeShapeType="1"/>
              </p:cNvSpPr>
              <p:nvPr/>
            </p:nvSpPr>
            <p:spPr bwMode="auto">
              <a:xfrm rot="5400000" flipH="1">
                <a:off x="1542" y="1490"/>
                <a:ext cx="226" cy="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Adobe 宋体 Std L" pitchFamily="18" charset="-122"/>
                  <a:ea typeface="Adobe 宋体 Std L" pitchFamily="18" charset="-122"/>
                </a:endParaRPr>
              </a:p>
            </p:txBody>
          </p:sp>
        </p:grpSp>
        <p:grpSp>
          <p:nvGrpSpPr>
            <p:cNvPr id="52275" name="Group 198"/>
            <p:cNvGrpSpPr>
              <a:grpSpLocks/>
            </p:cNvGrpSpPr>
            <p:nvPr/>
          </p:nvGrpSpPr>
          <p:grpSpPr bwMode="auto">
            <a:xfrm flipV="1">
              <a:off x="1656" y="1677"/>
              <a:ext cx="51" cy="303"/>
              <a:chOff x="1655" y="1377"/>
              <a:chExt cx="51" cy="303"/>
            </a:xfrm>
          </p:grpSpPr>
          <p:sp>
            <p:nvSpPr>
              <p:cNvPr id="52276" name="Line 199"/>
              <p:cNvSpPr>
                <a:spLocks noChangeShapeType="1"/>
              </p:cNvSpPr>
              <p:nvPr/>
            </p:nvSpPr>
            <p:spPr bwMode="auto">
              <a:xfrm rot="5400000" flipH="1">
                <a:off x="1646" y="1647"/>
                <a:ext cx="67" cy="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Adobe 宋体 Std L" pitchFamily="18" charset="-122"/>
                  <a:ea typeface="Adobe 宋体 Std L" pitchFamily="18" charset="-122"/>
                </a:endParaRPr>
              </a:p>
            </p:txBody>
          </p:sp>
          <p:sp>
            <p:nvSpPr>
              <p:cNvPr id="52277" name="Line 200"/>
              <p:cNvSpPr>
                <a:spLocks noChangeShapeType="1"/>
              </p:cNvSpPr>
              <p:nvPr/>
            </p:nvSpPr>
            <p:spPr bwMode="auto">
              <a:xfrm rot="5400000" flipH="1">
                <a:off x="1593" y="1490"/>
                <a:ext cx="226" cy="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Adobe 宋体 Std L" pitchFamily="18" charset="-122"/>
                  <a:ea typeface="Adobe 宋体 Std L" pitchFamily="18" charset="-122"/>
                </a:endParaRPr>
              </a:p>
            </p:txBody>
          </p:sp>
          <p:sp>
            <p:nvSpPr>
              <p:cNvPr id="52278" name="Line 201"/>
              <p:cNvSpPr>
                <a:spLocks noChangeShapeType="1"/>
              </p:cNvSpPr>
              <p:nvPr/>
            </p:nvSpPr>
            <p:spPr bwMode="auto">
              <a:xfrm rot="5400000" flipH="1">
                <a:off x="1542" y="1490"/>
                <a:ext cx="226" cy="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Adobe 宋体 Std L" pitchFamily="18" charset="-122"/>
                  <a:ea typeface="Adobe 宋体 Std L" pitchFamily="18" charset="-122"/>
                </a:endParaRPr>
              </a:p>
            </p:txBody>
          </p:sp>
        </p:grpSp>
      </p:grpSp>
      <p:grpSp>
        <p:nvGrpSpPr>
          <p:cNvPr id="52264" name="Group 193"/>
          <p:cNvGrpSpPr>
            <a:grpSpLocks/>
          </p:cNvGrpSpPr>
          <p:nvPr/>
        </p:nvGrpSpPr>
        <p:grpSpPr bwMode="auto">
          <a:xfrm>
            <a:off x="0" y="0"/>
            <a:ext cx="9144000" cy="6881813"/>
            <a:chOff x="0" y="0"/>
            <a:chExt cx="5760" cy="4335"/>
          </a:xfrm>
        </p:grpSpPr>
        <p:pic>
          <p:nvPicPr>
            <p:cNvPr id="52268" name="Picture 19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5" y="0"/>
              <a:ext cx="385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69" name="Text Box 195"/>
            <p:cNvSpPr txBox="1">
              <a:spLocks noChangeArrowheads="1"/>
            </p:cNvSpPr>
            <p:nvPr/>
          </p:nvSpPr>
          <p:spPr bwMode="auto">
            <a:xfrm>
              <a:off x="2391" y="4161"/>
              <a:ext cx="1016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itchFamily="2" charset="2"/>
                <a:buChar char="|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ja-JP" altLang="en-US" sz="1200">
                  <a:solidFill>
                    <a:srgbClr val="000000"/>
                  </a:solidFill>
                  <a:latin typeface="Adobe 宋体 Std L" pitchFamily="18" charset="-122"/>
                  <a:ea typeface="Adobe 宋体 Std L" pitchFamily="18" charset="-122"/>
                </a:rPr>
                <a:t>共栄社化学株式会社</a:t>
              </a:r>
            </a:p>
          </p:txBody>
        </p:sp>
        <p:sp>
          <p:nvSpPr>
            <p:cNvPr id="52270" name="Line 196"/>
            <p:cNvSpPr>
              <a:spLocks noChangeShapeType="1"/>
            </p:cNvSpPr>
            <p:nvPr/>
          </p:nvSpPr>
          <p:spPr bwMode="auto">
            <a:xfrm>
              <a:off x="0" y="4156"/>
              <a:ext cx="5760" cy="0"/>
            </a:xfrm>
            <a:prstGeom prst="line">
              <a:avLst/>
            </a:prstGeom>
            <a:noFill/>
            <a:ln w="19050">
              <a:solidFill>
                <a:srgbClr val="99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latin typeface="Adobe 宋体 Std L" pitchFamily="18" charset="-122"/>
                <a:ea typeface="Adobe 宋体 Std L" pitchFamily="18" charset="-122"/>
              </a:endParaRPr>
            </a:p>
          </p:txBody>
        </p:sp>
      </p:grpSp>
      <p:sp>
        <p:nvSpPr>
          <p:cNvPr id="52265" name="Text Box 198"/>
          <p:cNvSpPr txBox="1">
            <a:spLocks noChangeArrowheads="1"/>
          </p:cNvSpPr>
          <p:nvPr/>
        </p:nvSpPr>
        <p:spPr bwMode="auto">
          <a:xfrm>
            <a:off x="1189038" y="2781300"/>
            <a:ext cx="15905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 AH-600, AT-600 </a:t>
            </a:r>
          </a:p>
        </p:txBody>
      </p:sp>
      <p:sp>
        <p:nvSpPr>
          <p:cNvPr id="52266" name="Text Box 199"/>
          <p:cNvSpPr txBox="1">
            <a:spLocks noChangeArrowheads="1"/>
          </p:cNvSpPr>
          <p:nvPr/>
        </p:nvSpPr>
        <p:spPr bwMode="auto">
          <a:xfrm>
            <a:off x="3611563" y="2763838"/>
            <a:ext cx="265970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 </a:t>
            </a:r>
            <a:r>
              <a:rPr lang="en-US" altLang="ja-JP" sz="1400">
                <a:solidFill>
                  <a:srgbClr val="FF0000"/>
                </a:solidFill>
                <a:latin typeface="Adobe 宋体 Std L" pitchFamily="18" charset="-122"/>
                <a:ea typeface="Adobe 宋体 Std L" pitchFamily="18" charset="-122"/>
              </a:rPr>
              <a:t>UA-306H</a:t>
            </a:r>
            <a:r>
              <a:rPr lang="en-US" altLang="ja-JP" sz="140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, UA-306I, UA-510H </a:t>
            </a:r>
          </a:p>
        </p:txBody>
      </p:sp>
      <p:sp>
        <p:nvSpPr>
          <p:cNvPr id="52267" name="Text Box 200"/>
          <p:cNvSpPr txBox="1">
            <a:spLocks noChangeArrowheads="1"/>
          </p:cNvSpPr>
          <p:nvPr/>
        </p:nvSpPr>
        <p:spPr bwMode="auto">
          <a:xfrm>
            <a:off x="323850" y="6237288"/>
            <a:ext cx="301148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400">
                <a:solidFill>
                  <a:srgbClr val="FF0000"/>
                </a:solidFill>
                <a:latin typeface="Adobe 宋体 Std L" pitchFamily="18" charset="-122"/>
                <a:ea typeface="Adobe 宋体 Std L" pitchFamily="18" charset="-122"/>
              </a:rPr>
              <a:t>  UF10AH-15X, UF-04AH, UF-07DF </a:t>
            </a:r>
          </a:p>
        </p:txBody>
      </p:sp>
      <p:sp>
        <p:nvSpPr>
          <p:cNvPr id="197" name="Text Box 4"/>
          <p:cNvSpPr txBox="1">
            <a:spLocks noChangeArrowheads="1"/>
          </p:cNvSpPr>
          <p:nvPr/>
        </p:nvSpPr>
        <p:spPr bwMode="auto">
          <a:xfrm>
            <a:off x="6457950" y="152400"/>
            <a:ext cx="207486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000" dirty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r>
              <a:rPr lang="ja-JP" altLang="en-US" sz="1000" dirty="0" smtClean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２．</a:t>
            </a:r>
            <a:r>
              <a:rPr lang="ja-JP" altLang="en-US" sz="1000" dirty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機能性</a:t>
            </a:r>
            <a:r>
              <a:rPr lang="ja-JP" altLang="en-US" sz="1000" dirty="0" smtClean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化学品事業部の</a:t>
            </a:r>
            <a:r>
              <a:rPr lang="ja-JP" altLang="en-US" sz="1000" dirty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ご紹介 </a:t>
            </a:r>
            <a:endParaRPr lang="en-US" altLang="ja-JP" sz="1000" dirty="0" smtClean="0">
              <a:solidFill>
                <a:srgbClr val="0000FF"/>
              </a:solidFill>
              <a:latin typeface="Adobe 宋体 Std L" pitchFamily="18" charset="-122"/>
              <a:ea typeface="Adobe 宋体 Std L" pitchFamily="18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000" dirty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　</a:t>
            </a:r>
            <a:r>
              <a:rPr lang="ja-JP" altLang="en-US" sz="1000" dirty="0" smtClean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r>
              <a:rPr lang="en-US" altLang="ja-JP" sz="1000" dirty="0" smtClean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2-</a:t>
            </a:r>
            <a:r>
              <a:rPr lang="en-US" altLang="ja-JP" sz="1000" dirty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3</a:t>
            </a:r>
            <a:r>
              <a:rPr lang="en-US" altLang="ja-JP" sz="1000" dirty="0" smtClean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.</a:t>
            </a:r>
            <a:r>
              <a:rPr lang="ja-JP" altLang="en-US" sz="1000" dirty="0" smtClean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ウレタンアクリレート </a:t>
            </a:r>
            <a:endParaRPr lang="ja-JP" altLang="en-US" sz="1000" dirty="0">
              <a:solidFill>
                <a:srgbClr val="0000FF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6729750" y="999124"/>
            <a:ext cx="3898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物</a:t>
            </a:r>
            <a:endParaRPr lang="zh-CN" altLang="en-US" dirty="0"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208" name="Rectangle 5"/>
          <p:cNvSpPr>
            <a:spLocks noChangeArrowheads="1"/>
          </p:cNvSpPr>
          <p:nvPr/>
        </p:nvSpPr>
        <p:spPr bwMode="auto">
          <a:xfrm>
            <a:off x="7092280" y="980728"/>
            <a:ext cx="1692473" cy="24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algn="l" defTabSz="7620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defTabSz="762000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defTabSz="7620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defTabSz="762000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defTabSz="762000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ja-JP" altLang="en-US" sz="1000" b="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异氰酸酯基</a:t>
            </a:r>
            <a:r>
              <a:rPr lang="ja-JP" altLang="en-US" sz="1000" b="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（－ＮＣＯ）</a:t>
            </a:r>
          </a:p>
        </p:txBody>
      </p:sp>
      <p:sp>
        <p:nvSpPr>
          <p:cNvPr id="209" name="Rectangle 14"/>
          <p:cNvSpPr>
            <a:spLocks noChangeArrowheads="1"/>
          </p:cNvSpPr>
          <p:nvPr/>
        </p:nvSpPr>
        <p:spPr bwMode="auto">
          <a:xfrm>
            <a:off x="7092280" y="1260128"/>
            <a:ext cx="1083630" cy="24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algn="l" defTabSz="7620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defTabSz="762000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defTabSz="7620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defTabSz="762000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defTabSz="762000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000" b="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羟基</a:t>
            </a:r>
            <a:r>
              <a:rPr lang="ja-JP" altLang="en-US" sz="1000" b="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（－</a:t>
            </a:r>
            <a:r>
              <a:rPr lang="ja-JP" altLang="en-US" sz="1000" b="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ＯＨ）</a:t>
            </a:r>
          </a:p>
        </p:txBody>
      </p:sp>
      <p:sp>
        <p:nvSpPr>
          <p:cNvPr id="210" name="Rectangle 15"/>
          <p:cNvSpPr>
            <a:spLocks noChangeArrowheads="1"/>
          </p:cNvSpPr>
          <p:nvPr/>
        </p:nvSpPr>
        <p:spPr bwMode="auto">
          <a:xfrm>
            <a:off x="7092280" y="1556990"/>
            <a:ext cx="2232025" cy="24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algn="l" defTabSz="7620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defTabSz="762000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defTabSz="7620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defTabSz="762000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defTabSz="762000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000" b="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丙烯酰基－</a:t>
            </a:r>
            <a:r>
              <a:rPr lang="en-US" altLang="ja-JP" sz="1000" b="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OCCH=CH2)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Rectangle 266"/>
          <p:cNvSpPr>
            <a:spLocks noChangeArrowheads="1"/>
          </p:cNvSpPr>
          <p:nvPr/>
        </p:nvSpPr>
        <p:spPr bwMode="auto">
          <a:xfrm>
            <a:off x="0" y="1728788"/>
            <a:ext cx="9144000" cy="1484312"/>
          </a:xfrm>
          <a:prstGeom prst="rect">
            <a:avLst/>
          </a:prstGeom>
          <a:solidFill>
            <a:srgbClr val="FFFF00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240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77" name="Rectangle 267"/>
          <p:cNvSpPr>
            <a:spLocks noChangeArrowheads="1"/>
          </p:cNvSpPr>
          <p:nvPr/>
        </p:nvSpPr>
        <p:spPr bwMode="auto">
          <a:xfrm>
            <a:off x="0" y="3221038"/>
            <a:ext cx="9144000" cy="3343275"/>
          </a:xfrm>
          <a:prstGeom prst="rect">
            <a:avLst/>
          </a:prstGeom>
          <a:solidFill>
            <a:srgbClr val="FF6699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240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78" name="Rectangle 2"/>
          <p:cNvSpPr>
            <a:spLocks noChangeArrowheads="1"/>
          </p:cNvSpPr>
          <p:nvPr/>
        </p:nvSpPr>
        <p:spPr bwMode="auto">
          <a:xfrm>
            <a:off x="330200" y="261938"/>
            <a:ext cx="4986943" cy="462307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2075" tIns="46038" rIns="92075" bIns="46038">
            <a:spAutoFit/>
          </a:bodyPr>
          <a:lstStyle>
            <a:lvl1pPr algn="l" defTabSz="7620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defTabSz="762000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defTabSz="7620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defTabSz="762000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defTabSz="762000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4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ja-JP" altLang="en-US" sz="2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聚氨酯丙烯酸酯</a:t>
            </a:r>
            <a:r>
              <a:rPr lang="zh-CN" altLang="en-US" sz="2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的</a:t>
            </a:r>
            <a:r>
              <a:rPr lang="ja-JP" altLang="en-US" sz="2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模型构造 </a:t>
            </a:r>
            <a:r>
              <a:rPr lang="en-US" altLang="ja-JP" sz="24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No.2 </a:t>
            </a:r>
          </a:p>
        </p:txBody>
      </p:sp>
      <p:sp>
        <p:nvSpPr>
          <p:cNvPr id="279" name="Text Box 3"/>
          <p:cNvSpPr txBox="1">
            <a:spLocks noChangeArrowheads="1"/>
          </p:cNvSpPr>
          <p:nvPr/>
        </p:nvSpPr>
        <p:spPr bwMode="auto">
          <a:xfrm>
            <a:off x="365125" y="1243013"/>
            <a:ext cx="2339102" cy="338554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600" b="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ja-JP" altLang="en-US" sz="1600" b="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④ </a:t>
            </a:r>
            <a:r>
              <a:rPr lang="ja-JP" altLang="en-US" sz="1600" b="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聚氨酯变性聚合体 </a:t>
            </a:r>
            <a:endParaRPr lang="ja-JP" altLang="en-US" sz="1600" b="0" dirty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</p:txBody>
      </p:sp>
      <p:grpSp>
        <p:nvGrpSpPr>
          <p:cNvPr id="280" name="Group 273"/>
          <p:cNvGrpSpPr>
            <a:grpSpLocks/>
          </p:cNvGrpSpPr>
          <p:nvPr/>
        </p:nvGrpSpPr>
        <p:grpSpPr bwMode="auto">
          <a:xfrm>
            <a:off x="900113" y="3238500"/>
            <a:ext cx="7340600" cy="1455738"/>
            <a:chOff x="251" y="2233"/>
            <a:chExt cx="5122" cy="1016"/>
          </a:xfrm>
        </p:grpSpPr>
        <p:grpSp>
          <p:nvGrpSpPr>
            <p:cNvPr id="281" name="Group 131"/>
            <p:cNvGrpSpPr>
              <a:grpSpLocks/>
            </p:cNvGrpSpPr>
            <p:nvPr/>
          </p:nvGrpSpPr>
          <p:grpSpPr bwMode="auto">
            <a:xfrm>
              <a:off x="398" y="2451"/>
              <a:ext cx="133" cy="211"/>
              <a:chOff x="2924" y="1253"/>
              <a:chExt cx="133" cy="211"/>
            </a:xfrm>
          </p:grpSpPr>
          <p:sp>
            <p:nvSpPr>
              <p:cNvPr id="345" name="Freeform 132"/>
              <p:cNvSpPr>
                <a:spLocks/>
              </p:cNvSpPr>
              <p:nvPr/>
            </p:nvSpPr>
            <p:spPr bwMode="auto">
              <a:xfrm rot="5400000" flipH="1">
                <a:off x="2943" y="1350"/>
                <a:ext cx="95" cy="133"/>
              </a:xfrm>
              <a:custGeom>
                <a:avLst/>
                <a:gdLst>
                  <a:gd name="T0" fmla="*/ 0 w 208"/>
                  <a:gd name="T1" fmla="*/ 0 h 292"/>
                  <a:gd name="T2" fmla="*/ 0 w 208"/>
                  <a:gd name="T3" fmla="*/ 0 h 292"/>
                  <a:gd name="T4" fmla="*/ 0 w 208"/>
                  <a:gd name="T5" fmla="*/ 0 h 292"/>
                  <a:gd name="T6" fmla="*/ 0 w 208"/>
                  <a:gd name="T7" fmla="*/ 0 h 292"/>
                  <a:gd name="T8" fmla="*/ 0 w 208"/>
                  <a:gd name="T9" fmla="*/ 0 h 292"/>
                  <a:gd name="T10" fmla="*/ 0 w 208"/>
                  <a:gd name="T11" fmla="*/ 0 h 292"/>
                  <a:gd name="T12" fmla="*/ 0 w 208"/>
                  <a:gd name="T13" fmla="*/ 0 h 292"/>
                  <a:gd name="T14" fmla="*/ 0 w 208"/>
                  <a:gd name="T15" fmla="*/ 0 h 292"/>
                  <a:gd name="T16" fmla="*/ 0 w 208"/>
                  <a:gd name="T17" fmla="*/ 0 h 2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8"/>
                  <a:gd name="T28" fmla="*/ 0 h 292"/>
                  <a:gd name="T29" fmla="*/ 208 w 208"/>
                  <a:gd name="T30" fmla="*/ 292 h 29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8" h="292">
                    <a:moveTo>
                      <a:pt x="0" y="0"/>
                    </a:moveTo>
                    <a:lnTo>
                      <a:pt x="0" y="83"/>
                    </a:lnTo>
                    <a:lnTo>
                      <a:pt x="124" y="83"/>
                    </a:lnTo>
                    <a:lnTo>
                      <a:pt x="124" y="207"/>
                    </a:lnTo>
                    <a:lnTo>
                      <a:pt x="0" y="207"/>
                    </a:lnTo>
                    <a:lnTo>
                      <a:pt x="0" y="291"/>
                    </a:lnTo>
                    <a:lnTo>
                      <a:pt x="207" y="291"/>
                    </a:lnTo>
                    <a:lnTo>
                      <a:pt x="207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10800000" vert="eaVert"/>
              <a:lstStyle/>
              <a:p>
                <a:endParaRPr lang="ja-JP" altLang="en-US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346" name="Line 133"/>
              <p:cNvSpPr>
                <a:spLocks noChangeShapeType="1"/>
              </p:cNvSpPr>
              <p:nvPr/>
            </p:nvSpPr>
            <p:spPr bwMode="auto">
              <a:xfrm flipV="1">
                <a:off x="2992" y="1253"/>
                <a:ext cx="0" cy="116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>
                  <a:latin typeface="宋体" pitchFamily="2" charset="-122"/>
                  <a:ea typeface="宋体" pitchFamily="2" charset="-122"/>
                </a:endParaRPr>
              </a:p>
            </p:txBody>
          </p:sp>
        </p:grpSp>
        <p:sp>
          <p:nvSpPr>
            <p:cNvPr id="282" name="Line 134"/>
            <p:cNvSpPr>
              <a:spLocks noChangeShapeType="1"/>
            </p:cNvSpPr>
            <p:nvPr/>
          </p:nvSpPr>
          <p:spPr bwMode="auto">
            <a:xfrm flipV="1">
              <a:off x="466" y="2698"/>
              <a:ext cx="0" cy="116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283" name="Freeform 135"/>
            <p:cNvSpPr>
              <a:spLocks/>
            </p:cNvSpPr>
            <p:nvPr/>
          </p:nvSpPr>
          <p:spPr bwMode="auto">
            <a:xfrm rot="16200000" flipV="1">
              <a:off x="417" y="2796"/>
              <a:ext cx="95" cy="134"/>
            </a:xfrm>
            <a:custGeom>
              <a:avLst/>
              <a:gdLst>
                <a:gd name="T0" fmla="*/ 49304705 w 127"/>
                <a:gd name="T1" fmla="*/ 53558970 h 178"/>
                <a:gd name="T2" fmla="*/ 49304705 w 127"/>
                <a:gd name="T3" fmla="*/ 0 h 178"/>
                <a:gd name="T4" fmla="*/ 49304705 w 127"/>
                <a:gd name="T5" fmla="*/ 0 h 178"/>
                <a:gd name="T6" fmla="*/ 49304705 w 127"/>
                <a:gd name="T7" fmla="*/ 53558970 h 178"/>
                <a:gd name="T8" fmla="*/ 0 w 127"/>
                <a:gd name="T9" fmla="*/ 53558970 h 178"/>
                <a:gd name="T10" fmla="*/ 0 w 127"/>
                <a:gd name="T11" fmla="*/ 53558970 h 178"/>
                <a:gd name="T12" fmla="*/ 49304705 w 127"/>
                <a:gd name="T13" fmla="*/ 53558970 h 178"/>
                <a:gd name="T14" fmla="*/ 49304705 w 127"/>
                <a:gd name="T15" fmla="*/ 53558970 h 178"/>
                <a:gd name="T16" fmla="*/ 49304705 w 127"/>
                <a:gd name="T17" fmla="*/ 53558970 h 178"/>
                <a:gd name="T18" fmla="*/ 49304705 w 127"/>
                <a:gd name="T19" fmla="*/ 53558970 h 178"/>
                <a:gd name="T20" fmla="*/ 49304705 w 127"/>
                <a:gd name="T21" fmla="*/ 53558970 h 1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7"/>
                <a:gd name="T34" fmla="*/ 0 h 178"/>
                <a:gd name="T35" fmla="*/ 127 w 127"/>
                <a:gd name="T36" fmla="*/ 178 h 17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7" h="178">
                  <a:moveTo>
                    <a:pt x="126" y="151"/>
                  </a:moveTo>
                  <a:lnTo>
                    <a:pt x="126" y="0"/>
                  </a:lnTo>
                  <a:lnTo>
                    <a:pt x="75" y="0"/>
                  </a:lnTo>
                  <a:lnTo>
                    <a:pt x="75" y="50"/>
                  </a:lnTo>
                  <a:lnTo>
                    <a:pt x="0" y="50"/>
                  </a:lnTo>
                  <a:lnTo>
                    <a:pt x="0" y="126"/>
                  </a:lnTo>
                  <a:lnTo>
                    <a:pt x="75" y="126"/>
                  </a:lnTo>
                  <a:lnTo>
                    <a:pt x="75" y="177"/>
                  </a:lnTo>
                  <a:lnTo>
                    <a:pt x="126" y="177"/>
                  </a:lnTo>
                  <a:lnTo>
                    <a:pt x="126" y="101"/>
                  </a:lnTo>
                  <a:lnTo>
                    <a:pt x="126" y="151"/>
                  </a:lnTo>
                </a:path>
              </a:pathLst>
            </a:custGeom>
            <a:solidFill>
              <a:srgbClr val="FFFF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 rot="10800000" vert="eaVert"/>
            <a:lstStyle/>
            <a:p>
              <a:endParaRPr lang="ja-JP" altLang="en-US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284" name="Freeform 136"/>
            <p:cNvSpPr>
              <a:spLocks/>
            </p:cNvSpPr>
            <p:nvPr/>
          </p:nvSpPr>
          <p:spPr bwMode="auto">
            <a:xfrm rot="-5400000" flipH="1" flipV="1">
              <a:off x="417" y="2835"/>
              <a:ext cx="95" cy="133"/>
            </a:xfrm>
            <a:custGeom>
              <a:avLst/>
              <a:gdLst>
                <a:gd name="T0" fmla="*/ 0 w 208"/>
                <a:gd name="T1" fmla="*/ 0 h 292"/>
                <a:gd name="T2" fmla="*/ 0 w 208"/>
                <a:gd name="T3" fmla="*/ 77987 h 292"/>
                <a:gd name="T4" fmla="*/ 80819 w 208"/>
                <a:gd name="T5" fmla="*/ 77987 h 292"/>
                <a:gd name="T6" fmla="*/ 80819 w 208"/>
                <a:gd name="T7" fmla="*/ 77987 h 292"/>
                <a:gd name="T8" fmla="*/ 0 w 208"/>
                <a:gd name="T9" fmla="*/ 77987 h 292"/>
                <a:gd name="T10" fmla="*/ 0 w 208"/>
                <a:gd name="T11" fmla="*/ 77987 h 292"/>
                <a:gd name="T12" fmla="*/ 80819 w 208"/>
                <a:gd name="T13" fmla="*/ 77987 h 292"/>
                <a:gd name="T14" fmla="*/ 80819 w 208"/>
                <a:gd name="T15" fmla="*/ 0 h 292"/>
                <a:gd name="T16" fmla="*/ 0 w 208"/>
                <a:gd name="T17" fmla="*/ 0 h 2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8"/>
                <a:gd name="T28" fmla="*/ 0 h 292"/>
                <a:gd name="T29" fmla="*/ 208 w 208"/>
                <a:gd name="T30" fmla="*/ 292 h 29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8" h="292">
                  <a:moveTo>
                    <a:pt x="0" y="0"/>
                  </a:moveTo>
                  <a:lnTo>
                    <a:pt x="0" y="83"/>
                  </a:lnTo>
                  <a:lnTo>
                    <a:pt x="124" y="83"/>
                  </a:lnTo>
                  <a:lnTo>
                    <a:pt x="124" y="207"/>
                  </a:lnTo>
                  <a:lnTo>
                    <a:pt x="0" y="207"/>
                  </a:lnTo>
                  <a:lnTo>
                    <a:pt x="0" y="291"/>
                  </a:lnTo>
                  <a:lnTo>
                    <a:pt x="207" y="291"/>
                  </a:lnTo>
                  <a:lnTo>
                    <a:pt x="207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 rot="10800000" vert="eaVert"/>
            <a:lstStyle/>
            <a:p>
              <a:endParaRPr lang="ja-JP" altLang="en-US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285" name="Line 137"/>
            <p:cNvSpPr>
              <a:spLocks noChangeShapeType="1"/>
            </p:cNvSpPr>
            <p:nvPr/>
          </p:nvSpPr>
          <p:spPr bwMode="auto">
            <a:xfrm rot="5400000" flipV="1">
              <a:off x="414" y="3002"/>
              <a:ext cx="100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286" name="Line 138"/>
            <p:cNvSpPr>
              <a:spLocks noChangeShapeType="1"/>
            </p:cNvSpPr>
            <p:nvPr/>
          </p:nvSpPr>
          <p:spPr bwMode="auto">
            <a:xfrm rot="5400000" flipV="1">
              <a:off x="360" y="3156"/>
              <a:ext cx="169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287" name="Line 139"/>
            <p:cNvSpPr>
              <a:spLocks noChangeShapeType="1"/>
            </p:cNvSpPr>
            <p:nvPr/>
          </p:nvSpPr>
          <p:spPr bwMode="auto">
            <a:xfrm rot="5400000" flipV="1">
              <a:off x="398" y="3156"/>
              <a:ext cx="169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288" name="Freeform 140"/>
            <p:cNvSpPr>
              <a:spLocks/>
            </p:cNvSpPr>
            <p:nvPr/>
          </p:nvSpPr>
          <p:spPr bwMode="auto">
            <a:xfrm rot="5400000">
              <a:off x="417" y="2588"/>
              <a:ext cx="95" cy="134"/>
            </a:xfrm>
            <a:custGeom>
              <a:avLst/>
              <a:gdLst>
                <a:gd name="T0" fmla="*/ 49304705 w 127"/>
                <a:gd name="T1" fmla="*/ 53558970 h 178"/>
                <a:gd name="T2" fmla="*/ 49304705 w 127"/>
                <a:gd name="T3" fmla="*/ 0 h 178"/>
                <a:gd name="T4" fmla="*/ 49304705 w 127"/>
                <a:gd name="T5" fmla="*/ 0 h 178"/>
                <a:gd name="T6" fmla="*/ 49304705 w 127"/>
                <a:gd name="T7" fmla="*/ 53558970 h 178"/>
                <a:gd name="T8" fmla="*/ 0 w 127"/>
                <a:gd name="T9" fmla="*/ 53558970 h 178"/>
                <a:gd name="T10" fmla="*/ 0 w 127"/>
                <a:gd name="T11" fmla="*/ 53558970 h 178"/>
                <a:gd name="T12" fmla="*/ 49304705 w 127"/>
                <a:gd name="T13" fmla="*/ 53558970 h 178"/>
                <a:gd name="T14" fmla="*/ 49304705 w 127"/>
                <a:gd name="T15" fmla="*/ 53558970 h 178"/>
                <a:gd name="T16" fmla="*/ 49304705 w 127"/>
                <a:gd name="T17" fmla="*/ 53558970 h 178"/>
                <a:gd name="T18" fmla="*/ 49304705 w 127"/>
                <a:gd name="T19" fmla="*/ 53558970 h 178"/>
                <a:gd name="T20" fmla="*/ 49304705 w 127"/>
                <a:gd name="T21" fmla="*/ 53558970 h 1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7"/>
                <a:gd name="T34" fmla="*/ 0 h 178"/>
                <a:gd name="T35" fmla="*/ 127 w 127"/>
                <a:gd name="T36" fmla="*/ 178 h 17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7" h="178">
                  <a:moveTo>
                    <a:pt x="126" y="151"/>
                  </a:moveTo>
                  <a:lnTo>
                    <a:pt x="126" y="0"/>
                  </a:lnTo>
                  <a:lnTo>
                    <a:pt x="75" y="0"/>
                  </a:lnTo>
                  <a:lnTo>
                    <a:pt x="75" y="50"/>
                  </a:lnTo>
                  <a:lnTo>
                    <a:pt x="0" y="50"/>
                  </a:lnTo>
                  <a:lnTo>
                    <a:pt x="0" y="126"/>
                  </a:lnTo>
                  <a:lnTo>
                    <a:pt x="75" y="126"/>
                  </a:lnTo>
                  <a:lnTo>
                    <a:pt x="75" y="177"/>
                  </a:lnTo>
                  <a:lnTo>
                    <a:pt x="126" y="177"/>
                  </a:lnTo>
                  <a:lnTo>
                    <a:pt x="126" y="101"/>
                  </a:lnTo>
                  <a:lnTo>
                    <a:pt x="126" y="151"/>
                  </a:lnTo>
                </a:path>
              </a:pathLst>
            </a:custGeom>
            <a:solidFill>
              <a:srgbClr val="FFFF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 rot="10800000" vert="eaVert"/>
            <a:lstStyle/>
            <a:p>
              <a:endParaRPr lang="ja-JP" altLang="en-US">
                <a:latin typeface="宋体" pitchFamily="2" charset="-122"/>
                <a:ea typeface="宋体" pitchFamily="2" charset="-122"/>
              </a:endParaRPr>
            </a:p>
          </p:txBody>
        </p:sp>
        <p:grpSp>
          <p:nvGrpSpPr>
            <p:cNvPr id="289" name="Group 141"/>
            <p:cNvGrpSpPr>
              <a:grpSpLocks/>
            </p:cNvGrpSpPr>
            <p:nvPr/>
          </p:nvGrpSpPr>
          <p:grpSpPr bwMode="auto">
            <a:xfrm>
              <a:off x="1247" y="2460"/>
              <a:ext cx="133" cy="211"/>
              <a:chOff x="2924" y="1253"/>
              <a:chExt cx="133" cy="211"/>
            </a:xfrm>
          </p:grpSpPr>
          <p:sp>
            <p:nvSpPr>
              <p:cNvPr id="343" name="Freeform 142"/>
              <p:cNvSpPr>
                <a:spLocks/>
              </p:cNvSpPr>
              <p:nvPr/>
            </p:nvSpPr>
            <p:spPr bwMode="auto">
              <a:xfrm rot="5400000" flipH="1">
                <a:off x="2943" y="1350"/>
                <a:ext cx="95" cy="133"/>
              </a:xfrm>
              <a:custGeom>
                <a:avLst/>
                <a:gdLst>
                  <a:gd name="T0" fmla="*/ 0 w 208"/>
                  <a:gd name="T1" fmla="*/ 0 h 292"/>
                  <a:gd name="T2" fmla="*/ 0 w 208"/>
                  <a:gd name="T3" fmla="*/ 0 h 292"/>
                  <a:gd name="T4" fmla="*/ 0 w 208"/>
                  <a:gd name="T5" fmla="*/ 0 h 292"/>
                  <a:gd name="T6" fmla="*/ 0 w 208"/>
                  <a:gd name="T7" fmla="*/ 0 h 292"/>
                  <a:gd name="T8" fmla="*/ 0 w 208"/>
                  <a:gd name="T9" fmla="*/ 0 h 292"/>
                  <a:gd name="T10" fmla="*/ 0 w 208"/>
                  <a:gd name="T11" fmla="*/ 0 h 292"/>
                  <a:gd name="T12" fmla="*/ 0 w 208"/>
                  <a:gd name="T13" fmla="*/ 0 h 292"/>
                  <a:gd name="T14" fmla="*/ 0 w 208"/>
                  <a:gd name="T15" fmla="*/ 0 h 292"/>
                  <a:gd name="T16" fmla="*/ 0 w 208"/>
                  <a:gd name="T17" fmla="*/ 0 h 2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8"/>
                  <a:gd name="T28" fmla="*/ 0 h 292"/>
                  <a:gd name="T29" fmla="*/ 208 w 208"/>
                  <a:gd name="T30" fmla="*/ 292 h 29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8" h="292">
                    <a:moveTo>
                      <a:pt x="0" y="0"/>
                    </a:moveTo>
                    <a:lnTo>
                      <a:pt x="0" y="83"/>
                    </a:lnTo>
                    <a:lnTo>
                      <a:pt x="124" y="83"/>
                    </a:lnTo>
                    <a:lnTo>
                      <a:pt x="124" y="207"/>
                    </a:lnTo>
                    <a:lnTo>
                      <a:pt x="0" y="207"/>
                    </a:lnTo>
                    <a:lnTo>
                      <a:pt x="0" y="291"/>
                    </a:lnTo>
                    <a:lnTo>
                      <a:pt x="207" y="291"/>
                    </a:lnTo>
                    <a:lnTo>
                      <a:pt x="207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10800000" vert="eaVert"/>
              <a:lstStyle/>
              <a:p>
                <a:endParaRPr lang="ja-JP" altLang="en-US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344" name="Line 143"/>
              <p:cNvSpPr>
                <a:spLocks noChangeShapeType="1"/>
              </p:cNvSpPr>
              <p:nvPr/>
            </p:nvSpPr>
            <p:spPr bwMode="auto">
              <a:xfrm flipV="1">
                <a:off x="2992" y="1253"/>
                <a:ext cx="0" cy="116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>
                  <a:latin typeface="宋体" pitchFamily="2" charset="-122"/>
                  <a:ea typeface="宋体" pitchFamily="2" charset="-122"/>
                </a:endParaRPr>
              </a:p>
            </p:txBody>
          </p:sp>
        </p:grpSp>
        <p:sp>
          <p:nvSpPr>
            <p:cNvPr id="290" name="Line 144"/>
            <p:cNvSpPr>
              <a:spLocks noChangeShapeType="1"/>
            </p:cNvSpPr>
            <p:nvPr/>
          </p:nvSpPr>
          <p:spPr bwMode="auto">
            <a:xfrm flipV="1">
              <a:off x="1315" y="2707"/>
              <a:ext cx="0" cy="116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291" name="Freeform 145"/>
            <p:cNvSpPr>
              <a:spLocks/>
            </p:cNvSpPr>
            <p:nvPr/>
          </p:nvSpPr>
          <p:spPr bwMode="auto">
            <a:xfrm rot="16200000" flipV="1">
              <a:off x="1266" y="2805"/>
              <a:ext cx="95" cy="134"/>
            </a:xfrm>
            <a:custGeom>
              <a:avLst/>
              <a:gdLst>
                <a:gd name="T0" fmla="*/ 49304705 w 127"/>
                <a:gd name="T1" fmla="*/ 53558970 h 178"/>
                <a:gd name="T2" fmla="*/ 49304705 w 127"/>
                <a:gd name="T3" fmla="*/ 0 h 178"/>
                <a:gd name="T4" fmla="*/ 49304705 w 127"/>
                <a:gd name="T5" fmla="*/ 0 h 178"/>
                <a:gd name="T6" fmla="*/ 49304705 w 127"/>
                <a:gd name="T7" fmla="*/ 53558970 h 178"/>
                <a:gd name="T8" fmla="*/ 0 w 127"/>
                <a:gd name="T9" fmla="*/ 53558970 h 178"/>
                <a:gd name="T10" fmla="*/ 0 w 127"/>
                <a:gd name="T11" fmla="*/ 53558970 h 178"/>
                <a:gd name="T12" fmla="*/ 49304705 w 127"/>
                <a:gd name="T13" fmla="*/ 53558970 h 178"/>
                <a:gd name="T14" fmla="*/ 49304705 w 127"/>
                <a:gd name="T15" fmla="*/ 53558970 h 178"/>
                <a:gd name="T16" fmla="*/ 49304705 w 127"/>
                <a:gd name="T17" fmla="*/ 53558970 h 178"/>
                <a:gd name="T18" fmla="*/ 49304705 w 127"/>
                <a:gd name="T19" fmla="*/ 53558970 h 178"/>
                <a:gd name="T20" fmla="*/ 49304705 w 127"/>
                <a:gd name="T21" fmla="*/ 53558970 h 1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7"/>
                <a:gd name="T34" fmla="*/ 0 h 178"/>
                <a:gd name="T35" fmla="*/ 127 w 127"/>
                <a:gd name="T36" fmla="*/ 178 h 17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7" h="178">
                  <a:moveTo>
                    <a:pt x="126" y="151"/>
                  </a:moveTo>
                  <a:lnTo>
                    <a:pt x="126" y="0"/>
                  </a:lnTo>
                  <a:lnTo>
                    <a:pt x="75" y="0"/>
                  </a:lnTo>
                  <a:lnTo>
                    <a:pt x="75" y="50"/>
                  </a:lnTo>
                  <a:lnTo>
                    <a:pt x="0" y="50"/>
                  </a:lnTo>
                  <a:lnTo>
                    <a:pt x="0" y="126"/>
                  </a:lnTo>
                  <a:lnTo>
                    <a:pt x="75" y="126"/>
                  </a:lnTo>
                  <a:lnTo>
                    <a:pt x="75" y="177"/>
                  </a:lnTo>
                  <a:lnTo>
                    <a:pt x="126" y="177"/>
                  </a:lnTo>
                  <a:lnTo>
                    <a:pt x="126" y="101"/>
                  </a:lnTo>
                  <a:lnTo>
                    <a:pt x="126" y="151"/>
                  </a:lnTo>
                </a:path>
              </a:pathLst>
            </a:custGeom>
            <a:solidFill>
              <a:srgbClr val="FFFF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 rot="10800000" vert="eaVert"/>
            <a:lstStyle/>
            <a:p>
              <a:endParaRPr lang="ja-JP" altLang="en-US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292" name="Freeform 146"/>
            <p:cNvSpPr>
              <a:spLocks/>
            </p:cNvSpPr>
            <p:nvPr/>
          </p:nvSpPr>
          <p:spPr bwMode="auto">
            <a:xfrm rot="-5400000" flipH="1" flipV="1">
              <a:off x="1266" y="2844"/>
              <a:ext cx="95" cy="133"/>
            </a:xfrm>
            <a:custGeom>
              <a:avLst/>
              <a:gdLst>
                <a:gd name="T0" fmla="*/ 0 w 208"/>
                <a:gd name="T1" fmla="*/ 0 h 292"/>
                <a:gd name="T2" fmla="*/ 0 w 208"/>
                <a:gd name="T3" fmla="*/ 77987 h 292"/>
                <a:gd name="T4" fmla="*/ 80819 w 208"/>
                <a:gd name="T5" fmla="*/ 77987 h 292"/>
                <a:gd name="T6" fmla="*/ 80819 w 208"/>
                <a:gd name="T7" fmla="*/ 77987 h 292"/>
                <a:gd name="T8" fmla="*/ 0 w 208"/>
                <a:gd name="T9" fmla="*/ 77987 h 292"/>
                <a:gd name="T10" fmla="*/ 0 w 208"/>
                <a:gd name="T11" fmla="*/ 77987 h 292"/>
                <a:gd name="T12" fmla="*/ 80819 w 208"/>
                <a:gd name="T13" fmla="*/ 77987 h 292"/>
                <a:gd name="T14" fmla="*/ 80819 w 208"/>
                <a:gd name="T15" fmla="*/ 0 h 292"/>
                <a:gd name="T16" fmla="*/ 0 w 208"/>
                <a:gd name="T17" fmla="*/ 0 h 2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8"/>
                <a:gd name="T28" fmla="*/ 0 h 292"/>
                <a:gd name="T29" fmla="*/ 208 w 208"/>
                <a:gd name="T30" fmla="*/ 292 h 29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8" h="292">
                  <a:moveTo>
                    <a:pt x="0" y="0"/>
                  </a:moveTo>
                  <a:lnTo>
                    <a:pt x="0" y="83"/>
                  </a:lnTo>
                  <a:lnTo>
                    <a:pt x="124" y="83"/>
                  </a:lnTo>
                  <a:lnTo>
                    <a:pt x="124" y="207"/>
                  </a:lnTo>
                  <a:lnTo>
                    <a:pt x="0" y="207"/>
                  </a:lnTo>
                  <a:lnTo>
                    <a:pt x="0" y="291"/>
                  </a:lnTo>
                  <a:lnTo>
                    <a:pt x="207" y="291"/>
                  </a:lnTo>
                  <a:lnTo>
                    <a:pt x="207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 rot="10800000" vert="eaVert"/>
            <a:lstStyle/>
            <a:p>
              <a:endParaRPr lang="ja-JP" altLang="en-US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293" name="Line 147"/>
            <p:cNvSpPr>
              <a:spLocks noChangeShapeType="1"/>
            </p:cNvSpPr>
            <p:nvPr/>
          </p:nvSpPr>
          <p:spPr bwMode="auto">
            <a:xfrm rot="5400000" flipV="1">
              <a:off x="1263" y="3011"/>
              <a:ext cx="100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294" name="Line 148"/>
            <p:cNvSpPr>
              <a:spLocks noChangeShapeType="1"/>
            </p:cNvSpPr>
            <p:nvPr/>
          </p:nvSpPr>
          <p:spPr bwMode="auto">
            <a:xfrm rot="5400000" flipV="1">
              <a:off x="1209" y="3165"/>
              <a:ext cx="169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295" name="Line 149"/>
            <p:cNvSpPr>
              <a:spLocks noChangeShapeType="1"/>
            </p:cNvSpPr>
            <p:nvPr/>
          </p:nvSpPr>
          <p:spPr bwMode="auto">
            <a:xfrm rot="5400000" flipV="1">
              <a:off x="1247" y="3165"/>
              <a:ext cx="169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296" name="Freeform 150"/>
            <p:cNvSpPr>
              <a:spLocks/>
            </p:cNvSpPr>
            <p:nvPr/>
          </p:nvSpPr>
          <p:spPr bwMode="auto">
            <a:xfrm rot="5400000">
              <a:off x="1266" y="2597"/>
              <a:ext cx="95" cy="134"/>
            </a:xfrm>
            <a:custGeom>
              <a:avLst/>
              <a:gdLst>
                <a:gd name="T0" fmla="*/ 49304705 w 127"/>
                <a:gd name="T1" fmla="*/ 53558970 h 178"/>
                <a:gd name="T2" fmla="*/ 49304705 w 127"/>
                <a:gd name="T3" fmla="*/ 0 h 178"/>
                <a:gd name="T4" fmla="*/ 49304705 w 127"/>
                <a:gd name="T5" fmla="*/ 0 h 178"/>
                <a:gd name="T6" fmla="*/ 49304705 w 127"/>
                <a:gd name="T7" fmla="*/ 53558970 h 178"/>
                <a:gd name="T8" fmla="*/ 0 w 127"/>
                <a:gd name="T9" fmla="*/ 53558970 h 178"/>
                <a:gd name="T10" fmla="*/ 0 w 127"/>
                <a:gd name="T11" fmla="*/ 53558970 h 178"/>
                <a:gd name="T12" fmla="*/ 49304705 w 127"/>
                <a:gd name="T13" fmla="*/ 53558970 h 178"/>
                <a:gd name="T14" fmla="*/ 49304705 w 127"/>
                <a:gd name="T15" fmla="*/ 53558970 h 178"/>
                <a:gd name="T16" fmla="*/ 49304705 w 127"/>
                <a:gd name="T17" fmla="*/ 53558970 h 178"/>
                <a:gd name="T18" fmla="*/ 49304705 w 127"/>
                <a:gd name="T19" fmla="*/ 53558970 h 178"/>
                <a:gd name="T20" fmla="*/ 49304705 w 127"/>
                <a:gd name="T21" fmla="*/ 53558970 h 1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7"/>
                <a:gd name="T34" fmla="*/ 0 h 178"/>
                <a:gd name="T35" fmla="*/ 127 w 127"/>
                <a:gd name="T36" fmla="*/ 178 h 17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7" h="178">
                  <a:moveTo>
                    <a:pt x="126" y="151"/>
                  </a:moveTo>
                  <a:lnTo>
                    <a:pt x="126" y="0"/>
                  </a:lnTo>
                  <a:lnTo>
                    <a:pt x="75" y="0"/>
                  </a:lnTo>
                  <a:lnTo>
                    <a:pt x="75" y="50"/>
                  </a:lnTo>
                  <a:lnTo>
                    <a:pt x="0" y="50"/>
                  </a:lnTo>
                  <a:lnTo>
                    <a:pt x="0" y="126"/>
                  </a:lnTo>
                  <a:lnTo>
                    <a:pt x="75" y="126"/>
                  </a:lnTo>
                  <a:lnTo>
                    <a:pt x="75" y="177"/>
                  </a:lnTo>
                  <a:lnTo>
                    <a:pt x="126" y="177"/>
                  </a:lnTo>
                  <a:lnTo>
                    <a:pt x="126" y="101"/>
                  </a:lnTo>
                  <a:lnTo>
                    <a:pt x="126" y="151"/>
                  </a:lnTo>
                </a:path>
              </a:pathLst>
            </a:custGeom>
            <a:solidFill>
              <a:srgbClr val="FFFF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 rot="10800000" vert="eaVert"/>
            <a:lstStyle/>
            <a:p>
              <a:endParaRPr lang="ja-JP" altLang="en-US">
                <a:latin typeface="宋体" pitchFamily="2" charset="-122"/>
                <a:ea typeface="宋体" pitchFamily="2" charset="-122"/>
              </a:endParaRPr>
            </a:p>
          </p:txBody>
        </p:sp>
        <p:grpSp>
          <p:nvGrpSpPr>
            <p:cNvPr id="297" name="Group 151"/>
            <p:cNvGrpSpPr>
              <a:grpSpLocks/>
            </p:cNvGrpSpPr>
            <p:nvPr/>
          </p:nvGrpSpPr>
          <p:grpSpPr bwMode="auto">
            <a:xfrm>
              <a:off x="2309" y="2451"/>
              <a:ext cx="133" cy="211"/>
              <a:chOff x="2924" y="1253"/>
              <a:chExt cx="133" cy="211"/>
            </a:xfrm>
          </p:grpSpPr>
          <p:sp>
            <p:nvSpPr>
              <p:cNvPr id="341" name="Freeform 152"/>
              <p:cNvSpPr>
                <a:spLocks/>
              </p:cNvSpPr>
              <p:nvPr/>
            </p:nvSpPr>
            <p:spPr bwMode="auto">
              <a:xfrm rot="5400000" flipH="1">
                <a:off x="2943" y="1350"/>
                <a:ext cx="95" cy="133"/>
              </a:xfrm>
              <a:custGeom>
                <a:avLst/>
                <a:gdLst>
                  <a:gd name="T0" fmla="*/ 0 w 208"/>
                  <a:gd name="T1" fmla="*/ 0 h 292"/>
                  <a:gd name="T2" fmla="*/ 0 w 208"/>
                  <a:gd name="T3" fmla="*/ 0 h 292"/>
                  <a:gd name="T4" fmla="*/ 0 w 208"/>
                  <a:gd name="T5" fmla="*/ 0 h 292"/>
                  <a:gd name="T6" fmla="*/ 0 w 208"/>
                  <a:gd name="T7" fmla="*/ 0 h 292"/>
                  <a:gd name="T8" fmla="*/ 0 w 208"/>
                  <a:gd name="T9" fmla="*/ 0 h 292"/>
                  <a:gd name="T10" fmla="*/ 0 w 208"/>
                  <a:gd name="T11" fmla="*/ 0 h 292"/>
                  <a:gd name="T12" fmla="*/ 0 w 208"/>
                  <a:gd name="T13" fmla="*/ 0 h 292"/>
                  <a:gd name="T14" fmla="*/ 0 w 208"/>
                  <a:gd name="T15" fmla="*/ 0 h 292"/>
                  <a:gd name="T16" fmla="*/ 0 w 208"/>
                  <a:gd name="T17" fmla="*/ 0 h 2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8"/>
                  <a:gd name="T28" fmla="*/ 0 h 292"/>
                  <a:gd name="T29" fmla="*/ 208 w 208"/>
                  <a:gd name="T30" fmla="*/ 292 h 29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8" h="292">
                    <a:moveTo>
                      <a:pt x="0" y="0"/>
                    </a:moveTo>
                    <a:lnTo>
                      <a:pt x="0" y="83"/>
                    </a:lnTo>
                    <a:lnTo>
                      <a:pt x="124" y="83"/>
                    </a:lnTo>
                    <a:lnTo>
                      <a:pt x="124" y="207"/>
                    </a:lnTo>
                    <a:lnTo>
                      <a:pt x="0" y="207"/>
                    </a:lnTo>
                    <a:lnTo>
                      <a:pt x="0" y="291"/>
                    </a:lnTo>
                    <a:lnTo>
                      <a:pt x="207" y="291"/>
                    </a:lnTo>
                    <a:lnTo>
                      <a:pt x="207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10800000" vert="eaVert"/>
              <a:lstStyle/>
              <a:p>
                <a:endParaRPr lang="ja-JP" altLang="en-US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342" name="Line 153"/>
              <p:cNvSpPr>
                <a:spLocks noChangeShapeType="1"/>
              </p:cNvSpPr>
              <p:nvPr/>
            </p:nvSpPr>
            <p:spPr bwMode="auto">
              <a:xfrm flipV="1">
                <a:off x="2992" y="1253"/>
                <a:ext cx="0" cy="116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>
                  <a:latin typeface="宋体" pitchFamily="2" charset="-122"/>
                  <a:ea typeface="宋体" pitchFamily="2" charset="-122"/>
                </a:endParaRPr>
              </a:p>
            </p:txBody>
          </p:sp>
        </p:grpSp>
        <p:sp>
          <p:nvSpPr>
            <p:cNvPr id="298" name="Line 154"/>
            <p:cNvSpPr>
              <a:spLocks noChangeShapeType="1"/>
            </p:cNvSpPr>
            <p:nvPr/>
          </p:nvSpPr>
          <p:spPr bwMode="auto">
            <a:xfrm flipV="1">
              <a:off x="2377" y="2698"/>
              <a:ext cx="0" cy="116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299" name="Freeform 155"/>
            <p:cNvSpPr>
              <a:spLocks/>
            </p:cNvSpPr>
            <p:nvPr/>
          </p:nvSpPr>
          <p:spPr bwMode="auto">
            <a:xfrm rot="16200000" flipV="1">
              <a:off x="2328" y="2796"/>
              <a:ext cx="95" cy="134"/>
            </a:xfrm>
            <a:custGeom>
              <a:avLst/>
              <a:gdLst>
                <a:gd name="T0" fmla="*/ 49304705 w 127"/>
                <a:gd name="T1" fmla="*/ 53558970 h 178"/>
                <a:gd name="T2" fmla="*/ 49304705 w 127"/>
                <a:gd name="T3" fmla="*/ 0 h 178"/>
                <a:gd name="T4" fmla="*/ 49304705 w 127"/>
                <a:gd name="T5" fmla="*/ 0 h 178"/>
                <a:gd name="T6" fmla="*/ 49304705 w 127"/>
                <a:gd name="T7" fmla="*/ 53558970 h 178"/>
                <a:gd name="T8" fmla="*/ 0 w 127"/>
                <a:gd name="T9" fmla="*/ 53558970 h 178"/>
                <a:gd name="T10" fmla="*/ 0 w 127"/>
                <a:gd name="T11" fmla="*/ 53558970 h 178"/>
                <a:gd name="T12" fmla="*/ 49304705 w 127"/>
                <a:gd name="T13" fmla="*/ 53558970 h 178"/>
                <a:gd name="T14" fmla="*/ 49304705 w 127"/>
                <a:gd name="T15" fmla="*/ 53558970 h 178"/>
                <a:gd name="T16" fmla="*/ 49304705 w 127"/>
                <a:gd name="T17" fmla="*/ 53558970 h 178"/>
                <a:gd name="T18" fmla="*/ 49304705 w 127"/>
                <a:gd name="T19" fmla="*/ 53558970 h 178"/>
                <a:gd name="T20" fmla="*/ 49304705 w 127"/>
                <a:gd name="T21" fmla="*/ 53558970 h 1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7"/>
                <a:gd name="T34" fmla="*/ 0 h 178"/>
                <a:gd name="T35" fmla="*/ 127 w 127"/>
                <a:gd name="T36" fmla="*/ 178 h 17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7" h="178">
                  <a:moveTo>
                    <a:pt x="126" y="151"/>
                  </a:moveTo>
                  <a:lnTo>
                    <a:pt x="126" y="0"/>
                  </a:lnTo>
                  <a:lnTo>
                    <a:pt x="75" y="0"/>
                  </a:lnTo>
                  <a:lnTo>
                    <a:pt x="75" y="50"/>
                  </a:lnTo>
                  <a:lnTo>
                    <a:pt x="0" y="50"/>
                  </a:lnTo>
                  <a:lnTo>
                    <a:pt x="0" y="126"/>
                  </a:lnTo>
                  <a:lnTo>
                    <a:pt x="75" y="126"/>
                  </a:lnTo>
                  <a:lnTo>
                    <a:pt x="75" y="177"/>
                  </a:lnTo>
                  <a:lnTo>
                    <a:pt x="126" y="177"/>
                  </a:lnTo>
                  <a:lnTo>
                    <a:pt x="126" y="101"/>
                  </a:lnTo>
                  <a:lnTo>
                    <a:pt x="126" y="151"/>
                  </a:lnTo>
                </a:path>
              </a:pathLst>
            </a:custGeom>
            <a:solidFill>
              <a:srgbClr val="FFFF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 rot="10800000" vert="eaVert"/>
            <a:lstStyle/>
            <a:p>
              <a:endParaRPr lang="ja-JP" altLang="en-US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300" name="Freeform 156"/>
            <p:cNvSpPr>
              <a:spLocks/>
            </p:cNvSpPr>
            <p:nvPr/>
          </p:nvSpPr>
          <p:spPr bwMode="auto">
            <a:xfrm rot="-5400000" flipH="1" flipV="1">
              <a:off x="2328" y="2835"/>
              <a:ext cx="95" cy="133"/>
            </a:xfrm>
            <a:custGeom>
              <a:avLst/>
              <a:gdLst>
                <a:gd name="T0" fmla="*/ 0 w 208"/>
                <a:gd name="T1" fmla="*/ 0 h 292"/>
                <a:gd name="T2" fmla="*/ 0 w 208"/>
                <a:gd name="T3" fmla="*/ 77987 h 292"/>
                <a:gd name="T4" fmla="*/ 80819 w 208"/>
                <a:gd name="T5" fmla="*/ 77987 h 292"/>
                <a:gd name="T6" fmla="*/ 80819 w 208"/>
                <a:gd name="T7" fmla="*/ 77987 h 292"/>
                <a:gd name="T8" fmla="*/ 0 w 208"/>
                <a:gd name="T9" fmla="*/ 77987 h 292"/>
                <a:gd name="T10" fmla="*/ 0 w 208"/>
                <a:gd name="T11" fmla="*/ 77987 h 292"/>
                <a:gd name="T12" fmla="*/ 80819 w 208"/>
                <a:gd name="T13" fmla="*/ 77987 h 292"/>
                <a:gd name="T14" fmla="*/ 80819 w 208"/>
                <a:gd name="T15" fmla="*/ 0 h 292"/>
                <a:gd name="T16" fmla="*/ 0 w 208"/>
                <a:gd name="T17" fmla="*/ 0 h 2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8"/>
                <a:gd name="T28" fmla="*/ 0 h 292"/>
                <a:gd name="T29" fmla="*/ 208 w 208"/>
                <a:gd name="T30" fmla="*/ 292 h 29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8" h="292">
                  <a:moveTo>
                    <a:pt x="0" y="0"/>
                  </a:moveTo>
                  <a:lnTo>
                    <a:pt x="0" y="83"/>
                  </a:lnTo>
                  <a:lnTo>
                    <a:pt x="124" y="83"/>
                  </a:lnTo>
                  <a:lnTo>
                    <a:pt x="124" y="207"/>
                  </a:lnTo>
                  <a:lnTo>
                    <a:pt x="0" y="207"/>
                  </a:lnTo>
                  <a:lnTo>
                    <a:pt x="0" y="291"/>
                  </a:lnTo>
                  <a:lnTo>
                    <a:pt x="207" y="291"/>
                  </a:lnTo>
                  <a:lnTo>
                    <a:pt x="207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 rot="10800000" vert="eaVert"/>
            <a:lstStyle/>
            <a:p>
              <a:endParaRPr lang="ja-JP" altLang="en-US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301" name="Line 157"/>
            <p:cNvSpPr>
              <a:spLocks noChangeShapeType="1"/>
            </p:cNvSpPr>
            <p:nvPr/>
          </p:nvSpPr>
          <p:spPr bwMode="auto">
            <a:xfrm rot="5400000" flipV="1">
              <a:off x="2325" y="3002"/>
              <a:ext cx="100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302" name="Line 158"/>
            <p:cNvSpPr>
              <a:spLocks noChangeShapeType="1"/>
            </p:cNvSpPr>
            <p:nvPr/>
          </p:nvSpPr>
          <p:spPr bwMode="auto">
            <a:xfrm rot="5400000" flipV="1">
              <a:off x="2271" y="3156"/>
              <a:ext cx="169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303" name="Line 159"/>
            <p:cNvSpPr>
              <a:spLocks noChangeShapeType="1"/>
            </p:cNvSpPr>
            <p:nvPr/>
          </p:nvSpPr>
          <p:spPr bwMode="auto">
            <a:xfrm rot="5400000" flipV="1">
              <a:off x="2309" y="3156"/>
              <a:ext cx="169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304" name="Freeform 160"/>
            <p:cNvSpPr>
              <a:spLocks/>
            </p:cNvSpPr>
            <p:nvPr/>
          </p:nvSpPr>
          <p:spPr bwMode="auto">
            <a:xfrm rot="5400000">
              <a:off x="2328" y="2588"/>
              <a:ext cx="95" cy="134"/>
            </a:xfrm>
            <a:custGeom>
              <a:avLst/>
              <a:gdLst>
                <a:gd name="T0" fmla="*/ 49304705 w 127"/>
                <a:gd name="T1" fmla="*/ 53558970 h 178"/>
                <a:gd name="T2" fmla="*/ 49304705 w 127"/>
                <a:gd name="T3" fmla="*/ 0 h 178"/>
                <a:gd name="T4" fmla="*/ 49304705 w 127"/>
                <a:gd name="T5" fmla="*/ 0 h 178"/>
                <a:gd name="T6" fmla="*/ 49304705 w 127"/>
                <a:gd name="T7" fmla="*/ 53558970 h 178"/>
                <a:gd name="T8" fmla="*/ 0 w 127"/>
                <a:gd name="T9" fmla="*/ 53558970 h 178"/>
                <a:gd name="T10" fmla="*/ 0 w 127"/>
                <a:gd name="T11" fmla="*/ 53558970 h 178"/>
                <a:gd name="T12" fmla="*/ 49304705 w 127"/>
                <a:gd name="T13" fmla="*/ 53558970 h 178"/>
                <a:gd name="T14" fmla="*/ 49304705 w 127"/>
                <a:gd name="T15" fmla="*/ 53558970 h 178"/>
                <a:gd name="T16" fmla="*/ 49304705 w 127"/>
                <a:gd name="T17" fmla="*/ 53558970 h 178"/>
                <a:gd name="T18" fmla="*/ 49304705 w 127"/>
                <a:gd name="T19" fmla="*/ 53558970 h 178"/>
                <a:gd name="T20" fmla="*/ 49304705 w 127"/>
                <a:gd name="T21" fmla="*/ 53558970 h 1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7"/>
                <a:gd name="T34" fmla="*/ 0 h 178"/>
                <a:gd name="T35" fmla="*/ 127 w 127"/>
                <a:gd name="T36" fmla="*/ 178 h 17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7" h="178">
                  <a:moveTo>
                    <a:pt x="126" y="151"/>
                  </a:moveTo>
                  <a:lnTo>
                    <a:pt x="126" y="0"/>
                  </a:lnTo>
                  <a:lnTo>
                    <a:pt x="75" y="0"/>
                  </a:lnTo>
                  <a:lnTo>
                    <a:pt x="75" y="50"/>
                  </a:lnTo>
                  <a:lnTo>
                    <a:pt x="0" y="50"/>
                  </a:lnTo>
                  <a:lnTo>
                    <a:pt x="0" y="126"/>
                  </a:lnTo>
                  <a:lnTo>
                    <a:pt x="75" y="126"/>
                  </a:lnTo>
                  <a:lnTo>
                    <a:pt x="75" y="177"/>
                  </a:lnTo>
                  <a:lnTo>
                    <a:pt x="126" y="177"/>
                  </a:lnTo>
                  <a:lnTo>
                    <a:pt x="126" y="101"/>
                  </a:lnTo>
                  <a:lnTo>
                    <a:pt x="126" y="151"/>
                  </a:lnTo>
                </a:path>
              </a:pathLst>
            </a:custGeom>
            <a:solidFill>
              <a:srgbClr val="FFFF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 rot="10800000" vert="eaVert"/>
            <a:lstStyle/>
            <a:p>
              <a:endParaRPr lang="ja-JP" altLang="en-US">
                <a:latin typeface="宋体" pitchFamily="2" charset="-122"/>
                <a:ea typeface="宋体" pitchFamily="2" charset="-122"/>
              </a:endParaRPr>
            </a:p>
          </p:txBody>
        </p:sp>
        <p:grpSp>
          <p:nvGrpSpPr>
            <p:cNvPr id="305" name="Group 161"/>
            <p:cNvGrpSpPr>
              <a:grpSpLocks/>
            </p:cNvGrpSpPr>
            <p:nvPr/>
          </p:nvGrpSpPr>
          <p:grpSpPr bwMode="auto">
            <a:xfrm>
              <a:off x="3297" y="2451"/>
              <a:ext cx="133" cy="211"/>
              <a:chOff x="2924" y="1253"/>
              <a:chExt cx="133" cy="211"/>
            </a:xfrm>
          </p:grpSpPr>
          <p:sp>
            <p:nvSpPr>
              <p:cNvPr id="339" name="Freeform 162"/>
              <p:cNvSpPr>
                <a:spLocks/>
              </p:cNvSpPr>
              <p:nvPr/>
            </p:nvSpPr>
            <p:spPr bwMode="auto">
              <a:xfrm rot="5400000" flipH="1">
                <a:off x="2943" y="1350"/>
                <a:ext cx="95" cy="133"/>
              </a:xfrm>
              <a:custGeom>
                <a:avLst/>
                <a:gdLst>
                  <a:gd name="T0" fmla="*/ 0 w 208"/>
                  <a:gd name="T1" fmla="*/ 0 h 292"/>
                  <a:gd name="T2" fmla="*/ 0 w 208"/>
                  <a:gd name="T3" fmla="*/ 0 h 292"/>
                  <a:gd name="T4" fmla="*/ 0 w 208"/>
                  <a:gd name="T5" fmla="*/ 0 h 292"/>
                  <a:gd name="T6" fmla="*/ 0 w 208"/>
                  <a:gd name="T7" fmla="*/ 0 h 292"/>
                  <a:gd name="T8" fmla="*/ 0 w 208"/>
                  <a:gd name="T9" fmla="*/ 0 h 292"/>
                  <a:gd name="T10" fmla="*/ 0 w 208"/>
                  <a:gd name="T11" fmla="*/ 0 h 292"/>
                  <a:gd name="T12" fmla="*/ 0 w 208"/>
                  <a:gd name="T13" fmla="*/ 0 h 292"/>
                  <a:gd name="T14" fmla="*/ 0 w 208"/>
                  <a:gd name="T15" fmla="*/ 0 h 292"/>
                  <a:gd name="T16" fmla="*/ 0 w 208"/>
                  <a:gd name="T17" fmla="*/ 0 h 2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8"/>
                  <a:gd name="T28" fmla="*/ 0 h 292"/>
                  <a:gd name="T29" fmla="*/ 208 w 208"/>
                  <a:gd name="T30" fmla="*/ 292 h 29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8" h="292">
                    <a:moveTo>
                      <a:pt x="0" y="0"/>
                    </a:moveTo>
                    <a:lnTo>
                      <a:pt x="0" y="83"/>
                    </a:lnTo>
                    <a:lnTo>
                      <a:pt x="124" y="83"/>
                    </a:lnTo>
                    <a:lnTo>
                      <a:pt x="124" y="207"/>
                    </a:lnTo>
                    <a:lnTo>
                      <a:pt x="0" y="207"/>
                    </a:lnTo>
                    <a:lnTo>
                      <a:pt x="0" y="291"/>
                    </a:lnTo>
                    <a:lnTo>
                      <a:pt x="207" y="291"/>
                    </a:lnTo>
                    <a:lnTo>
                      <a:pt x="207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10800000" vert="eaVert"/>
              <a:lstStyle/>
              <a:p>
                <a:endParaRPr lang="ja-JP" altLang="en-US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340" name="Line 163"/>
              <p:cNvSpPr>
                <a:spLocks noChangeShapeType="1"/>
              </p:cNvSpPr>
              <p:nvPr/>
            </p:nvSpPr>
            <p:spPr bwMode="auto">
              <a:xfrm flipV="1">
                <a:off x="2992" y="1253"/>
                <a:ext cx="0" cy="116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>
                  <a:latin typeface="宋体" pitchFamily="2" charset="-122"/>
                  <a:ea typeface="宋体" pitchFamily="2" charset="-122"/>
                </a:endParaRPr>
              </a:p>
            </p:txBody>
          </p:sp>
        </p:grpSp>
        <p:sp>
          <p:nvSpPr>
            <p:cNvPr id="306" name="Line 164"/>
            <p:cNvSpPr>
              <a:spLocks noChangeShapeType="1"/>
            </p:cNvSpPr>
            <p:nvPr/>
          </p:nvSpPr>
          <p:spPr bwMode="auto">
            <a:xfrm flipV="1">
              <a:off x="3365" y="2698"/>
              <a:ext cx="0" cy="116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307" name="Freeform 165"/>
            <p:cNvSpPr>
              <a:spLocks/>
            </p:cNvSpPr>
            <p:nvPr/>
          </p:nvSpPr>
          <p:spPr bwMode="auto">
            <a:xfrm rot="16200000" flipV="1">
              <a:off x="3316" y="2796"/>
              <a:ext cx="95" cy="134"/>
            </a:xfrm>
            <a:custGeom>
              <a:avLst/>
              <a:gdLst>
                <a:gd name="T0" fmla="*/ 49304705 w 127"/>
                <a:gd name="T1" fmla="*/ 53558970 h 178"/>
                <a:gd name="T2" fmla="*/ 49304705 w 127"/>
                <a:gd name="T3" fmla="*/ 0 h 178"/>
                <a:gd name="T4" fmla="*/ 49304705 w 127"/>
                <a:gd name="T5" fmla="*/ 0 h 178"/>
                <a:gd name="T6" fmla="*/ 49304705 w 127"/>
                <a:gd name="T7" fmla="*/ 53558970 h 178"/>
                <a:gd name="T8" fmla="*/ 0 w 127"/>
                <a:gd name="T9" fmla="*/ 53558970 h 178"/>
                <a:gd name="T10" fmla="*/ 0 w 127"/>
                <a:gd name="T11" fmla="*/ 53558970 h 178"/>
                <a:gd name="T12" fmla="*/ 49304705 w 127"/>
                <a:gd name="T13" fmla="*/ 53558970 h 178"/>
                <a:gd name="T14" fmla="*/ 49304705 w 127"/>
                <a:gd name="T15" fmla="*/ 53558970 h 178"/>
                <a:gd name="T16" fmla="*/ 49304705 w 127"/>
                <a:gd name="T17" fmla="*/ 53558970 h 178"/>
                <a:gd name="T18" fmla="*/ 49304705 w 127"/>
                <a:gd name="T19" fmla="*/ 53558970 h 178"/>
                <a:gd name="T20" fmla="*/ 49304705 w 127"/>
                <a:gd name="T21" fmla="*/ 53558970 h 1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7"/>
                <a:gd name="T34" fmla="*/ 0 h 178"/>
                <a:gd name="T35" fmla="*/ 127 w 127"/>
                <a:gd name="T36" fmla="*/ 178 h 17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7" h="178">
                  <a:moveTo>
                    <a:pt x="126" y="151"/>
                  </a:moveTo>
                  <a:lnTo>
                    <a:pt x="126" y="0"/>
                  </a:lnTo>
                  <a:lnTo>
                    <a:pt x="75" y="0"/>
                  </a:lnTo>
                  <a:lnTo>
                    <a:pt x="75" y="50"/>
                  </a:lnTo>
                  <a:lnTo>
                    <a:pt x="0" y="50"/>
                  </a:lnTo>
                  <a:lnTo>
                    <a:pt x="0" y="126"/>
                  </a:lnTo>
                  <a:lnTo>
                    <a:pt x="75" y="126"/>
                  </a:lnTo>
                  <a:lnTo>
                    <a:pt x="75" y="177"/>
                  </a:lnTo>
                  <a:lnTo>
                    <a:pt x="126" y="177"/>
                  </a:lnTo>
                  <a:lnTo>
                    <a:pt x="126" y="101"/>
                  </a:lnTo>
                  <a:lnTo>
                    <a:pt x="126" y="151"/>
                  </a:lnTo>
                </a:path>
              </a:pathLst>
            </a:custGeom>
            <a:solidFill>
              <a:srgbClr val="FFFF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 rot="10800000" vert="eaVert"/>
            <a:lstStyle/>
            <a:p>
              <a:endParaRPr lang="ja-JP" altLang="en-US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308" name="Freeform 166"/>
            <p:cNvSpPr>
              <a:spLocks/>
            </p:cNvSpPr>
            <p:nvPr/>
          </p:nvSpPr>
          <p:spPr bwMode="auto">
            <a:xfrm rot="-5400000" flipH="1" flipV="1">
              <a:off x="3316" y="2835"/>
              <a:ext cx="95" cy="133"/>
            </a:xfrm>
            <a:custGeom>
              <a:avLst/>
              <a:gdLst>
                <a:gd name="T0" fmla="*/ 0 w 208"/>
                <a:gd name="T1" fmla="*/ 0 h 292"/>
                <a:gd name="T2" fmla="*/ 0 w 208"/>
                <a:gd name="T3" fmla="*/ 77987 h 292"/>
                <a:gd name="T4" fmla="*/ 80819 w 208"/>
                <a:gd name="T5" fmla="*/ 77987 h 292"/>
                <a:gd name="T6" fmla="*/ 80819 w 208"/>
                <a:gd name="T7" fmla="*/ 77987 h 292"/>
                <a:gd name="T8" fmla="*/ 0 w 208"/>
                <a:gd name="T9" fmla="*/ 77987 h 292"/>
                <a:gd name="T10" fmla="*/ 0 w 208"/>
                <a:gd name="T11" fmla="*/ 77987 h 292"/>
                <a:gd name="T12" fmla="*/ 80819 w 208"/>
                <a:gd name="T13" fmla="*/ 77987 h 292"/>
                <a:gd name="T14" fmla="*/ 80819 w 208"/>
                <a:gd name="T15" fmla="*/ 0 h 292"/>
                <a:gd name="T16" fmla="*/ 0 w 208"/>
                <a:gd name="T17" fmla="*/ 0 h 2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8"/>
                <a:gd name="T28" fmla="*/ 0 h 292"/>
                <a:gd name="T29" fmla="*/ 208 w 208"/>
                <a:gd name="T30" fmla="*/ 292 h 29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8" h="292">
                  <a:moveTo>
                    <a:pt x="0" y="0"/>
                  </a:moveTo>
                  <a:lnTo>
                    <a:pt x="0" y="83"/>
                  </a:lnTo>
                  <a:lnTo>
                    <a:pt x="124" y="83"/>
                  </a:lnTo>
                  <a:lnTo>
                    <a:pt x="124" y="207"/>
                  </a:lnTo>
                  <a:lnTo>
                    <a:pt x="0" y="207"/>
                  </a:lnTo>
                  <a:lnTo>
                    <a:pt x="0" y="291"/>
                  </a:lnTo>
                  <a:lnTo>
                    <a:pt x="207" y="291"/>
                  </a:lnTo>
                  <a:lnTo>
                    <a:pt x="207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 rot="10800000" vert="eaVert"/>
            <a:lstStyle/>
            <a:p>
              <a:endParaRPr lang="ja-JP" altLang="en-US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309" name="Line 167"/>
            <p:cNvSpPr>
              <a:spLocks noChangeShapeType="1"/>
            </p:cNvSpPr>
            <p:nvPr/>
          </p:nvSpPr>
          <p:spPr bwMode="auto">
            <a:xfrm rot="5400000" flipV="1">
              <a:off x="3313" y="3002"/>
              <a:ext cx="100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310" name="Line 168"/>
            <p:cNvSpPr>
              <a:spLocks noChangeShapeType="1"/>
            </p:cNvSpPr>
            <p:nvPr/>
          </p:nvSpPr>
          <p:spPr bwMode="auto">
            <a:xfrm rot="5400000" flipV="1">
              <a:off x="3259" y="3156"/>
              <a:ext cx="169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311" name="Line 169"/>
            <p:cNvSpPr>
              <a:spLocks noChangeShapeType="1"/>
            </p:cNvSpPr>
            <p:nvPr/>
          </p:nvSpPr>
          <p:spPr bwMode="auto">
            <a:xfrm rot="5400000" flipV="1">
              <a:off x="3297" y="3156"/>
              <a:ext cx="169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312" name="Freeform 170"/>
            <p:cNvSpPr>
              <a:spLocks/>
            </p:cNvSpPr>
            <p:nvPr/>
          </p:nvSpPr>
          <p:spPr bwMode="auto">
            <a:xfrm rot="5400000">
              <a:off x="3316" y="2588"/>
              <a:ext cx="95" cy="134"/>
            </a:xfrm>
            <a:custGeom>
              <a:avLst/>
              <a:gdLst>
                <a:gd name="T0" fmla="*/ 49304705 w 127"/>
                <a:gd name="T1" fmla="*/ 53558970 h 178"/>
                <a:gd name="T2" fmla="*/ 49304705 w 127"/>
                <a:gd name="T3" fmla="*/ 0 h 178"/>
                <a:gd name="T4" fmla="*/ 49304705 w 127"/>
                <a:gd name="T5" fmla="*/ 0 h 178"/>
                <a:gd name="T6" fmla="*/ 49304705 w 127"/>
                <a:gd name="T7" fmla="*/ 53558970 h 178"/>
                <a:gd name="T8" fmla="*/ 0 w 127"/>
                <a:gd name="T9" fmla="*/ 53558970 h 178"/>
                <a:gd name="T10" fmla="*/ 0 w 127"/>
                <a:gd name="T11" fmla="*/ 53558970 h 178"/>
                <a:gd name="T12" fmla="*/ 49304705 w 127"/>
                <a:gd name="T13" fmla="*/ 53558970 h 178"/>
                <a:gd name="T14" fmla="*/ 49304705 w 127"/>
                <a:gd name="T15" fmla="*/ 53558970 h 178"/>
                <a:gd name="T16" fmla="*/ 49304705 w 127"/>
                <a:gd name="T17" fmla="*/ 53558970 h 178"/>
                <a:gd name="T18" fmla="*/ 49304705 w 127"/>
                <a:gd name="T19" fmla="*/ 53558970 h 178"/>
                <a:gd name="T20" fmla="*/ 49304705 w 127"/>
                <a:gd name="T21" fmla="*/ 53558970 h 1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7"/>
                <a:gd name="T34" fmla="*/ 0 h 178"/>
                <a:gd name="T35" fmla="*/ 127 w 127"/>
                <a:gd name="T36" fmla="*/ 178 h 17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7" h="178">
                  <a:moveTo>
                    <a:pt x="126" y="151"/>
                  </a:moveTo>
                  <a:lnTo>
                    <a:pt x="126" y="0"/>
                  </a:lnTo>
                  <a:lnTo>
                    <a:pt x="75" y="0"/>
                  </a:lnTo>
                  <a:lnTo>
                    <a:pt x="75" y="50"/>
                  </a:lnTo>
                  <a:lnTo>
                    <a:pt x="0" y="50"/>
                  </a:lnTo>
                  <a:lnTo>
                    <a:pt x="0" y="126"/>
                  </a:lnTo>
                  <a:lnTo>
                    <a:pt x="75" y="126"/>
                  </a:lnTo>
                  <a:lnTo>
                    <a:pt x="75" y="177"/>
                  </a:lnTo>
                  <a:lnTo>
                    <a:pt x="126" y="177"/>
                  </a:lnTo>
                  <a:lnTo>
                    <a:pt x="126" y="101"/>
                  </a:lnTo>
                  <a:lnTo>
                    <a:pt x="126" y="151"/>
                  </a:lnTo>
                </a:path>
              </a:pathLst>
            </a:custGeom>
            <a:solidFill>
              <a:srgbClr val="FFFF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 rot="10800000" vert="eaVert"/>
            <a:lstStyle/>
            <a:p>
              <a:endParaRPr lang="ja-JP" altLang="en-US">
                <a:latin typeface="宋体" pitchFamily="2" charset="-122"/>
                <a:ea typeface="宋体" pitchFamily="2" charset="-122"/>
              </a:endParaRPr>
            </a:p>
          </p:txBody>
        </p:sp>
        <p:grpSp>
          <p:nvGrpSpPr>
            <p:cNvPr id="313" name="Group 171"/>
            <p:cNvGrpSpPr>
              <a:grpSpLocks/>
            </p:cNvGrpSpPr>
            <p:nvPr/>
          </p:nvGrpSpPr>
          <p:grpSpPr bwMode="auto">
            <a:xfrm>
              <a:off x="4168" y="2451"/>
              <a:ext cx="133" cy="211"/>
              <a:chOff x="2924" y="1253"/>
              <a:chExt cx="133" cy="211"/>
            </a:xfrm>
          </p:grpSpPr>
          <p:sp>
            <p:nvSpPr>
              <p:cNvPr id="337" name="Freeform 172"/>
              <p:cNvSpPr>
                <a:spLocks/>
              </p:cNvSpPr>
              <p:nvPr/>
            </p:nvSpPr>
            <p:spPr bwMode="auto">
              <a:xfrm rot="5400000" flipH="1">
                <a:off x="2943" y="1350"/>
                <a:ext cx="95" cy="133"/>
              </a:xfrm>
              <a:custGeom>
                <a:avLst/>
                <a:gdLst>
                  <a:gd name="T0" fmla="*/ 0 w 208"/>
                  <a:gd name="T1" fmla="*/ 0 h 292"/>
                  <a:gd name="T2" fmla="*/ 0 w 208"/>
                  <a:gd name="T3" fmla="*/ 0 h 292"/>
                  <a:gd name="T4" fmla="*/ 0 w 208"/>
                  <a:gd name="T5" fmla="*/ 0 h 292"/>
                  <a:gd name="T6" fmla="*/ 0 w 208"/>
                  <a:gd name="T7" fmla="*/ 0 h 292"/>
                  <a:gd name="T8" fmla="*/ 0 w 208"/>
                  <a:gd name="T9" fmla="*/ 0 h 292"/>
                  <a:gd name="T10" fmla="*/ 0 w 208"/>
                  <a:gd name="T11" fmla="*/ 0 h 292"/>
                  <a:gd name="T12" fmla="*/ 0 w 208"/>
                  <a:gd name="T13" fmla="*/ 0 h 292"/>
                  <a:gd name="T14" fmla="*/ 0 w 208"/>
                  <a:gd name="T15" fmla="*/ 0 h 292"/>
                  <a:gd name="T16" fmla="*/ 0 w 208"/>
                  <a:gd name="T17" fmla="*/ 0 h 2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8"/>
                  <a:gd name="T28" fmla="*/ 0 h 292"/>
                  <a:gd name="T29" fmla="*/ 208 w 208"/>
                  <a:gd name="T30" fmla="*/ 292 h 29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8" h="292">
                    <a:moveTo>
                      <a:pt x="0" y="0"/>
                    </a:moveTo>
                    <a:lnTo>
                      <a:pt x="0" y="83"/>
                    </a:lnTo>
                    <a:lnTo>
                      <a:pt x="124" y="83"/>
                    </a:lnTo>
                    <a:lnTo>
                      <a:pt x="124" y="207"/>
                    </a:lnTo>
                    <a:lnTo>
                      <a:pt x="0" y="207"/>
                    </a:lnTo>
                    <a:lnTo>
                      <a:pt x="0" y="291"/>
                    </a:lnTo>
                    <a:lnTo>
                      <a:pt x="207" y="291"/>
                    </a:lnTo>
                    <a:lnTo>
                      <a:pt x="207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10800000" vert="eaVert"/>
              <a:lstStyle/>
              <a:p>
                <a:endParaRPr lang="ja-JP" altLang="en-US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338" name="Line 173"/>
              <p:cNvSpPr>
                <a:spLocks noChangeShapeType="1"/>
              </p:cNvSpPr>
              <p:nvPr/>
            </p:nvSpPr>
            <p:spPr bwMode="auto">
              <a:xfrm flipV="1">
                <a:off x="2992" y="1253"/>
                <a:ext cx="0" cy="116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>
                  <a:latin typeface="宋体" pitchFamily="2" charset="-122"/>
                  <a:ea typeface="宋体" pitchFamily="2" charset="-122"/>
                </a:endParaRPr>
              </a:p>
            </p:txBody>
          </p:sp>
        </p:grpSp>
        <p:sp>
          <p:nvSpPr>
            <p:cNvPr id="314" name="Line 174"/>
            <p:cNvSpPr>
              <a:spLocks noChangeShapeType="1"/>
            </p:cNvSpPr>
            <p:nvPr/>
          </p:nvSpPr>
          <p:spPr bwMode="auto">
            <a:xfrm flipV="1">
              <a:off x="4236" y="2698"/>
              <a:ext cx="0" cy="116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315" name="Freeform 175"/>
            <p:cNvSpPr>
              <a:spLocks/>
            </p:cNvSpPr>
            <p:nvPr/>
          </p:nvSpPr>
          <p:spPr bwMode="auto">
            <a:xfrm rot="16200000" flipV="1">
              <a:off x="4187" y="2796"/>
              <a:ext cx="95" cy="134"/>
            </a:xfrm>
            <a:custGeom>
              <a:avLst/>
              <a:gdLst>
                <a:gd name="T0" fmla="*/ 49304705 w 127"/>
                <a:gd name="T1" fmla="*/ 53558970 h 178"/>
                <a:gd name="T2" fmla="*/ 49304705 w 127"/>
                <a:gd name="T3" fmla="*/ 0 h 178"/>
                <a:gd name="T4" fmla="*/ 49304705 w 127"/>
                <a:gd name="T5" fmla="*/ 0 h 178"/>
                <a:gd name="T6" fmla="*/ 49304705 w 127"/>
                <a:gd name="T7" fmla="*/ 53558970 h 178"/>
                <a:gd name="T8" fmla="*/ 0 w 127"/>
                <a:gd name="T9" fmla="*/ 53558970 h 178"/>
                <a:gd name="T10" fmla="*/ 0 w 127"/>
                <a:gd name="T11" fmla="*/ 53558970 h 178"/>
                <a:gd name="T12" fmla="*/ 49304705 w 127"/>
                <a:gd name="T13" fmla="*/ 53558970 h 178"/>
                <a:gd name="T14" fmla="*/ 49304705 w 127"/>
                <a:gd name="T15" fmla="*/ 53558970 h 178"/>
                <a:gd name="T16" fmla="*/ 49304705 w 127"/>
                <a:gd name="T17" fmla="*/ 53558970 h 178"/>
                <a:gd name="T18" fmla="*/ 49304705 w 127"/>
                <a:gd name="T19" fmla="*/ 53558970 h 178"/>
                <a:gd name="T20" fmla="*/ 49304705 w 127"/>
                <a:gd name="T21" fmla="*/ 53558970 h 1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7"/>
                <a:gd name="T34" fmla="*/ 0 h 178"/>
                <a:gd name="T35" fmla="*/ 127 w 127"/>
                <a:gd name="T36" fmla="*/ 178 h 17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7" h="178">
                  <a:moveTo>
                    <a:pt x="126" y="151"/>
                  </a:moveTo>
                  <a:lnTo>
                    <a:pt x="126" y="0"/>
                  </a:lnTo>
                  <a:lnTo>
                    <a:pt x="75" y="0"/>
                  </a:lnTo>
                  <a:lnTo>
                    <a:pt x="75" y="50"/>
                  </a:lnTo>
                  <a:lnTo>
                    <a:pt x="0" y="50"/>
                  </a:lnTo>
                  <a:lnTo>
                    <a:pt x="0" y="126"/>
                  </a:lnTo>
                  <a:lnTo>
                    <a:pt x="75" y="126"/>
                  </a:lnTo>
                  <a:lnTo>
                    <a:pt x="75" y="177"/>
                  </a:lnTo>
                  <a:lnTo>
                    <a:pt x="126" y="177"/>
                  </a:lnTo>
                  <a:lnTo>
                    <a:pt x="126" y="101"/>
                  </a:lnTo>
                  <a:lnTo>
                    <a:pt x="126" y="151"/>
                  </a:lnTo>
                </a:path>
              </a:pathLst>
            </a:custGeom>
            <a:solidFill>
              <a:srgbClr val="FFFF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 rot="10800000" vert="eaVert"/>
            <a:lstStyle/>
            <a:p>
              <a:endParaRPr lang="ja-JP" altLang="en-US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316" name="Freeform 176"/>
            <p:cNvSpPr>
              <a:spLocks/>
            </p:cNvSpPr>
            <p:nvPr/>
          </p:nvSpPr>
          <p:spPr bwMode="auto">
            <a:xfrm rot="-5400000" flipH="1" flipV="1">
              <a:off x="4187" y="2835"/>
              <a:ext cx="95" cy="133"/>
            </a:xfrm>
            <a:custGeom>
              <a:avLst/>
              <a:gdLst>
                <a:gd name="T0" fmla="*/ 0 w 208"/>
                <a:gd name="T1" fmla="*/ 0 h 292"/>
                <a:gd name="T2" fmla="*/ 0 w 208"/>
                <a:gd name="T3" fmla="*/ 77987 h 292"/>
                <a:gd name="T4" fmla="*/ 80819 w 208"/>
                <a:gd name="T5" fmla="*/ 77987 h 292"/>
                <a:gd name="T6" fmla="*/ 80819 w 208"/>
                <a:gd name="T7" fmla="*/ 77987 h 292"/>
                <a:gd name="T8" fmla="*/ 0 w 208"/>
                <a:gd name="T9" fmla="*/ 77987 h 292"/>
                <a:gd name="T10" fmla="*/ 0 w 208"/>
                <a:gd name="T11" fmla="*/ 77987 h 292"/>
                <a:gd name="T12" fmla="*/ 80819 w 208"/>
                <a:gd name="T13" fmla="*/ 77987 h 292"/>
                <a:gd name="T14" fmla="*/ 80819 w 208"/>
                <a:gd name="T15" fmla="*/ 0 h 292"/>
                <a:gd name="T16" fmla="*/ 0 w 208"/>
                <a:gd name="T17" fmla="*/ 0 h 2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8"/>
                <a:gd name="T28" fmla="*/ 0 h 292"/>
                <a:gd name="T29" fmla="*/ 208 w 208"/>
                <a:gd name="T30" fmla="*/ 292 h 29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8" h="292">
                  <a:moveTo>
                    <a:pt x="0" y="0"/>
                  </a:moveTo>
                  <a:lnTo>
                    <a:pt x="0" y="83"/>
                  </a:lnTo>
                  <a:lnTo>
                    <a:pt x="124" y="83"/>
                  </a:lnTo>
                  <a:lnTo>
                    <a:pt x="124" y="207"/>
                  </a:lnTo>
                  <a:lnTo>
                    <a:pt x="0" y="207"/>
                  </a:lnTo>
                  <a:lnTo>
                    <a:pt x="0" y="291"/>
                  </a:lnTo>
                  <a:lnTo>
                    <a:pt x="207" y="291"/>
                  </a:lnTo>
                  <a:lnTo>
                    <a:pt x="207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 rot="10800000" vert="eaVert"/>
            <a:lstStyle/>
            <a:p>
              <a:endParaRPr lang="ja-JP" altLang="en-US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317" name="Line 177"/>
            <p:cNvSpPr>
              <a:spLocks noChangeShapeType="1"/>
            </p:cNvSpPr>
            <p:nvPr/>
          </p:nvSpPr>
          <p:spPr bwMode="auto">
            <a:xfrm rot="5400000" flipV="1">
              <a:off x="4184" y="3002"/>
              <a:ext cx="100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318" name="Line 178"/>
            <p:cNvSpPr>
              <a:spLocks noChangeShapeType="1"/>
            </p:cNvSpPr>
            <p:nvPr/>
          </p:nvSpPr>
          <p:spPr bwMode="auto">
            <a:xfrm rot="5400000" flipV="1">
              <a:off x="4130" y="3156"/>
              <a:ext cx="169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319" name="Line 179"/>
            <p:cNvSpPr>
              <a:spLocks noChangeShapeType="1"/>
            </p:cNvSpPr>
            <p:nvPr/>
          </p:nvSpPr>
          <p:spPr bwMode="auto">
            <a:xfrm rot="5400000" flipV="1">
              <a:off x="4168" y="3156"/>
              <a:ext cx="169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320" name="Freeform 180"/>
            <p:cNvSpPr>
              <a:spLocks/>
            </p:cNvSpPr>
            <p:nvPr/>
          </p:nvSpPr>
          <p:spPr bwMode="auto">
            <a:xfrm rot="5400000">
              <a:off x="4187" y="2588"/>
              <a:ext cx="95" cy="134"/>
            </a:xfrm>
            <a:custGeom>
              <a:avLst/>
              <a:gdLst>
                <a:gd name="T0" fmla="*/ 49304705 w 127"/>
                <a:gd name="T1" fmla="*/ 53558970 h 178"/>
                <a:gd name="T2" fmla="*/ 49304705 w 127"/>
                <a:gd name="T3" fmla="*/ 0 h 178"/>
                <a:gd name="T4" fmla="*/ 49304705 w 127"/>
                <a:gd name="T5" fmla="*/ 0 h 178"/>
                <a:gd name="T6" fmla="*/ 49304705 w 127"/>
                <a:gd name="T7" fmla="*/ 53558970 h 178"/>
                <a:gd name="T8" fmla="*/ 0 w 127"/>
                <a:gd name="T9" fmla="*/ 53558970 h 178"/>
                <a:gd name="T10" fmla="*/ 0 w 127"/>
                <a:gd name="T11" fmla="*/ 53558970 h 178"/>
                <a:gd name="T12" fmla="*/ 49304705 w 127"/>
                <a:gd name="T13" fmla="*/ 53558970 h 178"/>
                <a:gd name="T14" fmla="*/ 49304705 w 127"/>
                <a:gd name="T15" fmla="*/ 53558970 h 178"/>
                <a:gd name="T16" fmla="*/ 49304705 w 127"/>
                <a:gd name="T17" fmla="*/ 53558970 h 178"/>
                <a:gd name="T18" fmla="*/ 49304705 w 127"/>
                <a:gd name="T19" fmla="*/ 53558970 h 178"/>
                <a:gd name="T20" fmla="*/ 49304705 w 127"/>
                <a:gd name="T21" fmla="*/ 53558970 h 1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7"/>
                <a:gd name="T34" fmla="*/ 0 h 178"/>
                <a:gd name="T35" fmla="*/ 127 w 127"/>
                <a:gd name="T36" fmla="*/ 178 h 17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7" h="178">
                  <a:moveTo>
                    <a:pt x="126" y="151"/>
                  </a:moveTo>
                  <a:lnTo>
                    <a:pt x="126" y="0"/>
                  </a:lnTo>
                  <a:lnTo>
                    <a:pt x="75" y="0"/>
                  </a:lnTo>
                  <a:lnTo>
                    <a:pt x="75" y="50"/>
                  </a:lnTo>
                  <a:lnTo>
                    <a:pt x="0" y="50"/>
                  </a:lnTo>
                  <a:lnTo>
                    <a:pt x="0" y="126"/>
                  </a:lnTo>
                  <a:lnTo>
                    <a:pt x="75" y="126"/>
                  </a:lnTo>
                  <a:lnTo>
                    <a:pt x="75" y="177"/>
                  </a:lnTo>
                  <a:lnTo>
                    <a:pt x="126" y="177"/>
                  </a:lnTo>
                  <a:lnTo>
                    <a:pt x="126" y="101"/>
                  </a:lnTo>
                  <a:lnTo>
                    <a:pt x="126" y="151"/>
                  </a:lnTo>
                </a:path>
              </a:pathLst>
            </a:custGeom>
            <a:solidFill>
              <a:srgbClr val="FFFF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 rot="10800000" vert="eaVert"/>
            <a:lstStyle/>
            <a:p>
              <a:endParaRPr lang="ja-JP" altLang="en-US">
                <a:latin typeface="宋体" pitchFamily="2" charset="-122"/>
                <a:ea typeface="宋体" pitchFamily="2" charset="-122"/>
              </a:endParaRPr>
            </a:p>
          </p:txBody>
        </p:sp>
        <p:grpSp>
          <p:nvGrpSpPr>
            <p:cNvPr id="321" name="Group 181"/>
            <p:cNvGrpSpPr>
              <a:grpSpLocks/>
            </p:cNvGrpSpPr>
            <p:nvPr/>
          </p:nvGrpSpPr>
          <p:grpSpPr bwMode="auto">
            <a:xfrm>
              <a:off x="5085" y="2451"/>
              <a:ext cx="133" cy="211"/>
              <a:chOff x="2924" y="1253"/>
              <a:chExt cx="133" cy="211"/>
            </a:xfrm>
          </p:grpSpPr>
          <p:sp>
            <p:nvSpPr>
              <p:cNvPr id="335" name="Freeform 182"/>
              <p:cNvSpPr>
                <a:spLocks/>
              </p:cNvSpPr>
              <p:nvPr/>
            </p:nvSpPr>
            <p:spPr bwMode="auto">
              <a:xfrm rot="5400000" flipH="1">
                <a:off x="2943" y="1350"/>
                <a:ext cx="95" cy="133"/>
              </a:xfrm>
              <a:custGeom>
                <a:avLst/>
                <a:gdLst>
                  <a:gd name="T0" fmla="*/ 0 w 208"/>
                  <a:gd name="T1" fmla="*/ 0 h 292"/>
                  <a:gd name="T2" fmla="*/ 0 w 208"/>
                  <a:gd name="T3" fmla="*/ 0 h 292"/>
                  <a:gd name="T4" fmla="*/ 0 w 208"/>
                  <a:gd name="T5" fmla="*/ 0 h 292"/>
                  <a:gd name="T6" fmla="*/ 0 w 208"/>
                  <a:gd name="T7" fmla="*/ 0 h 292"/>
                  <a:gd name="T8" fmla="*/ 0 w 208"/>
                  <a:gd name="T9" fmla="*/ 0 h 292"/>
                  <a:gd name="T10" fmla="*/ 0 w 208"/>
                  <a:gd name="T11" fmla="*/ 0 h 292"/>
                  <a:gd name="T12" fmla="*/ 0 w 208"/>
                  <a:gd name="T13" fmla="*/ 0 h 292"/>
                  <a:gd name="T14" fmla="*/ 0 w 208"/>
                  <a:gd name="T15" fmla="*/ 0 h 292"/>
                  <a:gd name="T16" fmla="*/ 0 w 208"/>
                  <a:gd name="T17" fmla="*/ 0 h 2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8"/>
                  <a:gd name="T28" fmla="*/ 0 h 292"/>
                  <a:gd name="T29" fmla="*/ 208 w 208"/>
                  <a:gd name="T30" fmla="*/ 292 h 29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8" h="292">
                    <a:moveTo>
                      <a:pt x="0" y="0"/>
                    </a:moveTo>
                    <a:lnTo>
                      <a:pt x="0" y="83"/>
                    </a:lnTo>
                    <a:lnTo>
                      <a:pt x="124" y="83"/>
                    </a:lnTo>
                    <a:lnTo>
                      <a:pt x="124" y="207"/>
                    </a:lnTo>
                    <a:lnTo>
                      <a:pt x="0" y="207"/>
                    </a:lnTo>
                    <a:lnTo>
                      <a:pt x="0" y="291"/>
                    </a:lnTo>
                    <a:lnTo>
                      <a:pt x="207" y="291"/>
                    </a:lnTo>
                    <a:lnTo>
                      <a:pt x="207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10800000" vert="eaVert"/>
              <a:lstStyle/>
              <a:p>
                <a:endParaRPr lang="ja-JP" altLang="en-US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336" name="Line 183"/>
              <p:cNvSpPr>
                <a:spLocks noChangeShapeType="1"/>
              </p:cNvSpPr>
              <p:nvPr/>
            </p:nvSpPr>
            <p:spPr bwMode="auto">
              <a:xfrm flipV="1">
                <a:off x="2992" y="1253"/>
                <a:ext cx="0" cy="116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>
                  <a:latin typeface="宋体" pitchFamily="2" charset="-122"/>
                  <a:ea typeface="宋体" pitchFamily="2" charset="-122"/>
                </a:endParaRPr>
              </a:p>
            </p:txBody>
          </p:sp>
        </p:grpSp>
        <p:sp>
          <p:nvSpPr>
            <p:cNvPr id="322" name="Line 184"/>
            <p:cNvSpPr>
              <a:spLocks noChangeShapeType="1"/>
            </p:cNvSpPr>
            <p:nvPr/>
          </p:nvSpPr>
          <p:spPr bwMode="auto">
            <a:xfrm flipV="1">
              <a:off x="5153" y="2698"/>
              <a:ext cx="0" cy="116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323" name="Freeform 185"/>
            <p:cNvSpPr>
              <a:spLocks/>
            </p:cNvSpPr>
            <p:nvPr/>
          </p:nvSpPr>
          <p:spPr bwMode="auto">
            <a:xfrm rot="16200000" flipV="1">
              <a:off x="5104" y="2796"/>
              <a:ext cx="95" cy="134"/>
            </a:xfrm>
            <a:custGeom>
              <a:avLst/>
              <a:gdLst>
                <a:gd name="T0" fmla="*/ 49304705 w 127"/>
                <a:gd name="T1" fmla="*/ 53558970 h 178"/>
                <a:gd name="T2" fmla="*/ 49304705 w 127"/>
                <a:gd name="T3" fmla="*/ 0 h 178"/>
                <a:gd name="T4" fmla="*/ 49304705 w 127"/>
                <a:gd name="T5" fmla="*/ 0 h 178"/>
                <a:gd name="T6" fmla="*/ 49304705 w 127"/>
                <a:gd name="T7" fmla="*/ 53558970 h 178"/>
                <a:gd name="T8" fmla="*/ 0 w 127"/>
                <a:gd name="T9" fmla="*/ 53558970 h 178"/>
                <a:gd name="T10" fmla="*/ 0 w 127"/>
                <a:gd name="T11" fmla="*/ 53558970 h 178"/>
                <a:gd name="T12" fmla="*/ 49304705 w 127"/>
                <a:gd name="T13" fmla="*/ 53558970 h 178"/>
                <a:gd name="T14" fmla="*/ 49304705 w 127"/>
                <a:gd name="T15" fmla="*/ 53558970 h 178"/>
                <a:gd name="T16" fmla="*/ 49304705 w 127"/>
                <a:gd name="T17" fmla="*/ 53558970 h 178"/>
                <a:gd name="T18" fmla="*/ 49304705 w 127"/>
                <a:gd name="T19" fmla="*/ 53558970 h 178"/>
                <a:gd name="T20" fmla="*/ 49304705 w 127"/>
                <a:gd name="T21" fmla="*/ 53558970 h 1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7"/>
                <a:gd name="T34" fmla="*/ 0 h 178"/>
                <a:gd name="T35" fmla="*/ 127 w 127"/>
                <a:gd name="T36" fmla="*/ 178 h 17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7" h="178">
                  <a:moveTo>
                    <a:pt x="126" y="151"/>
                  </a:moveTo>
                  <a:lnTo>
                    <a:pt x="126" y="0"/>
                  </a:lnTo>
                  <a:lnTo>
                    <a:pt x="75" y="0"/>
                  </a:lnTo>
                  <a:lnTo>
                    <a:pt x="75" y="50"/>
                  </a:lnTo>
                  <a:lnTo>
                    <a:pt x="0" y="50"/>
                  </a:lnTo>
                  <a:lnTo>
                    <a:pt x="0" y="126"/>
                  </a:lnTo>
                  <a:lnTo>
                    <a:pt x="75" y="126"/>
                  </a:lnTo>
                  <a:lnTo>
                    <a:pt x="75" y="177"/>
                  </a:lnTo>
                  <a:lnTo>
                    <a:pt x="126" y="177"/>
                  </a:lnTo>
                  <a:lnTo>
                    <a:pt x="126" y="101"/>
                  </a:lnTo>
                  <a:lnTo>
                    <a:pt x="126" y="151"/>
                  </a:lnTo>
                </a:path>
              </a:pathLst>
            </a:custGeom>
            <a:solidFill>
              <a:srgbClr val="FFFF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 rot="10800000" vert="eaVert"/>
            <a:lstStyle/>
            <a:p>
              <a:endParaRPr lang="ja-JP" altLang="en-US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324" name="Freeform 186"/>
            <p:cNvSpPr>
              <a:spLocks/>
            </p:cNvSpPr>
            <p:nvPr/>
          </p:nvSpPr>
          <p:spPr bwMode="auto">
            <a:xfrm rot="-5400000" flipH="1" flipV="1">
              <a:off x="5104" y="2835"/>
              <a:ext cx="95" cy="133"/>
            </a:xfrm>
            <a:custGeom>
              <a:avLst/>
              <a:gdLst>
                <a:gd name="T0" fmla="*/ 0 w 208"/>
                <a:gd name="T1" fmla="*/ 0 h 292"/>
                <a:gd name="T2" fmla="*/ 0 w 208"/>
                <a:gd name="T3" fmla="*/ 77987 h 292"/>
                <a:gd name="T4" fmla="*/ 80819 w 208"/>
                <a:gd name="T5" fmla="*/ 77987 h 292"/>
                <a:gd name="T6" fmla="*/ 80819 w 208"/>
                <a:gd name="T7" fmla="*/ 77987 h 292"/>
                <a:gd name="T8" fmla="*/ 0 w 208"/>
                <a:gd name="T9" fmla="*/ 77987 h 292"/>
                <a:gd name="T10" fmla="*/ 0 w 208"/>
                <a:gd name="T11" fmla="*/ 77987 h 292"/>
                <a:gd name="T12" fmla="*/ 80819 w 208"/>
                <a:gd name="T13" fmla="*/ 77987 h 292"/>
                <a:gd name="T14" fmla="*/ 80819 w 208"/>
                <a:gd name="T15" fmla="*/ 0 h 292"/>
                <a:gd name="T16" fmla="*/ 0 w 208"/>
                <a:gd name="T17" fmla="*/ 0 h 2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8"/>
                <a:gd name="T28" fmla="*/ 0 h 292"/>
                <a:gd name="T29" fmla="*/ 208 w 208"/>
                <a:gd name="T30" fmla="*/ 292 h 29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8" h="292">
                  <a:moveTo>
                    <a:pt x="0" y="0"/>
                  </a:moveTo>
                  <a:lnTo>
                    <a:pt x="0" y="83"/>
                  </a:lnTo>
                  <a:lnTo>
                    <a:pt x="124" y="83"/>
                  </a:lnTo>
                  <a:lnTo>
                    <a:pt x="124" y="207"/>
                  </a:lnTo>
                  <a:lnTo>
                    <a:pt x="0" y="207"/>
                  </a:lnTo>
                  <a:lnTo>
                    <a:pt x="0" y="291"/>
                  </a:lnTo>
                  <a:lnTo>
                    <a:pt x="207" y="291"/>
                  </a:lnTo>
                  <a:lnTo>
                    <a:pt x="207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 rot="10800000" vert="eaVert"/>
            <a:lstStyle/>
            <a:p>
              <a:endParaRPr lang="ja-JP" altLang="en-US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325" name="Line 187"/>
            <p:cNvSpPr>
              <a:spLocks noChangeShapeType="1"/>
            </p:cNvSpPr>
            <p:nvPr/>
          </p:nvSpPr>
          <p:spPr bwMode="auto">
            <a:xfrm rot="5400000" flipV="1">
              <a:off x="5101" y="3002"/>
              <a:ext cx="100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326" name="Line 188"/>
            <p:cNvSpPr>
              <a:spLocks noChangeShapeType="1"/>
            </p:cNvSpPr>
            <p:nvPr/>
          </p:nvSpPr>
          <p:spPr bwMode="auto">
            <a:xfrm rot="5400000" flipV="1">
              <a:off x="5047" y="3156"/>
              <a:ext cx="169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327" name="Line 189"/>
            <p:cNvSpPr>
              <a:spLocks noChangeShapeType="1"/>
            </p:cNvSpPr>
            <p:nvPr/>
          </p:nvSpPr>
          <p:spPr bwMode="auto">
            <a:xfrm rot="5400000" flipV="1">
              <a:off x="5085" y="3156"/>
              <a:ext cx="169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328" name="Freeform 190"/>
            <p:cNvSpPr>
              <a:spLocks/>
            </p:cNvSpPr>
            <p:nvPr/>
          </p:nvSpPr>
          <p:spPr bwMode="auto">
            <a:xfrm rot="5400000">
              <a:off x="5104" y="2588"/>
              <a:ext cx="95" cy="134"/>
            </a:xfrm>
            <a:custGeom>
              <a:avLst/>
              <a:gdLst>
                <a:gd name="T0" fmla="*/ 49304705 w 127"/>
                <a:gd name="T1" fmla="*/ 53558970 h 178"/>
                <a:gd name="T2" fmla="*/ 49304705 w 127"/>
                <a:gd name="T3" fmla="*/ 0 h 178"/>
                <a:gd name="T4" fmla="*/ 49304705 w 127"/>
                <a:gd name="T5" fmla="*/ 0 h 178"/>
                <a:gd name="T6" fmla="*/ 49304705 w 127"/>
                <a:gd name="T7" fmla="*/ 53558970 h 178"/>
                <a:gd name="T8" fmla="*/ 0 w 127"/>
                <a:gd name="T9" fmla="*/ 53558970 h 178"/>
                <a:gd name="T10" fmla="*/ 0 w 127"/>
                <a:gd name="T11" fmla="*/ 53558970 h 178"/>
                <a:gd name="T12" fmla="*/ 49304705 w 127"/>
                <a:gd name="T13" fmla="*/ 53558970 h 178"/>
                <a:gd name="T14" fmla="*/ 49304705 w 127"/>
                <a:gd name="T15" fmla="*/ 53558970 h 178"/>
                <a:gd name="T16" fmla="*/ 49304705 w 127"/>
                <a:gd name="T17" fmla="*/ 53558970 h 178"/>
                <a:gd name="T18" fmla="*/ 49304705 w 127"/>
                <a:gd name="T19" fmla="*/ 53558970 h 178"/>
                <a:gd name="T20" fmla="*/ 49304705 w 127"/>
                <a:gd name="T21" fmla="*/ 53558970 h 1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7"/>
                <a:gd name="T34" fmla="*/ 0 h 178"/>
                <a:gd name="T35" fmla="*/ 127 w 127"/>
                <a:gd name="T36" fmla="*/ 178 h 17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7" h="178">
                  <a:moveTo>
                    <a:pt x="126" y="151"/>
                  </a:moveTo>
                  <a:lnTo>
                    <a:pt x="126" y="0"/>
                  </a:lnTo>
                  <a:lnTo>
                    <a:pt x="75" y="0"/>
                  </a:lnTo>
                  <a:lnTo>
                    <a:pt x="75" y="50"/>
                  </a:lnTo>
                  <a:lnTo>
                    <a:pt x="0" y="50"/>
                  </a:lnTo>
                  <a:lnTo>
                    <a:pt x="0" y="126"/>
                  </a:lnTo>
                  <a:lnTo>
                    <a:pt x="75" y="126"/>
                  </a:lnTo>
                  <a:lnTo>
                    <a:pt x="75" y="177"/>
                  </a:lnTo>
                  <a:lnTo>
                    <a:pt x="126" y="177"/>
                  </a:lnTo>
                  <a:lnTo>
                    <a:pt x="126" y="101"/>
                  </a:lnTo>
                  <a:lnTo>
                    <a:pt x="126" y="151"/>
                  </a:lnTo>
                </a:path>
              </a:pathLst>
            </a:custGeom>
            <a:solidFill>
              <a:srgbClr val="FFFF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 rot="10800000" vert="eaVert"/>
            <a:lstStyle/>
            <a:p>
              <a:endParaRPr lang="ja-JP" altLang="en-US">
                <a:latin typeface="宋体" pitchFamily="2" charset="-122"/>
                <a:ea typeface="宋体" pitchFamily="2" charset="-122"/>
              </a:endParaRPr>
            </a:p>
          </p:txBody>
        </p:sp>
        <p:grpSp>
          <p:nvGrpSpPr>
            <p:cNvPr id="329" name="Group 191"/>
            <p:cNvGrpSpPr>
              <a:grpSpLocks/>
            </p:cNvGrpSpPr>
            <p:nvPr/>
          </p:nvGrpSpPr>
          <p:grpSpPr bwMode="auto">
            <a:xfrm>
              <a:off x="251" y="2233"/>
              <a:ext cx="5122" cy="463"/>
              <a:chOff x="251" y="1162"/>
              <a:chExt cx="5122" cy="463"/>
            </a:xfrm>
          </p:grpSpPr>
          <p:sp>
            <p:nvSpPr>
              <p:cNvPr id="330" name="Line 192"/>
              <p:cNvSpPr>
                <a:spLocks noChangeShapeType="1"/>
              </p:cNvSpPr>
              <p:nvPr/>
            </p:nvSpPr>
            <p:spPr bwMode="auto">
              <a:xfrm>
                <a:off x="251" y="1382"/>
                <a:ext cx="2493" cy="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宋体" pitchFamily="2" charset="-122"/>
                  <a:ea typeface="宋体" pitchFamily="2" charset="-122"/>
                </a:endParaRPr>
              </a:p>
            </p:txBody>
          </p:sp>
          <p:grpSp>
            <p:nvGrpSpPr>
              <p:cNvPr id="331" name="Group 193"/>
              <p:cNvGrpSpPr>
                <a:grpSpLocks/>
              </p:cNvGrpSpPr>
              <p:nvPr/>
            </p:nvGrpSpPr>
            <p:grpSpPr bwMode="auto">
              <a:xfrm>
                <a:off x="2690" y="1162"/>
                <a:ext cx="254" cy="463"/>
                <a:chOff x="2054" y="2070"/>
                <a:chExt cx="254" cy="463"/>
              </a:xfrm>
            </p:grpSpPr>
            <p:sp>
              <p:nvSpPr>
                <p:cNvPr id="333" name="Freeform 194"/>
                <p:cNvSpPr>
                  <a:spLocks/>
                </p:cNvSpPr>
                <p:nvPr/>
              </p:nvSpPr>
              <p:spPr bwMode="auto">
                <a:xfrm>
                  <a:off x="2054" y="2070"/>
                  <a:ext cx="122" cy="463"/>
                </a:xfrm>
                <a:custGeom>
                  <a:avLst/>
                  <a:gdLst>
                    <a:gd name="T0" fmla="*/ 19157 w 106"/>
                    <a:gd name="T1" fmla="*/ 0 h 405"/>
                    <a:gd name="T2" fmla="*/ 13566 w 106"/>
                    <a:gd name="T3" fmla="*/ 0 h 405"/>
                    <a:gd name="T4" fmla="*/ 8472 w 106"/>
                    <a:gd name="T5" fmla="*/ 623 h 405"/>
                    <a:gd name="T6" fmla="*/ 5487 w 106"/>
                    <a:gd name="T7" fmla="*/ 1817 h 405"/>
                    <a:gd name="T8" fmla="*/ 5071 w 106"/>
                    <a:gd name="T9" fmla="*/ 2242 h 405"/>
                    <a:gd name="T10" fmla="*/ 3326 w 106"/>
                    <a:gd name="T11" fmla="*/ 4527 h 405"/>
                    <a:gd name="T12" fmla="*/ 2717 w 106"/>
                    <a:gd name="T13" fmla="*/ 7732 h 405"/>
                    <a:gd name="T14" fmla="*/ 2511 w 106"/>
                    <a:gd name="T15" fmla="*/ 11831 h 405"/>
                    <a:gd name="T16" fmla="*/ 3828 w 106"/>
                    <a:gd name="T17" fmla="*/ 16517 h 405"/>
                    <a:gd name="T18" fmla="*/ 5487 w 106"/>
                    <a:gd name="T19" fmla="*/ 20792 h 405"/>
                    <a:gd name="T20" fmla="*/ 5487 w 106"/>
                    <a:gd name="T21" fmla="*/ 20672 h 405"/>
                    <a:gd name="T22" fmla="*/ 7268 w 106"/>
                    <a:gd name="T23" fmla="*/ 25833 h 405"/>
                    <a:gd name="T24" fmla="*/ 13138 w 106"/>
                    <a:gd name="T25" fmla="*/ 34842 h 405"/>
                    <a:gd name="T26" fmla="*/ 13566 w 106"/>
                    <a:gd name="T27" fmla="*/ 39832 h 405"/>
                    <a:gd name="T28" fmla="*/ 13566 w 106"/>
                    <a:gd name="T29" fmla="*/ 39832 h 405"/>
                    <a:gd name="T30" fmla="*/ 17111 w 106"/>
                    <a:gd name="T31" fmla="*/ 48186 h 405"/>
                    <a:gd name="T32" fmla="*/ 15121 w 106"/>
                    <a:gd name="T33" fmla="*/ 50971 h 405"/>
                    <a:gd name="T34" fmla="*/ 15121 w 106"/>
                    <a:gd name="T35" fmla="*/ 50780 h 405"/>
                    <a:gd name="T36" fmla="*/ 15324 w 106"/>
                    <a:gd name="T37" fmla="*/ 54150 h 405"/>
                    <a:gd name="T38" fmla="*/ 12072 w 106"/>
                    <a:gd name="T39" fmla="*/ 55087 h 405"/>
                    <a:gd name="T40" fmla="*/ 12513 w 106"/>
                    <a:gd name="T41" fmla="*/ 54693 h 405"/>
                    <a:gd name="T42" fmla="*/ 8898 w 106"/>
                    <a:gd name="T43" fmla="*/ 55087 h 405"/>
                    <a:gd name="T44" fmla="*/ 9113 w 106"/>
                    <a:gd name="T45" fmla="*/ 55087 h 405"/>
                    <a:gd name="T46" fmla="*/ 3512 w 106"/>
                    <a:gd name="T47" fmla="*/ 56158 h 405"/>
                    <a:gd name="T48" fmla="*/ 1080 w 106"/>
                    <a:gd name="T49" fmla="*/ 54310 h 405"/>
                    <a:gd name="T50" fmla="*/ 2890 w 106"/>
                    <a:gd name="T51" fmla="*/ 57281 h 405"/>
                    <a:gd name="T52" fmla="*/ 9113 w 106"/>
                    <a:gd name="T53" fmla="*/ 57281 h 405"/>
                    <a:gd name="T54" fmla="*/ 13314 w 106"/>
                    <a:gd name="T55" fmla="*/ 56846 h 405"/>
                    <a:gd name="T56" fmla="*/ 14322 w 106"/>
                    <a:gd name="T57" fmla="*/ 56529 h 405"/>
                    <a:gd name="T58" fmla="*/ 16484 w 106"/>
                    <a:gd name="T59" fmla="*/ 54972 h 405"/>
                    <a:gd name="T60" fmla="*/ 16645 w 106"/>
                    <a:gd name="T61" fmla="*/ 54447 h 405"/>
                    <a:gd name="T62" fmla="*/ 17971 w 106"/>
                    <a:gd name="T63" fmla="*/ 51039 h 405"/>
                    <a:gd name="T64" fmla="*/ 18405 w 106"/>
                    <a:gd name="T65" fmla="*/ 48399 h 405"/>
                    <a:gd name="T66" fmla="*/ 18405 w 106"/>
                    <a:gd name="T67" fmla="*/ 48086 h 405"/>
                    <a:gd name="T68" fmla="*/ 15991 w 106"/>
                    <a:gd name="T69" fmla="*/ 39184 h 405"/>
                    <a:gd name="T70" fmla="*/ 14462 w 106"/>
                    <a:gd name="T71" fmla="*/ 34478 h 405"/>
                    <a:gd name="T72" fmla="*/ 8472 w 106"/>
                    <a:gd name="T73" fmla="*/ 25611 h 405"/>
                    <a:gd name="T74" fmla="*/ 8207 w 106"/>
                    <a:gd name="T75" fmla="*/ 20000 h 405"/>
                    <a:gd name="T76" fmla="*/ 6396 w 106"/>
                    <a:gd name="T77" fmla="*/ 15817 h 405"/>
                    <a:gd name="T78" fmla="*/ 6396 w 106"/>
                    <a:gd name="T79" fmla="*/ 15909 h 405"/>
                    <a:gd name="T80" fmla="*/ 4042 w 106"/>
                    <a:gd name="T81" fmla="*/ 11831 h 405"/>
                    <a:gd name="T82" fmla="*/ 5487 w 106"/>
                    <a:gd name="T83" fmla="*/ 7919 h 405"/>
                    <a:gd name="T84" fmla="*/ 5487 w 106"/>
                    <a:gd name="T85" fmla="*/ 8087 h 405"/>
                    <a:gd name="T86" fmla="*/ 4652 w 106"/>
                    <a:gd name="T87" fmla="*/ 5005 h 405"/>
                    <a:gd name="T88" fmla="*/ 7361 w 106"/>
                    <a:gd name="T89" fmla="*/ 3350 h 405"/>
                    <a:gd name="T90" fmla="*/ 6196 w 106"/>
                    <a:gd name="T91" fmla="*/ 2776 h 405"/>
                    <a:gd name="T92" fmla="*/ 9751 w 106"/>
                    <a:gd name="T93" fmla="*/ 2563 h 405"/>
                    <a:gd name="T94" fmla="*/ 9394 w 106"/>
                    <a:gd name="T95" fmla="*/ 2714 h 405"/>
                    <a:gd name="T96" fmla="*/ 13578 w 106"/>
                    <a:gd name="T97" fmla="*/ 1064 h 405"/>
                    <a:gd name="T98" fmla="*/ 19157 w 106"/>
                    <a:gd name="T99" fmla="*/ 2242 h 405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06"/>
                    <a:gd name="T151" fmla="*/ 0 h 405"/>
                    <a:gd name="T152" fmla="*/ 106 w 106"/>
                    <a:gd name="T153" fmla="*/ 405 h 405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06" h="405">
                      <a:moveTo>
                        <a:pt x="106" y="16"/>
                      </a:moveTo>
                      <a:lnTo>
                        <a:pt x="106" y="0"/>
                      </a:lnTo>
                      <a:lnTo>
                        <a:pt x="75" y="0"/>
                      </a:lnTo>
                      <a:lnTo>
                        <a:pt x="74" y="0"/>
                      </a:lnTo>
                      <a:lnTo>
                        <a:pt x="49" y="3"/>
                      </a:lnTo>
                      <a:lnTo>
                        <a:pt x="47" y="4"/>
                      </a:lnTo>
                      <a:lnTo>
                        <a:pt x="46" y="4"/>
                      </a:lnTo>
                      <a:lnTo>
                        <a:pt x="30" y="13"/>
                      </a:lnTo>
                      <a:lnTo>
                        <a:pt x="28" y="14"/>
                      </a:lnTo>
                      <a:lnTo>
                        <a:pt x="28" y="16"/>
                      </a:lnTo>
                      <a:lnTo>
                        <a:pt x="19" y="31"/>
                      </a:lnTo>
                      <a:lnTo>
                        <a:pt x="18" y="32"/>
                      </a:lnTo>
                      <a:lnTo>
                        <a:pt x="18" y="34"/>
                      </a:lnTo>
                      <a:lnTo>
                        <a:pt x="15" y="55"/>
                      </a:lnTo>
                      <a:lnTo>
                        <a:pt x="14" y="56"/>
                      </a:lnTo>
                      <a:lnTo>
                        <a:pt x="14" y="83"/>
                      </a:lnTo>
                      <a:lnTo>
                        <a:pt x="15" y="85"/>
                      </a:lnTo>
                      <a:lnTo>
                        <a:pt x="21" y="116"/>
                      </a:lnTo>
                      <a:lnTo>
                        <a:pt x="21" y="117"/>
                      </a:lnTo>
                      <a:lnTo>
                        <a:pt x="30" y="147"/>
                      </a:lnTo>
                      <a:lnTo>
                        <a:pt x="37" y="144"/>
                      </a:lnTo>
                      <a:lnTo>
                        <a:pt x="30" y="146"/>
                      </a:lnTo>
                      <a:lnTo>
                        <a:pt x="40" y="182"/>
                      </a:lnTo>
                      <a:lnTo>
                        <a:pt x="40" y="183"/>
                      </a:lnTo>
                      <a:lnTo>
                        <a:pt x="65" y="249"/>
                      </a:lnTo>
                      <a:lnTo>
                        <a:pt x="72" y="246"/>
                      </a:lnTo>
                      <a:lnTo>
                        <a:pt x="65" y="248"/>
                      </a:lnTo>
                      <a:lnTo>
                        <a:pt x="74" y="281"/>
                      </a:lnTo>
                      <a:lnTo>
                        <a:pt x="81" y="279"/>
                      </a:lnTo>
                      <a:lnTo>
                        <a:pt x="74" y="281"/>
                      </a:lnTo>
                      <a:lnTo>
                        <a:pt x="87" y="342"/>
                      </a:lnTo>
                      <a:lnTo>
                        <a:pt x="94" y="340"/>
                      </a:lnTo>
                      <a:lnTo>
                        <a:pt x="87" y="339"/>
                      </a:lnTo>
                      <a:lnTo>
                        <a:pt x="83" y="360"/>
                      </a:lnTo>
                      <a:lnTo>
                        <a:pt x="90" y="361"/>
                      </a:lnTo>
                      <a:lnTo>
                        <a:pt x="83" y="359"/>
                      </a:lnTo>
                      <a:lnTo>
                        <a:pt x="77" y="380"/>
                      </a:lnTo>
                      <a:lnTo>
                        <a:pt x="84" y="382"/>
                      </a:lnTo>
                      <a:lnTo>
                        <a:pt x="79" y="377"/>
                      </a:lnTo>
                      <a:lnTo>
                        <a:pt x="67" y="389"/>
                      </a:lnTo>
                      <a:lnTo>
                        <a:pt x="72" y="394"/>
                      </a:lnTo>
                      <a:lnTo>
                        <a:pt x="69" y="387"/>
                      </a:lnTo>
                      <a:lnTo>
                        <a:pt x="71" y="386"/>
                      </a:lnTo>
                      <a:lnTo>
                        <a:pt x="49" y="389"/>
                      </a:lnTo>
                      <a:lnTo>
                        <a:pt x="50" y="397"/>
                      </a:lnTo>
                      <a:lnTo>
                        <a:pt x="50" y="389"/>
                      </a:lnTo>
                      <a:lnTo>
                        <a:pt x="19" y="389"/>
                      </a:lnTo>
                      <a:lnTo>
                        <a:pt x="19" y="397"/>
                      </a:lnTo>
                      <a:lnTo>
                        <a:pt x="22" y="390"/>
                      </a:lnTo>
                      <a:lnTo>
                        <a:pt x="6" y="384"/>
                      </a:lnTo>
                      <a:lnTo>
                        <a:pt x="0" y="399"/>
                      </a:lnTo>
                      <a:lnTo>
                        <a:pt x="16" y="405"/>
                      </a:lnTo>
                      <a:lnTo>
                        <a:pt x="19" y="405"/>
                      </a:lnTo>
                      <a:lnTo>
                        <a:pt x="50" y="405"/>
                      </a:lnTo>
                      <a:lnTo>
                        <a:pt x="51" y="405"/>
                      </a:lnTo>
                      <a:lnTo>
                        <a:pt x="73" y="402"/>
                      </a:lnTo>
                      <a:lnTo>
                        <a:pt x="75" y="401"/>
                      </a:lnTo>
                      <a:lnTo>
                        <a:pt x="78" y="400"/>
                      </a:lnTo>
                      <a:lnTo>
                        <a:pt x="90" y="388"/>
                      </a:lnTo>
                      <a:lnTo>
                        <a:pt x="91" y="385"/>
                      </a:lnTo>
                      <a:lnTo>
                        <a:pt x="92" y="385"/>
                      </a:lnTo>
                      <a:lnTo>
                        <a:pt x="98" y="364"/>
                      </a:lnTo>
                      <a:lnTo>
                        <a:pt x="98" y="361"/>
                      </a:lnTo>
                      <a:lnTo>
                        <a:pt x="98" y="363"/>
                      </a:lnTo>
                      <a:lnTo>
                        <a:pt x="102" y="342"/>
                      </a:lnTo>
                      <a:lnTo>
                        <a:pt x="102" y="340"/>
                      </a:lnTo>
                      <a:lnTo>
                        <a:pt x="102" y="339"/>
                      </a:lnTo>
                      <a:lnTo>
                        <a:pt x="89" y="278"/>
                      </a:lnTo>
                      <a:lnTo>
                        <a:pt x="89" y="277"/>
                      </a:lnTo>
                      <a:lnTo>
                        <a:pt x="80" y="244"/>
                      </a:lnTo>
                      <a:lnTo>
                        <a:pt x="80" y="243"/>
                      </a:lnTo>
                      <a:lnTo>
                        <a:pt x="55" y="177"/>
                      </a:lnTo>
                      <a:lnTo>
                        <a:pt x="47" y="180"/>
                      </a:lnTo>
                      <a:lnTo>
                        <a:pt x="55" y="178"/>
                      </a:lnTo>
                      <a:lnTo>
                        <a:pt x="45" y="142"/>
                      </a:lnTo>
                      <a:lnTo>
                        <a:pt x="36" y="112"/>
                      </a:lnTo>
                      <a:lnTo>
                        <a:pt x="28" y="114"/>
                      </a:lnTo>
                      <a:lnTo>
                        <a:pt x="36" y="113"/>
                      </a:lnTo>
                      <a:lnTo>
                        <a:pt x="30" y="82"/>
                      </a:lnTo>
                      <a:lnTo>
                        <a:pt x="22" y="83"/>
                      </a:lnTo>
                      <a:lnTo>
                        <a:pt x="30" y="83"/>
                      </a:lnTo>
                      <a:lnTo>
                        <a:pt x="30" y="56"/>
                      </a:lnTo>
                      <a:lnTo>
                        <a:pt x="22" y="56"/>
                      </a:lnTo>
                      <a:lnTo>
                        <a:pt x="30" y="57"/>
                      </a:lnTo>
                      <a:lnTo>
                        <a:pt x="33" y="36"/>
                      </a:lnTo>
                      <a:lnTo>
                        <a:pt x="25" y="35"/>
                      </a:lnTo>
                      <a:lnTo>
                        <a:pt x="32" y="39"/>
                      </a:lnTo>
                      <a:lnTo>
                        <a:pt x="41" y="24"/>
                      </a:lnTo>
                      <a:lnTo>
                        <a:pt x="40" y="26"/>
                      </a:lnTo>
                      <a:lnTo>
                        <a:pt x="34" y="20"/>
                      </a:lnTo>
                      <a:lnTo>
                        <a:pt x="38" y="27"/>
                      </a:lnTo>
                      <a:lnTo>
                        <a:pt x="54" y="18"/>
                      </a:lnTo>
                      <a:lnTo>
                        <a:pt x="50" y="11"/>
                      </a:lnTo>
                      <a:lnTo>
                        <a:pt x="51" y="19"/>
                      </a:lnTo>
                      <a:lnTo>
                        <a:pt x="76" y="16"/>
                      </a:lnTo>
                      <a:lnTo>
                        <a:pt x="75" y="8"/>
                      </a:lnTo>
                      <a:lnTo>
                        <a:pt x="75" y="16"/>
                      </a:lnTo>
                      <a:lnTo>
                        <a:pt x="106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宋体" pitchFamily="2" charset="-122"/>
                    <a:ea typeface="宋体" pitchFamily="2" charset="-122"/>
                  </a:endParaRPr>
                </a:p>
              </p:txBody>
            </p:sp>
            <p:sp>
              <p:nvSpPr>
                <p:cNvPr id="334" name="Freeform 195"/>
                <p:cNvSpPr>
                  <a:spLocks/>
                </p:cNvSpPr>
                <p:nvPr/>
              </p:nvSpPr>
              <p:spPr bwMode="auto">
                <a:xfrm>
                  <a:off x="2187" y="2070"/>
                  <a:ext cx="121" cy="463"/>
                </a:xfrm>
                <a:custGeom>
                  <a:avLst/>
                  <a:gdLst>
                    <a:gd name="T0" fmla="*/ 14144 w 106"/>
                    <a:gd name="T1" fmla="*/ 0 h 405"/>
                    <a:gd name="T2" fmla="*/ 9874 w 106"/>
                    <a:gd name="T3" fmla="*/ 0 h 405"/>
                    <a:gd name="T4" fmla="*/ 6366 w 106"/>
                    <a:gd name="T5" fmla="*/ 623 h 405"/>
                    <a:gd name="T6" fmla="*/ 4004 w 106"/>
                    <a:gd name="T7" fmla="*/ 1817 h 405"/>
                    <a:gd name="T8" fmla="*/ 3824 w 106"/>
                    <a:gd name="T9" fmla="*/ 2242 h 405"/>
                    <a:gd name="T10" fmla="*/ 2515 w 106"/>
                    <a:gd name="T11" fmla="*/ 4527 h 405"/>
                    <a:gd name="T12" fmla="*/ 1987 w 106"/>
                    <a:gd name="T13" fmla="*/ 7732 h 405"/>
                    <a:gd name="T14" fmla="*/ 1930 w 106"/>
                    <a:gd name="T15" fmla="*/ 11831 h 405"/>
                    <a:gd name="T16" fmla="*/ 2871 w 106"/>
                    <a:gd name="T17" fmla="*/ 16517 h 405"/>
                    <a:gd name="T18" fmla="*/ 4004 w 106"/>
                    <a:gd name="T19" fmla="*/ 20792 h 405"/>
                    <a:gd name="T20" fmla="*/ 4004 w 106"/>
                    <a:gd name="T21" fmla="*/ 20672 h 405"/>
                    <a:gd name="T22" fmla="*/ 5564 w 106"/>
                    <a:gd name="T23" fmla="*/ 25833 h 405"/>
                    <a:gd name="T24" fmla="*/ 9658 w 106"/>
                    <a:gd name="T25" fmla="*/ 34842 h 405"/>
                    <a:gd name="T26" fmla="*/ 9874 w 106"/>
                    <a:gd name="T27" fmla="*/ 39832 h 405"/>
                    <a:gd name="T28" fmla="*/ 9874 w 106"/>
                    <a:gd name="T29" fmla="*/ 39832 h 405"/>
                    <a:gd name="T30" fmla="*/ 12585 w 106"/>
                    <a:gd name="T31" fmla="*/ 48186 h 405"/>
                    <a:gd name="T32" fmla="*/ 11099 w 106"/>
                    <a:gd name="T33" fmla="*/ 50971 h 405"/>
                    <a:gd name="T34" fmla="*/ 11099 w 106"/>
                    <a:gd name="T35" fmla="*/ 50780 h 405"/>
                    <a:gd name="T36" fmla="*/ 11271 w 106"/>
                    <a:gd name="T37" fmla="*/ 54150 h 405"/>
                    <a:gd name="T38" fmla="*/ 8888 w 106"/>
                    <a:gd name="T39" fmla="*/ 55087 h 405"/>
                    <a:gd name="T40" fmla="*/ 9322 w 106"/>
                    <a:gd name="T41" fmla="*/ 54693 h 405"/>
                    <a:gd name="T42" fmla="*/ 6537 w 106"/>
                    <a:gd name="T43" fmla="*/ 55087 h 405"/>
                    <a:gd name="T44" fmla="*/ 6639 w 106"/>
                    <a:gd name="T45" fmla="*/ 55087 h 405"/>
                    <a:gd name="T46" fmla="*/ 2589 w 106"/>
                    <a:gd name="T47" fmla="*/ 56158 h 405"/>
                    <a:gd name="T48" fmla="*/ 787 w 106"/>
                    <a:gd name="T49" fmla="*/ 54310 h 405"/>
                    <a:gd name="T50" fmla="*/ 2203 w 106"/>
                    <a:gd name="T51" fmla="*/ 57281 h 405"/>
                    <a:gd name="T52" fmla="*/ 6639 w 106"/>
                    <a:gd name="T53" fmla="*/ 57281 h 405"/>
                    <a:gd name="T54" fmla="*/ 9723 w 106"/>
                    <a:gd name="T55" fmla="*/ 56846 h 405"/>
                    <a:gd name="T56" fmla="*/ 10392 w 106"/>
                    <a:gd name="T57" fmla="*/ 56529 h 405"/>
                    <a:gd name="T58" fmla="*/ 12147 w 106"/>
                    <a:gd name="T59" fmla="*/ 54972 h 405"/>
                    <a:gd name="T60" fmla="*/ 12339 w 106"/>
                    <a:gd name="T61" fmla="*/ 54447 h 405"/>
                    <a:gd name="T62" fmla="*/ 13178 w 106"/>
                    <a:gd name="T63" fmla="*/ 51039 h 405"/>
                    <a:gd name="T64" fmla="*/ 13542 w 106"/>
                    <a:gd name="T65" fmla="*/ 48399 h 405"/>
                    <a:gd name="T66" fmla="*/ 13542 w 106"/>
                    <a:gd name="T67" fmla="*/ 48086 h 405"/>
                    <a:gd name="T68" fmla="*/ 11863 w 106"/>
                    <a:gd name="T69" fmla="*/ 39184 h 405"/>
                    <a:gd name="T70" fmla="*/ 10784 w 106"/>
                    <a:gd name="T71" fmla="*/ 34478 h 405"/>
                    <a:gd name="T72" fmla="*/ 6366 w 106"/>
                    <a:gd name="T73" fmla="*/ 25611 h 405"/>
                    <a:gd name="T74" fmla="*/ 5956 w 106"/>
                    <a:gd name="T75" fmla="*/ 20000 h 405"/>
                    <a:gd name="T76" fmla="*/ 4886 w 106"/>
                    <a:gd name="T77" fmla="*/ 15817 h 405"/>
                    <a:gd name="T78" fmla="*/ 4886 w 106"/>
                    <a:gd name="T79" fmla="*/ 15909 h 405"/>
                    <a:gd name="T80" fmla="*/ 2955 w 106"/>
                    <a:gd name="T81" fmla="*/ 11831 h 405"/>
                    <a:gd name="T82" fmla="*/ 4004 w 106"/>
                    <a:gd name="T83" fmla="*/ 7919 h 405"/>
                    <a:gd name="T84" fmla="*/ 4004 w 106"/>
                    <a:gd name="T85" fmla="*/ 8087 h 405"/>
                    <a:gd name="T86" fmla="*/ 3373 w 106"/>
                    <a:gd name="T87" fmla="*/ 5005 h 405"/>
                    <a:gd name="T88" fmla="*/ 5577 w 106"/>
                    <a:gd name="T89" fmla="*/ 3350 h 405"/>
                    <a:gd name="T90" fmla="*/ 4571 w 106"/>
                    <a:gd name="T91" fmla="*/ 2776 h 405"/>
                    <a:gd name="T92" fmla="*/ 7267 w 106"/>
                    <a:gd name="T93" fmla="*/ 2563 h 405"/>
                    <a:gd name="T94" fmla="*/ 6799 w 106"/>
                    <a:gd name="T95" fmla="*/ 2714 h 405"/>
                    <a:gd name="T96" fmla="*/ 10113 w 106"/>
                    <a:gd name="T97" fmla="*/ 1064 h 405"/>
                    <a:gd name="T98" fmla="*/ 14144 w 106"/>
                    <a:gd name="T99" fmla="*/ 2242 h 405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06"/>
                    <a:gd name="T151" fmla="*/ 0 h 405"/>
                    <a:gd name="T152" fmla="*/ 106 w 106"/>
                    <a:gd name="T153" fmla="*/ 405 h 405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06" h="405">
                      <a:moveTo>
                        <a:pt x="106" y="16"/>
                      </a:moveTo>
                      <a:lnTo>
                        <a:pt x="106" y="0"/>
                      </a:lnTo>
                      <a:lnTo>
                        <a:pt x="75" y="0"/>
                      </a:lnTo>
                      <a:lnTo>
                        <a:pt x="74" y="0"/>
                      </a:lnTo>
                      <a:lnTo>
                        <a:pt x="49" y="3"/>
                      </a:lnTo>
                      <a:lnTo>
                        <a:pt x="47" y="4"/>
                      </a:lnTo>
                      <a:lnTo>
                        <a:pt x="46" y="4"/>
                      </a:lnTo>
                      <a:lnTo>
                        <a:pt x="30" y="13"/>
                      </a:lnTo>
                      <a:lnTo>
                        <a:pt x="28" y="14"/>
                      </a:lnTo>
                      <a:lnTo>
                        <a:pt x="28" y="16"/>
                      </a:lnTo>
                      <a:lnTo>
                        <a:pt x="19" y="31"/>
                      </a:lnTo>
                      <a:lnTo>
                        <a:pt x="18" y="32"/>
                      </a:lnTo>
                      <a:lnTo>
                        <a:pt x="18" y="34"/>
                      </a:lnTo>
                      <a:lnTo>
                        <a:pt x="15" y="55"/>
                      </a:lnTo>
                      <a:lnTo>
                        <a:pt x="14" y="56"/>
                      </a:lnTo>
                      <a:lnTo>
                        <a:pt x="14" y="83"/>
                      </a:lnTo>
                      <a:lnTo>
                        <a:pt x="15" y="85"/>
                      </a:lnTo>
                      <a:lnTo>
                        <a:pt x="21" y="116"/>
                      </a:lnTo>
                      <a:lnTo>
                        <a:pt x="21" y="117"/>
                      </a:lnTo>
                      <a:lnTo>
                        <a:pt x="30" y="147"/>
                      </a:lnTo>
                      <a:lnTo>
                        <a:pt x="37" y="144"/>
                      </a:lnTo>
                      <a:lnTo>
                        <a:pt x="30" y="146"/>
                      </a:lnTo>
                      <a:lnTo>
                        <a:pt x="40" y="182"/>
                      </a:lnTo>
                      <a:lnTo>
                        <a:pt x="40" y="183"/>
                      </a:lnTo>
                      <a:lnTo>
                        <a:pt x="65" y="249"/>
                      </a:lnTo>
                      <a:lnTo>
                        <a:pt x="72" y="246"/>
                      </a:lnTo>
                      <a:lnTo>
                        <a:pt x="65" y="248"/>
                      </a:lnTo>
                      <a:lnTo>
                        <a:pt x="74" y="281"/>
                      </a:lnTo>
                      <a:lnTo>
                        <a:pt x="81" y="279"/>
                      </a:lnTo>
                      <a:lnTo>
                        <a:pt x="74" y="281"/>
                      </a:lnTo>
                      <a:lnTo>
                        <a:pt x="87" y="342"/>
                      </a:lnTo>
                      <a:lnTo>
                        <a:pt x="94" y="340"/>
                      </a:lnTo>
                      <a:lnTo>
                        <a:pt x="87" y="339"/>
                      </a:lnTo>
                      <a:lnTo>
                        <a:pt x="83" y="360"/>
                      </a:lnTo>
                      <a:lnTo>
                        <a:pt x="90" y="361"/>
                      </a:lnTo>
                      <a:lnTo>
                        <a:pt x="83" y="359"/>
                      </a:lnTo>
                      <a:lnTo>
                        <a:pt x="77" y="380"/>
                      </a:lnTo>
                      <a:lnTo>
                        <a:pt x="84" y="382"/>
                      </a:lnTo>
                      <a:lnTo>
                        <a:pt x="79" y="377"/>
                      </a:lnTo>
                      <a:lnTo>
                        <a:pt x="67" y="389"/>
                      </a:lnTo>
                      <a:lnTo>
                        <a:pt x="72" y="394"/>
                      </a:lnTo>
                      <a:lnTo>
                        <a:pt x="69" y="387"/>
                      </a:lnTo>
                      <a:lnTo>
                        <a:pt x="71" y="386"/>
                      </a:lnTo>
                      <a:lnTo>
                        <a:pt x="49" y="389"/>
                      </a:lnTo>
                      <a:lnTo>
                        <a:pt x="50" y="397"/>
                      </a:lnTo>
                      <a:lnTo>
                        <a:pt x="50" y="389"/>
                      </a:lnTo>
                      <a:lnTo>
                        <a:pt x="19" y="389"/>
                      </a:lnTo>
                      <a:lnTo>
                        <a:pt x="19" y="397"/>
                      </a:lnTo>
                      <a:lnTo>
                        <a:pt x="22" y="390"/>
                      </a:lnTo>
                      <a:lnTo>
                        <a:pt x="6" y="384"/>
                      </a:lnTo>
                      <a:lnTo>
                        <a:pt x="0" y="399"/>
                      </a:lnTo>
                      <a:lnTo>
                        <a:pt x="16" y="405"/>
                      </a:lnTo>
                      <a:lnTo>
                        <a:pt x="19" y="405"/>
                      </a:lnTo>
                      <a:lnTo>
                        <a:pt x="50" y="405"/>
                      </a:lnTo>
                      <a:lnTo>
                        <a:pt x="51" y="405"/>
                      </a:lnTo>
                      <a:lnTo>
                        <a:pt x="73" y="402"/>
                      </a:lnTo>
                      <a:lnTo>
                        <a:pt x="75" y="401"/>
                      </a:lnTo>
                      <a:lnTo>
                        <a:pt x="78" y="400"/>
                      </a:lnTo>
                      <a:lnTo>
                        <a:pt x="90" y="388"/>
                      </a:lnTo>
                      <a:lnTo>
                        <a:pt x="91" y="385"/>
                      </a:lnTo>
                      <a:lnTo>
                        <a:pt x="92" y="385"/>
                      </a:lnTo>
                      <a:lnTo>
                        <a:pt x="98" y="364"/>
                      </a:lnTo>
                      <a:lnTo>
                        <a:pt x="98" y="361"/>
                      </a:lnTo>
                      <a:lnTo>
                        <a:pt x="98" y="363"/>
                      </a:lnTo>
                      <a:lnTo>
                        <a:pt x="102" y="342"/>
                      </a:lnTo>
                      <a:lnTo>
                        <a:pt x="102" y="340"/>
                      </a:lnTo>
                      <a:lnTo>
                        <a:pt x="102" y="339"/>
                      </a:lnTo>
                      <a:lnTo>
                        <a:pt x="89" y="278"/>
                      </a:lnTo>
                      <a:lnTo>
                        <a:pt x="89" y="277"/>
                      </a:lnTo>
                      <a:lnTo>
                        <a:pt x="80" y="244"/>
                      </a:lnTo>
                      <a:lnTo>
                        <a:pt x="80" y="243"/>
                      </a:lnTo>
                      <a:lnTo>
                        <a:pt x="55" y="177"/>
                      </a:lnTo>
                      <a:lnTo>
                        <a:pt x="47" y="180"/>
                      </a:lnTo>
                      <a:lnTo>
                        <a:pt x="55" y="178"/>
                      </a:lnTo>
                      <a:lnTo>
                        <a:pt x="45" y="142"/>
                      </a:lnTo>
                      <a:lnTo>
                        <a:pt x="36" y="112"/>
                      </a:lnTo>
                      <a:lnTo>
                        <a:pt x="28" y="114"/>
                      </a:lnTo>
                      <a:lnTo>
                        <a:pt x="36" y="113"/>
                      </a:lnTo>
                      <a:lnTo>
                        <a:pt x="30" y="82"/>
                      </a:lnTo>
                      <a:lnTo>
                        <a:pt x="22" y="83"/>
                      </a:lnTo>
                      <a:lnTo>
                        <a:pt x="30" y="83"/>
                      </a:lnTo>
                      <a:lnTo>
                        <a:pt x="30" y="56"/>
                      </a:lnTo>
                      <a:lnTo>
                        <a:pt x="22" y="56"/>
                      </a:lnTo>
                      <a:lnTo>
                        <a:pt x="30" y="57"/>
                      </a:lnTo>
                      <a:lnTo>
                        <a:pt x="33" y="36"/>
                      </a:lnTo>
                      <a:lnTo>
                        <a:pt x="25" y="35"/>
                      </a:lnTo>
                      <a:lnTo>
                        <a:pt x="32" y="39"/>
                      </a:lnTo>
                      <a:lnTo>
                        <a:pt x="41" y="24"/>
                      </a:lnTo>
                      <a:lnTo>
                        <a:pt x="40" y="26"/>
                      </a:lnTo>
                      <a:lnTo>
                        <a:pt x="34" y="20"/>
                      </a:lnTo>
                      <a:lnTo>
                        <a:pt x="38" y="27"/>
                      </a:lnTo>
                      <a:lnTo>
                        <a:pt x="54" y="18"/>
                      </a:lnTo>
                      <a:lnTo>
                        <a:pt x="50" y="11"/>
                      </a:lnTo>
                      <a:lnTo>
                        <a:pt x="51" y="19"/>
                      </a:lnTo>
                      <a:lnTo>
                        <a:pt x="76" y="16"/>
                      </a:lnTo>
                      <a:lnTo>
                        <a:pt x="75" y="8"/>
                      </a:lnTo>
                      <a:lnTo>
                        <a:pt x="75" y="16"/>
                      </a:lnTo>
                      <a:lnTo>
                        <a:pt x="106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宋体" pitchFamily="2" charset="-122"/>
                    <a:ea typeface="宋体" pitchFamily="2" charset="-122"/>
                  </a:endParaRPr>
                </a:p>
              </p:txBody>
            </p:sp>
          </p:grpSp>
          <p:sp>
            <p:nvSpPr>
              <p:cNvPr id="332" name="Line 196"/>
              <p:cNvSpPr>
                <a:spLocks noChangeShapeType="1"/>
              </p:cNvSpPr>
              <p:nvPr/>
            </p:nvSpPr>
            <p:spPr bwMode="auto">
              <a:xfrm>
                <a:off x="2880" y="1382"/>
                <a:ext cx="2493" cy="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宋体" pitchFamily="2" charset="-122"/>
                  <a:ea typeface="宋体" pitchFamily="2" charset="-122"/>
                </a:endParaRPr>
              </a:p>
            </p:txBody>
          </p:sp>
        </p:grpSp>
      </p:grpSp>
      <p:grpSp>
        <p:nvGrpSpPr>
          <p:cNvPr id="347" name="Group 274"/>
          <p:cNvGrpSpPr>
            <a:grpSpLocks/>
          </p:cNvGrpSpPr>
          <p:nvPr/>
        </p:nvGrpSpPr>
        <p:grpSpPr bwMode="auto">
          <a:xfrm>
            <a:off x="896938" y="4784725"/>
            <a:ext cx="7346950" cy="1452563"/>
            <a:chOff x="249" y="3279"/>
            <a:chExt cx="5126" cy="1013"/>
          </a:xfrm>
        </p:grpSpPr>
        <p:grpSp>
          <p:nvGrpSpPr>
            <p:cNvPr id="348" name="Group 5"/>
            <p:cNvGrpSpPr>
              <a:grpSpLocks/>
            </p:cNvGrpSpPr>
            <p:nvPr/>
          </p:nvGrpSpPr>
          <p:grpSpPr bwMode="auto">
            <a:xfrm>
              <a:off x="249" y="3512"/>
              <a:ext cx="451" cy="780"/>
              <a:chOff x="2766" y="1085"/>
              <a:chExt cx="451" cy="780"/>
            </a:xfrm>
          </p:grpSpPr>
          <p:grpSp>
            <p:nvGrpSpPr>
              <p:cNvPr id="460" name="Group 6"/>
              <p:cNvGrpSpPr>
                <a:grpSpLocks/>
              </p:cNvGrpSpPr>
              <p:nvPr/>
            </p:nvGrpSpPr>
            <p:grpSpPr bwMode="auto">
              <a:xfrm>
                <a:off x="2924" y="1085"/>
                <a:ext cx="133" cy="211"/>
                <a:chOff x="2924" y="1253"/>
                <a:chExt cx="133" cy="211"/>
              </a:xfrm>
            </p:grpSpPr>
            <p:sp>
              <p:nvSpPr>
                <p:cNvPr id="478" name="Freeform 7"/>
                <p:cNvSpPr>
                  <a:spLocks/>
                </p:cNvSpPr>
                <p:nvPr/>
              </p:nvSpPr>
              <p:spPr bwMode="auto">
                <a:xfrm rot="5400000" flipH="1">
                  <a:off x="2943" y="1350"/>
                  <a:ext cx="95" cy="133"/>
                </a:xfrm>
                <a:custGeom>
                  <a:avLst/>
                  <a:gdLst>
                    <a:gd name="T0" fmla="*/ 0 w 208"/>
                    <a:gd name="T1" fmla="*/ 0 h 292"/>
                    <a:gd name="T2" fmla="*/ 0 w 208"/>
                    <a:gd name="T3" fmla="*/ 0 h 292"/>
                    <a:gd name="T4" fmla="*/ 0 w 208"/>
                    <a:gd name="T5" fmla="*/ 0 h 292"/>
                    <a:gd name="T6" fmla="*/ 0 w 208"/>
                    <a:gd name="T7" fmla="*/ 0 h 292"/>
                    <a:gd name="T8" fmla="*/ 0 w 208"/>
                    <a:gd name="T9" fmla="*/ 0 h 292"/>
                    <a:gd name="T10" fmla="*/ 0 w 208"/>
                    <a:gd name="T11" fmla="*/ 0 h 292"/>
                    <a:gd name="T12" fmla="*/ 0 w 208"/>
                    <a:gd name="T13" fmla="*/ 0 h 292"/>
                    <a:gd name="T14" fmla="*/ 0 w 208"/>
                    <a:gd name="T15" fmla="*/ 0 h 292"/>
                    <a:gd name="T16" fmla="*/ 0 w 208"/>
                    <a:gd name="T17" fmla="*/ 0 h 29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08"/>
                    <a:gd name="T28" fmla="*/ 0 h 292"/>
                    <a:gd name="T29" fmla="*/ 208 w 208"/>
                    <a:gd name="T30" fmla="*/ 292 h 29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08" h="292">
                      <a:moveTo>
                        <a:pt x="0" y="0"/>
                      </a:moveTo>
                      <a:lnTo>
                        <a:pt x="0" y="83"/>
                      </a:lnTo>
                      <a:lnTo>
                        <a:pt x="124" y="83"/>
                      </a:lnTo>
                      <a:lnTo>
                        <a:pt x="124" y="207"/>
                      </a:lnTo>
                      <a:lnTo>
                        <a:pt x="0" y="207"/>
                      </a:lnTo>
                      <a:lnTo>
                        <a:pt x="0" y="291"/>
                      </a:lnTo>
                      <a:lnTo>
                        <a:pt x="207" y="291"/>
                      </a:lnTo>
                      <a:lnTo>
                        <a:pt x="207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accent1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 vert="eaVert"/>
                <a:lstStyle/>
                <a:p>
                  <a:endParaRPr lang="ja-JP" altLang="en-US">
                    <a:latin typeface="宋体" pitchFamily="2" charset="-122"/>
                    <a:ea typeface="宋体" pitchFamily="2" charset="-122"/>
                  </a:endParaRPr>
                </a:p>
              </p:txBody>
            </p:sp>
            <p:sp>
              <p:nvSpPr>
                <p:cNvPr id="479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2992" y="1253"/>
                  <a:ext cx="0" cy="116"/>
                </a:xfrm>
                <a:prstGeom prst="line">
                  <a:avLst/>
                </a:prstGeom>
                <a:no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宋体" pitchFamily="2" charset="-122"/>
                    <a:ea typeface="宋体" pitchFamily="2" charset="-122"/>
                  </a:endParaRPr>
                </a:p>
              </p:txBody>
            </p:sp>
          </p:grpSp>
          <p:grpSp>
            <p:nvGrpSpPr>
              <p:cNvPr id="461" name="Group 9"/>
              <p:cNvGrpSpPr>
                <a:grpSpLocks/>
              </p:cNvGrpSpPr>
              <p:nvPr/>
            </p:nvGrpSpPr>
            <p:grpSpPr bwMode="auto">
              <a:xfrm>
                <a:off x="2766" y="1241"/>
                <a:ext cx="451" cy="624"/>
                <a:chOff x="2766" y="1570"/>
                <a:chExt cx="451" cy="624"/>
              </a:xfrm>
            </p:grpSpPr>
            <p:sp>
              <p:nvSpPr>
                <p:cNvPr id="462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2992" y="1661"/>
                  <a:ext cx="0" cy="116"/>
                </a:xfrm>
                <a:prstGeom prst="line">
                  <a:avLst/>
                </a:prstGeom>
                <a:no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宋体" pitchFamily="2" charset="-122"/>
                    <a:ea typeface="宋体" pitchFamily="2" charset="-122"/>
                  </a:endParaRPr>
                </a:p>
              </p:txBody>
            </p:sp>
            <p:sp>
              <p:nvSpPr>
                <p:cNvPr id="463" name="Freeform 11"/>
                <p:cNvSpPr>
                  <a:spLocks/>
                </p:cNvSpPr>
                <p:nvPr/>
              </p:nvSpPr>
              <p:spPr bwMode="auto">
                <a:xfrm rot="16200000" flipV="1">
                  <a:off x="2943" y="1759"/>
                  <a:ext cx="95" cy="134"/>
                </a:xfrm>
                <a:custGeom>
                  <a:avLst/>
                  <a:gdLst>
                    <a:gd name="T0" fmla="*/ 1 w 127"/>
                    <a:gd name="T1" fmla="*/ 2 h 178"/>
                    <a:gd name="T2" fmla="*/ 1 w 127"/>
                    <a:gd name="T3" fmla="*/ 0 h 178"/>
                    <a:gd name="T4" fmla="*/ 1 w 127"/>
                    <a:gd name="T5" fmla="*/ 0 h 178"/>
                    <a:gd name="T6" fmla="*/ 1 w 127"/>
                    <a:gd name="T7" fmla="*/ 2 h 178"/>
                    <a:gd name="T8" fmla="*/ 0 w 127"/>
                    <a:gd name="T9" fmla="*/ 2 h 178"/>
                    <a:gd name="T10" fmla="*/ 0 w 127"/>
                    <a:gd name="T11" fmla="*/ 2 h 178"/>
                    <a:gd name="T12" fmla="*/ 1 w 127"/>
                    <a:gd name="T13" fmla="*/ 2 h 178"/>
                    <a:gd name="T14" fmla="*/ 1 w 127"/>
                    <a:gd name="T15" fmla="*/ 2 h 178"/>
                    <a:gd name="T16" fmla="*/ 1 w 127"/>
                    <a:gd name="T17" fmla="*/ 2 h 178"/>
                    <a:gd name="T18" fmla="*/ 1 w 127"/>
                    <a:gd name="T19" fmla="*/ 2 h 178"/>
                    <a:gd name="T20" fmla="*/ 1 w 127"/>
                    <a:gd name="T21" fmla="*/ 2 h 17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27"/>
                    <a:gd name="T34" fmla="*/ 0 h 178"/>
                    <a:gd name="T35" fmla="*/ 127 w 127"/>
                    <a:gd name="T36" fmla="*/ 178 h 17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27" h="178">
                      <a:moveTo>
                        <a:pt x="126" y="151"/>
                      </a:moveTo>
                      <a:lnTo>
                        <a:pt x="126" y="0"/>
                      </a:lnTo>
                      <a:lnTo>
                        <a:pt x="75" y="0"/>
                      </a:lnTo>
                      <a:lnTo>
                        <a:pt x="75" y="50"/>
                      </a:lnTo>
                      <a:lnTo>
                        <a:pt x="0" y="50"/>
                      </a:lnTo>
                      <a:lnTo>
                        <a:pt x="0" y="126"/>
                      </a:lnTo>
                      <a:lnTo>
                        <a:pt x="75" y="126"/>
                      </a:lnTo>
                      <a:lnTo>
                        <a:pt x="75" y="177"/>
                      </a:lnTo>
                      <a:lnTo>
                        <a:pt x="126" y="177"/>
                      </a:lnTo>
                      <a:lnTo>
                        <a:pt x="126" y="101"/>
                      </a:lnTo>
                      <a:lnTo>
                        <a:pt x="126" y="151"/>
                      </a:lnTo>
                    </a:path>
                  </a:pathLst>
                </a:custGeom>
                <a:solidFill>
                  <a:srgbClr val="FFFF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 vert="eaVert"/>
                <a:lstStyle/>
                <a:p>
                  <a:endParaRPr lang="ja-JP" altLang="en-US">
                    <a:latin typeface="宋体" pitchFamily="2" charset="-122"/>
                    <a:ea typeface="宋体" pitchFamily="2" charset="-122"/>
                  </a:endParaRPr>
                </a:p>
              </p:txBody>
            </p:sp>
            <p:sp>
              <p:nvSpPr>
                <p:cNvPr id="464" name="Freeform 12"/>
                <p:cNvSpPr>
                  <a:spLocks/>
                </p:cNvSpPr>
                <p:nvPr/>
              </p:nvSpPr>
              <p:spPr bwMode="auto">
                <a:xfrm rot="-5400000" flipH="1" flipV="1">
                  <a:off x="2943" y="1798"/>
                  <a:ext cx="95" cy="133"/>
                </a:xfrm>
                <a:custGeom>
                  <a:avLst/>
                  <a:gdLst>
                    <a:gd name="T0" fmla="*/ 0 w 208"/>
                    <a:gd name="T1" fmla="*/ 0 h 292"/>
                    <a:gd name="T2" fmla="*/ 0 w 208"/>
                    <a:gd name="T3" fmla="*/ 0 h 292"/>
                    <a:gd name="T4" fmla="*/ 0 w 208"/>
                    <a:gd name="T5" fmla="*/ 0 h 292"/>
                    <a:gd name="T6" fmla="*/ 0 w 208"/>
                    <a:gd name="T7" fmla="*/ 0 h 292"/>
                    <a:gd name="T8" fmla="*/ 0 w 208"/>
                    <a:gd name="T9" fmla="*/ 0 h 292"/>
                    <a:gd name="T10" fmla="*/ 0 w 208"/>
                    <a:gd name="T11" fmla="*/ 0 h 292"/>
                    <a:gd name="T12" fmla="*/ 0 w 208"/>
                    <a:gd name="T13" fmla="*/ 0 h 292"/>
                    <a:gd name="T14" fmla="*/ 0 w 208"/>
                    <a:gd name="T15" fmla="*/ 0 h 292"/>
                    <a:gd name="T16" fmla="*/ 0 w 208"/>
                    <a:gd name="T17" fmla="*/ 0 h 29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08"/>
                    <a:gd name="T28" fmla="*/ 0 h 292"/>
                    <a:gd name="T29" fmla="*/ 208 w 208"/>
                    <a:gd name="T30" fmla="*/ 292 h 29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08" h="292">
                      <a:moveTo>
                        <a:pt x="0" y="0"/>
                      </a:moveTo>
                      <a:lnTo>
                        <a:pt x="0" y="83"/>
                      </a:lnTo>
                      <a:lnTo>
                        <a:pt x="124" y="83"/>
                      </a:lnTo>
                      <a:lnTo>
                        <a:pt x="124" y="207"/>
                      </a:lnTo>
                      <a:lnTo>
                        <a:pt x="0" y="207"/>
                      </a:lnTo>
                      <a:lnTo>
                        <a:pt x="0" y="291"/>
                      </a:lnTo>
                      <a:lnTo>
                        <a:pt x="207" y="291"/>
                      </a:lnTo>
                      <a:lnTo>
                        <a:pt x="207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accent1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 vert="eaVert"/>
                <a:lstStyle/>
                <a:p>
                  <a:endParaRPr lang="ja-JP" altLang="en-US">
                    <a:latin typeface="宋体" pitchFamily="2" charset="-122"/>
                    <a:ea typeface="宋体" pitchFamily="2" charset="-122"/>
                  </a:endParaRPr>
                </a:p>
              </p:txBody>
            </p:sp>
            <p:grpSp>
              <p:nvGrpSpPr>
                <p:cNvPr id="465" name="Group 13"/>
                <p:cNvGrpSpPr>
                  <a:grpSpLocks/>
                </p:cNvGrpSpPr>
                <p:nvPr/>
              </p:nvGrpSpPr>
              <p:grpSpPr bwMode="auto">
                <a:xfrm rot="5400000" flipV="1">
                  <a:off x="2848" y="1824"/>
                  <a:ext cx="288" cy="451"/>
                  <a:chOff x="1617" y="1377"/>
                  <a:chExt cx="384" cy="603"/>
                </a:xfrm>
              </p:grpSpPr>
              <p:sp>
                <p:nvSpPr>
                  <p:cNvPr id="467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1617" y="1677"/>
                    <a:ext cx="133" cy="0"/>
                  </a:xfrm>
                  <a:prstGeom prst="line">
                    <a:avLst/>
                  </a:prstGeom>
                  <a:noFill/>
                  <a:ln w="508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>
                      <a:latin typeface="宋体" pitchFamily="2" charset="-122"/>
                      <a:ea typeface="宋体" pitchFamily="2" charset="-122"/>
                    </a:endParaRPr>
                  </a:p>
                </p:txBody>
              </p:sp>
              <p:sp>
                <p:nvSpPr>
                  <p:cNvPr id="468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1775" y="1651"/>
                    <a:ext cx="226" cy="0"/>
                  </a:xfrm>
                  <a:prstGeom prst="line">
                    <a:avLst/>
                  </a:prstGeom>
                  <a:noFill/>
                  <a:ln w="508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>
                      <a:latin typeface="宋体" pitchFamily="2" charset="-122"/>
                      <a:ea typeface="宋体" pitchFamily="2" charset="-122"/>
                    </a:endParaRPr>
                  </a:p>
                </p:txBody>
              </p:sp>
              <p:sp>
                <p:nvSpPr>
                  <p:cNvPr id="469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1775" y="1702"/>
                    <a:ext cx="226" cy="0"/>
                  </a:xfrm>
                  <a:prstGeom prst="line">
                    <a:avLst/>
                  </a:prstGeom>
                  <a:noFill/>
                  <a:ln w="508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>
                      <a:latin typeface="宋体" pitchFamily="2" charset="-122"/>
                      <a:ea typeface="宋体" pitchFamily="2" charset="-122"/>
                    </a:endParaRPr>
                  </a:p>
                </p:txBody>
              </p:sp>
              <p:grpSp>
                <p:nvGrpSpPr>
                  <p:cNvPr id="470" name="Group 17"/>
                  <p:cNvGrpSpPr>
                    <a:grpSpLocks/>
                  </p:cNvGrpSpPr>
                  <p:nvPr/>
                </p:nvGrpSpPr>
                <p:grpSpPr bwMode="auto">
                  <a:xfrm>
                    <a:off x="1655" y="1377"/>
                    <a:ext cx="51" cy="303"/>
                    <a:chOff x="1655" y="1377"/>
                    <a:chExt cx="51" cy="303"/>
                  </a:xfrm>
                </p:grpSpPr>
                <p:sp>
                  <p:nvSpPr>
                    <p:cNvPr id="475" name="Line 18"/>
                    <p:cNvSpPr>
                      <a:spLocks noChangeShapeType="1"/>
                    </p:cNvSpPr>
                    <p:nvPr/>
                  </p:nvSpPr>
                  <p:spPr bwMode="auto">
                    <a:xfrm rot="5400000" flipH="1">
                      <a:off x="1646" y="1647"/>
                      <a:ext cx="67" cy="0"/>
                    </a:xfrm>
                    <a:prstGeom prst="line">
                      <a:avLst/>
                    </a:prstGeom>
                    <a:noFill/>
                    <a:ln w="508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宋体" pitchFamily="2" charset="-122"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476" name="Line 19"/>
                    <p:cNvSpPr>
                      <a:spLocks noChangeShapeType="1"/>
                    </p:cNvSpPr>
                    <p:nvPr/>
                  </p:nvSpPr>
                  <p:spPr bwMode="auto">
                    <a:xfrm rot="5400000" flipH="1">
                      <a:off x="1593" y="1490"/>
                      <a:ext cx="226" cy="0"/>
                    </a:xfrm>
                    <a:prstGeom prst="line">
                      <a:avLst/>
                    </a:prstGeom>
                    <a:noFill/>
                    <a:ln w="508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宋体" pitchFamily="2" charset="-122"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477" name="Line 20"/>
                    <p:cNvSpPr>
                      <a:spLocks noChangeShapeType="1"/>
                    </p:cNvSpPr>
                    <p:nvPr/>
                  </p:nvSpPr>
                  <p:spPr bwMode="auto">
                    <a:xfrm rot="5400000" flipH="1">
                      <a:off x="1542" y="1490"/>
                      <a:ext cx="226" cy="0"/>
                    </a:xfrm>
                    <a:prstGeom prst="line">
                      <a:avLst/>
                    </a:prstGeom>
                    <a:noFill/>
                    <a:ln w="508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宋体" pitchFamily="2" charset="-122"/>
                        <a:ea typeface="宋体" pitchFamily="2" charset="-122"/>
                      </a:endParaRPr>
                    </a:p>
                  </p:txBody>
                </p:sp>
              </p:grpSp>
              <p:grpSp>
                <p:nvGrpSpPr>
                  <p:cNvPr id="471" name="Group 21"/>
                  <p:cNvGrpSpPr>
                    <a:grpSpLocks/>
                  </p:cNvGrpSpPr>
                  <p:nvPr/>
                </p:nvGrpSpPr>
                <p:grpSpPr bwMode="auto">
                  <a:xfrm flipV="1">
                    <a:off x="1656" y="1677"/>
                    <a:ext cx="51" cy="303"/>
                    <a:chOff x="1655" y="1377"/>
                    <a:chExt cx="51" cy="303"/>
                  </a:xfrm>
                </p:grpSpPr>
                <p:sp>
                  <p:nvSpPr>
                    <p:cNvPr id="472" name="Line 22"/>
                    <p:cNvSpPr>
                      <a:spLocks noChangeShapeType="1"/>
                    </p:cNvSpPr>
                    <p:nvPr/>
                  </p:nvSpPr>
                  <p:spPr bwMode="auto">
                    <a:xfrm rot="5400000" flipH="1">
                      <a:off x="1646" y="1647"/>
                      <a:ext cx="67" cy="0"/>
                    </a:xfrm>
                    <a:prstGeom prst="line">
                      <a:avLst/>
                    </a:prstGeom>
                    <a:noFill/>
                    <a:ln w="508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宋体" pitchFamily="2" charset="-122"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473" name="Line 23"/>
                    <p:cNvSpPr>
                      <a:spLocks noChangeShapeType="1"/>
                    </p:cNvSpPr>
                    <p:nvPr/>
                  </p:nvSpPr>
                  <p:spPr bwMode="auto">
                    <a:xfrm rot="5400000" flipH="1">
                      <a:off x="1593" y="1490"/>
                      <a:ext cx="226" cy="0"/>
                    </a:xfrm>
                    <a:prstGeom prst="line">
                      <a:avLst/>
                    </a:prstGeom>
                    <a:noFill/>
                    <a:ln w="508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宋体" pitchFamily="2" charset="-122"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474" name="Line 24"/>
                    <p:cNvSpPr>
                      <a:spLocks noChangeShapeType="1"/>
                    </p:cNvSpPr>
                    <p:nvPr/>
                  </p:nvSpPr>
                  <p:spPr bwMode="auto">
                    <a:xfrm rot="5400000" flipH="1">
                      <a:off x="1542" y="1490"/>
                      <a:ext cx="226" cy="0"/>
                    </a:xfrm>
                    <a:prstGeom prst="line">
                      <a:avLst/>
                    </a:prstGeom>
                    <a:noFill/>
                    <a:ln w="508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宋体" pitchFamily="2" charset="-122"/>
                        <a:ea typeface="宋体" pitchFamily="2" charset="-122"/>
                      </a:endParaRPr>
                    </a:p>
                  </p:txBody>
                </p:sp>
              </p:grpSp>
            </p:grpSp>
            <p:sp>
              <p:nvSpPr>
                <p:cNvPr id="466" name="Freeform 25"/>
                <p:cNvSpPr>
                  <a:spLocks/>
                </p:cNvSpPr>
                <p:nvPr/>
              </p:nvSpPr>
              <p:spPr bwMode="auto">
                <a:xfrm rot="5400000">
                  <a:off x="2943" y="1551"/>
                  <a:ext cx="95" cy="134"/>
                </a:xfrm>
                <a:custGeom>
                  <a:avLst/>
                  <a:gdLst>
                    <a:gd name="T0" fmla="*/ 1 w 127"/>
                    <a:gd name="T1" fmla="*/ 2 h 178"/>
                    <a:gd name="T2" fmla="*/ 1 w 127"/>
                    <a:gd name="T3" fmla="*/ 0 h 178"/>
                    <a:gd name="T4" fmla="*/ 1 w 127"/>
                    <a:gd name="T5" fmla="*/ 0 h 178"/>
                    <a:gd name="T6" fmla="*/ 1 w 127"/>
                    <a:gd name="T7" fmla="*/ 2 h 178"/>
                    <a:gd name="T8" fmla="*/ 0 w 127"/>
                    <a:gd name="T9" fmla="*/ 2 h 178"/>
                    <a:gd name="T10" fmla="*/ 0 w 127"/>
                    <a:gd name="T11" fmla="*/ 2 h 178"/>
                    <a:gd name="T12" fmla="*/ 1 w 127"/>
                    <a:gd name="T13" fmla="*/ 2 h 178"/>
                    <a:gd name="T14" fmla="*/ 1 w 127"/>
                    <a:gd name="T15" fmla="*/ 2 h 178"/>
                    <a:gd name="T16" fmla="*/ 1 w 127"/>
                    <a:gd name="T17" fmla="*/ 2 h 178"/>
                    <a:gd name="T18" fmla="*/ 1 w 127"/>
                    <a:gd name="T19" fmla="*/ 2 h 178"/>
                    <a:gd name="T20" fmla="*/ 1 w 127"/>
                    <a:gd name="T21" fmla="*/ 2 h 17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27"/>
                    <a:gd name="T34" fmla="*/ 0 h 178"/>
                    <a:gd name="T35" fmla="*/ 127 w 127"/>
                    <a:gd name="T36" fmla="*/ 178 h 17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27" h="178">
                      <a:moveTo>
                        <a:pt x="126" y="151"/>
                      </a:moveTo>
                      <a:lnTo>
                        <a:pt x="126" y="0"/>
                      </a:lnTo>
                      <a:lnTo>
                        <a:pt x="75" y="0"/>
                      </a:lnTo>
                      <a:lnTo>
                        <a:pt x="75" y="50"/>
                      </a:lnTo>
                      <a:lnTo>
                        <a:pt x="0" y="50"/>
                      </a:lnTo>
                      <a:lnTo>
                        <a:pt x="0" y="126"/>
                      </a:lnTo>
                      <a:lnTo>
                        <a:pt x="75" y="126"/>
                      </a:lnTo>
                      <a:lnTo>
                        <a:pt x="75" y="177"/>
                      </a:lnTo>
                      <a:lnTo>
                        <a:pt x="126" y="177"/>
                      </a:lnTo>
                      <a:lnTo>
                        <a:pt x="126" y="101"/>
                      </a:lnTo>
                      <a:lnTo>
                        <a:pt x="126" y="151"/>
                      </a:lnTo>
                    </a:path>
                  </a:pathLst>
                </a:custGeom>
                <a:solidFill>
                  <a:srgbClr val="FFFF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 vert="eaVert"/>
                <a:lstStyle/>
                <a:p>
                  <a:endParaRPr lang="ja-JP" altLang="en-US">
                    <a:latin typeface="宋体" pitchFamily="2" charset="-122"/>
                    <a:ea typeface="宋体" pitchFamily="2" charset="-122"/>
                  </a:endParaRPr>
                </a:p>
              </p:txBody>
            </p:sp>
          </p:grpSp>
        </p:grpSp>
        <p:grpSp>
          <p:nvGrpSpPr>
            <p:cNvPr id="349" name="Group 26"/>
            <p:cNvGrpSpPr>
              <a:grpSpLocks/>
            </p:cNvGrpSpPr>
            <p:nvPr/>
          </p:nvGrpSpPr>
          <p:grpSpPr bwMode="auto">
            <a:xfrm>
              <a:off x="1101" y="3512"/>
              <a:ext cx="451" cy="780"/>
              <a:chOff x="2766" y="1085"/>
              <a:chExt cx="451" cy="780"/>
            </a:xfrm>
          </p:grpSpPr>
          <p:grpSp>
            <p:nvGrpSpPr>
              <p:cNvPr id="440" name="Group 27"/>
              <p:cNvGrpSpPr>
                <a:grpSpLocks/>
              </p:cNvGrpSpPr>
              <p:nvPr/>
            </p:nvGrpSpPr>
            <p:grpSpPr bwMode="auto">
              <a:xfrm>
                <a:off x="2924" y="1085"/>
                <a:ext cx="133" cy="211"/>
                <a:chOff x="2924" y="1253"/>
                <a:chExt cx="133" cy="211"/>
              </a:xfrm>
            </p:grpSpPr>
            <p:sp>
              <p:nvSpPr>
                <p:cNvPr id="458" name="Freeform 28"/>
                <p:cNvSpPr>
                  <a:spLocks/>
                </p:cNvSpPr>
                <p:nvPr/>
              </p:nvSpPr>
              <p:spPr bwMode="auto">
                <a:xfrm rot="5400000" flipH="1">
                  <a:off x="2943" y="1350"/>
                  <a:ext cx="95" cy="133"/>
                </a:xfrm>
                <a:custGeom>
                  <a:avLst/>
                  <a:gdLst>
                    <a:gd name="T0" fmla="*/ 0 w 208"/>
                    <a:gd name="T1" fmla="*/ 0 h 292"/>
                    <a:gd name="T2" fmla="*/ 0 w 208"/>
                    <a:gd name="T3" fmla="*/ 0 h 292"/>
                    <a:gd name="T4" fmla="*/ 0 w 208"/>
                    <a:gd name="T5" fmla="*/ 0 h 292"/>
                    <a:gd name="T6" fmla="*/ 0 w 208"/>
                    <a:gd name="T7" fmla="*/ 0 h 292"/>
                    <a:gd name="T8" fmla="*/ 0 w 208"/>
                    <a:gd name="T9" fmla="*/ 0 h 292"/>
                    <a:gd name="T10" fmla="*/ 0 w 208"/>
                    <a:gd name="T11" fmla="*/ 0 h 292"/>
                    <a:gd name="T12" fmla="*/ 0 w 208"/>
                    <a:gd name="T13" fmla="*/ 0 h 292"/>
                    <a:gd name="T14" fmla="*/ 0 w 208"/>
                    <a:gd name="T15" fmla="*/ 0 h 292"/>
                    <a:gd name="T16" fmla="*/ 0 w 208"/>
                    <a:gd name="T17" fmla="*/ 0 h 29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08"/>
                    <a:gd name="T28" fmla="*/ 0 h 292"/>
                    <a:gd name="T29" fmla="*/ 208 w 208"/>
                    <a:gd name="T30" fmla="*/ 292 h 29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08" h="292">
                      <a:moveTo>
                        <a:pt x="0" y="0"/>
                      </a:moveTo>
                      <a:lnTo>
                        <a:pt x="0" y="83"/>
                      </a:lnTo>
                      <a:lnTo>
                        <a:pt x="124" y="83"/>
                      </a:lnTo>
                      <a:lnTo>
                        <a:pt x="124" y="207"/>
                      </a:lnTo>
                      <a:lnTo>
                        <a:pt x="0" y="207"/>
                      </a:lnTo>
                      <a:lnTo>
                        <a:pt x="0" y="291"/>
                      </a:lnTo>
                      <a:lnTo>
                        <a:pt x="207" y="291"/>
                      </a:lnTo>
                      <a:lnTo>
                        <a:pt x="207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accent1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 vert="eaVert"/>
                <a:lstStyle/>
                <a:p>
                  <a:endParaRPr lang="ja-JP" altLang="en-US">
                    <a:latin typeface="宋体" pitchFamily="2" charset="-122"/>
                    <a:ea typeface="宋体" pitchFamily="2" charset="-122"/>
                  </a:endParaRPr>
                </a:p>
              </p:txBody>
            </p:sp>
            <p:sp>
              <p:nvSpPr>
                <p:cNvPr id="459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2992" y="1253"/>
                  <a:ext cx="0" cy="116"/>
                </a:xfrm>
                <a:prstGeom prst="line">
                  <a:avLst/>
                </a:prstGeom>
                <a:no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宋体" pitchFamily="2" charset="-122"/>
                    <a:ea typeface="宋体" pitchFamily="2" charset="-122"/>
                  </a:endParaRPr>
                </a:p>
              </p:txBody>
            </p:sp>
          </p:grpSp>
          <p:grpSp>
            <p:nvGrpSpPr>
              <p:cNvPr id="441" name="Group 30"/>
              <p:cNvGrpSpPr>
                <a:grpSpLocks/>
              </p:cNvGrpSpPr>
              <p:nvPr/>
            </p:nvGrpSpPr>
            <p:grpSpPr bwMode="auto">
              <a:xfrm>
                <a:off x="2766" y="1241"/>
                <a:ext cx="451" cy="624"/>
                <a:chOff x="2766" y="1570"/>
                <a:chExt cx="451" cy="624"/>
              </a:xfrm>
            </p:grpSpPr>
            <p:sp>
              <p:nvSpPr>
                <p:cNvPr id="442" name="Line 31"/>
                <p:cNvSpPr>
                  <a:spLocks noChangeShapeType="1"/>
                </p:cNvSpPr>
                <p:nvPr/>
              </p:nvSpPr>
              <p:spPr bwMode="auto">
                <a:xfrm flipV="1">
                  <a:off x="2992" y="1661"/>
                  <a:ext cx="0" cy="116"/>
                </a:xfrm>
                <a:prstGeom prst="line">
                  <a:avLst/>
                </a:prstGeom>
                <a:no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宋体" pitchFamily="2" charset="-122"/>
                    <a:ea typeface="宋体" pitchFamily="2" charset="-122"/>
                  </a:endParaRPr>
                </a:p>
              </p:txBody>
            </p:sp>
            <p:sp>
              <p:nvSpPr>
                <p:cNvPr id="443" name="Freeform 32"/>
                <p:cNvSpPr>
                  <a:spLocks/>
                </p:cNvSpPr>
                <p:nvPr/>
              </p:nvSpPr>
              <p:spPr bwMode="auto">
                <a:xfrm rot="16200000" flipV="1">
                  <a:off x="2943" y="1759"/>
                  <a:ext cx="95" cy="134"/>
                </a:xfrm>
                <a:custGeom>
                  <a:avLst/>
                  <a:gdLst>
                    <a:gd name="T0" fmla="*/ 1 w 127"/>
                    <a:gd name="T1" fmla="*/ 2 h 178"/>
                    <a:gd name="T2" fmla="*/ 1 w 127"/>
                    <a:gd name="T3" fmla="*/ 0 h 178"/>
                    <a:gd name="T4" fmla="*/ 1 w 127"/>
                    <a:gd name="T5" fmla="*/ 0 h 178"/>
                    <a:gd name="T6" fmla="*/ 1 w 127"/>
                    <a:gd name="T7" fmla="*/ 2 h 178"/>
                    <a:gd name="T8" fmla="*/ 0 w 127"/>
                    <a:gd name="T9" fmla="*/ 2 h 178"/>
                    <a:gd name="T10" fmla="*/ 0 w 127"/>
                    <a:gd name="T11" fmla="*/ 2 h 178"/>
                    <a:gd name="T12" fmla="*/ 1 w 127"/>
                    <a:gd name="T13" fmla="*/ 2 h 178"/>
                    <a:gd name="T14" fmla="*/ 1 w 127"/>
                    <a:gd name="T15" fmla="*/ 2 h 178"/>
                    <a:gd name="T16" fmla="*/ 1 w 127"/>
                    <a:gd name="T17" fmla="*/ 2 h 178"/>
                    <a:gd name="T18" fmla="*/ 1 w 127"/>
                    <a:gd name="T19" fmla="*/ 2 h 178"/>
                    <a:gd name="T20" fmla="*/ 1 w 127"/>
                    <a:gd name="T21" fmla="*/ 2 h 17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27"/>
                    <a:gd name="T34" fmla="*/ 0 h 178"/>
                    <a:gd name="T35" fmla="*/ 127 w 127"/>
                    <a:gd name="T36" fmla="*/ 178 h 17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27" h="178">
                      <a:moveTo>
                        <a:pt x="126" y="151"/>
                      </a:moveTo>
                      <a:lnTo>
                        <a:pt x="126" y="0"/>
                      </a:lnTo>
                      <a:lnTo>
                        <a:pt x="75" y="0"/>
                      </a:lnTo>
                      <a:lnTo>
                        <a:pt x="75" y="50"/>
                      </a:lnTo>
                      <a:lnTo>
                        <a:pt x="0" y="50"/>
                      </a:lnTo>
                      <a:lnTo>
                        <a:pt x="0" y="126"/>
                      </a:lnTo>
                      <a:lnTo>
                        <a:pt x="75" y="126"/>
                      </a:lnTo>
                      <a:lnTo>
                        <a:pt x="75" y="177"/>
                      </a:lnTo>
                      <a:lnTo>
                        <a:pt x="126" y="177"/>
                      </a:lnTo>
                      <a:lnTo>
                        <a:pt x="126" y="101"/>
                      </a:lnTo>
                      <a:lnTo>
                        <a:pt x="126" y="151"/>
                      </a:lnTo>
                    </a:path>
                  </a:pathLst>
                </a:custGeom>
                <a:solidFill>
                  <a:srgbClr val="FFFF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 vert="eaVert"/>
                <a:lstStyle/>
                <a:p>
                  <a:endParaRPr lang="ja-JP" altLang="en-US">
                    <a:latin typeface="宋体" pitchFamily="2" charset="-122"/>
                    <a:ea typeface="宋体" pitchFamily="2" charset="-122"/>
                  </a:endParaRPr>
                </a:p>
              </p:txBody>
            </p:sp>
            <p:sp>
              <p:nvSpPr>
                <p:cNvPr id="444" name="Freeform 33"/>
                <p:cNvSpPr>
                  <a:spLocks/>
                </p:cNvSpPr>
                <p:nvPr/>
              </p:nvSpPr>
              <p:spPr bwMode="auto">
                <a:xfrm rot="-5400000" flipH="1" flipV="1">
                  <a:off x="2943" y="1798"/>
                  <a:ext cx="95" cy="133"/>
                </a:xfrm>
                <a:custGeom>
                  <a:avLst/>
                  <a:gdLst>
                    <a:gd name="T0" fmla="*/ 0 w 208"/>
                    <a:gd name="T1" fmla="*/ 0 h 292"/>
                    <a:gd name="T2" fmla="*/ 0 w 208"/>
                    <a:gd name="T3" fmla="*/ 0 h 292"/>
                    <a:gd name="T4" fmla="*/ 0 w 208"/>
                    <a:gd name="T5" fmla="*/ 0 h 292"/>
                    <a:gd name="T6" fmla="*/ 0 w 208"/>
                    <a:gd name="T7" fmla="*/ 0 h 292"/>
                    <a:gd name="T8" fmla="*/ 0 w 208"/>
                    <a:gd name="T9" fmla="*/ 0 h 292"/>
                    <a:gd name="T10" fmla="*/ 0 w 208"/>
                    <a:gd name="T11" fmla="*/ 0 h 292"/>
                    <a:gd name="T12" fmla="*/ 0 w 208"/>
                    <a:gd name="T13" fmla="*/ 0 h 292"/>
                    <a:gd name="T14" fmla="*/ 0 w 208"/>
                    <a:gd name="T15" fmla="*/ 0 h 292"/>
                    <a:gd name="T16" fmla="*/ 0 w 208"/>
                    <a:gd name="T17" fmla="*/ 0 h 29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08"/>
                    <a:gd name="T28" fmla="*/ 0 h 292"/>
                    <a:gd name="T29" fmla="*/ 208 w 208"/>
                    <a:gd name="T30" fmla="*/ 292 h 29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08" h="292">
                      <a:moveTo>
                        <a:pt x="0" y="0"/>
                      </a:moveTo>
                      <a:lnTo>
                        <a:pt x="0" y="83"/>
                      </a:lnTo>
                      <a:lnTo>
                        <a:pt x="124" y="83"/>
                      </a:lnTo>
                      <a:lnTo>
                        <a:pt x="124" y="207"/>
                      </a:lnTo>
                      <a:lnTo>
                        <a:pt x="0" y="207"/>
                      </a:lnTo>
                      <a:lnTo>
                        <a:pt x="0" y="291"/>
                      </a:lnTo>
                      <a:lnTo>
                        <a:pt x="207" y="291"/>
                      </a:lnTo>
                      <a:lnTo>
                        <a:pt x="207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accent1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 vert="eaVert"/>
                <a:lstStyle/>
                <a:p>
                  <a:endParaRPr lang="ja-JP" altLang="en-US">
                    <a:latin typeface="宋体" pitchFamily="2" charset="-122"/>
                    <a:ea typeface="宋体" pitchFamily="2" charset="-122"/>
                  </a:endParaRPr>
                </a:p>
              </p:txBody>
            </p:sp>
            <p:grpSp>
              <p:nvGrpSpPr>
                <p:cNvPr id="445" name="Group 34"/>
                <p:cNvGrpSpPr>
                  <a:grpSpLocks/>
                </p:cNvGrpSpPr>
                <p:nvPr/>
              </p:nvGrpSpPr>
              <p:grpSpPr bwMode="auto">
                <a:xfrm rot="5400000" flipV="1">
                  <a:off x="2848" y="1824"/>
                  <a:ext cx="288" cy="451"/>
                  <a:chOff x="1617" y="1377"/>
                  <a:chExt cx="384" cy="603"/>
                </a:xfrm>
              </p:grpSpPr>
              <p:sp>
                <p:nvSpPr>
                  <p:cNvPr id="447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1617" y="1677"/>
                    <a:ext cx="133" cy="0"/>
                  </a:xfrm>
                  <a:prstGeom prst="line">
                    <a:avLst/>
                  </a:prstGeom>
                  <a:noFill/>
                  <a:ln w="508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>
                      <a:latin typeface="宋体" pitchFamily="2" charset="-122"/>
                      <a:ea typeface="宋体" pitchFamily="2" charset="-122"/>
                    </a:endParaRPr>
                  </a:p>
                </p:txBody>
              </p:sp>
              <p:sp>
                <p:nvSpPr>
                  <p:cNvPr id="448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1775" y="1651"/>
                    <a:ext cx="226" cy="0"/>
                  </a:xfrm>
                  <a:prstGeom prst="line">
                    <a:avLst/>
                  </a:prstGeom>
                  <a:noFill/>
                  <a:ln w="508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>
                      <a:latin typeface="宋体" pitchFamily="2" charset="-122"/>
                      <a:ea typeface="宋体" pitchFamily="2" charset="-122"/>
                    </a:endParaRPr>
                  </a:p>
                </p:txBody>
              </p:sp>
              <p:sp>
                <p:nvSpPr>
                  <p:cNvPr id="449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1775" y="1702"/>
                    <a:ext cx="226" cy="0"/>
                  </a:xfrm>
                  <a:prstGeom prst="line">
                    <a:avLst/>
                  </a:prstGeom>
                  <a:noFill/>
                  <a:ln w="508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>
                      <a:latin typeface="宋体" pitchFamily="2" charset="-122"/>
                      <a:ea typeface="宋体" pitchFamily="2" charset="-122"/>
                    </a:endParaRPr>
                  </a:p>
                </p:txBody>
              </p:sp>
              <p:grpSp>
                <p:nvGrpSpPr>
                  <p:cNvPr id="450" name="Group 38"/>
                  <p:cNvGrpSpPr>
                    <a:grpSpLocks/>
                  </p:cNvGrpSpPr>
                  <p:nvPr/>
                </p:nvGrpSpPr>
                <p:grpSpPr bwMode="auto">
                  <a:xfrm>
                    <a:off x="1655" y="1377"/>
                    <a:ext cx="51" cy="303"/>
                    <a:chOff x="1655" y="1377"/>
                    <a:chExt cx="51" cy="303"/>
                  </a:xfrm>
                </p:grpSpPr>
                <p:sp>
                  <p:nvSpPr>
                    <p:cNvPr id="455" name="Line 39"/>
                    <p:cNvSpPr>
                      <a:spLocks noChangeShapeType="1"/>
                    </p:cNvSpPr>
                    <p:nvPr/>
                  </p:nvSpPr>
                  <p:spPr bwMode="auto">
                    <a:xfrm rot="5400000" flipH="1">
                      <a:off x="1646" y="1647"/>
                      <a:ext cx="67" cy="0"/>
                    </a:xfrm>
                    <a:prstGeom prst="line">
                      <a:avLst/>
                    </a:prstGeom>
                    <a:noFill/>
                    <a:ln w="508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宋体" pitchFamily="2" charset="-122"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456" name="Line 40"/>
                    <p:cNvSpPr>
                      <a:spLocks noChangeShapeType="1"/>
                    </p:cNvSpPr>
                    <p:nvPr/>
                  </p:nvSpPr>
                  <p:spPr bwMode="auto">
                    <a:xfrm rot="5400000" flipH="1">
                      <a:off x="1593" y="1490"/>
                      <a:ext cx="226" cy="0"/>
                    </a:xfrm>
                    <a:prstGeom prst="line">
                      <a:avLst/>
                    </a:prstGeom>
                    <a:noFill/>
                    <a:ln w="508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宋体" pitchFamily="2" charset="-122"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457" name="Line 41"/>
                    <p:cNvSpPr>
                      <a:spLocks noChangeShapeType="1"/>
                    </p:cNvSpPr>
                    <p:nvPr/>
                  </p:nvSpPr>
                  <p:spPr bwMode="auto">
                    <a:xfrm rot="5400000" flipH="1">
                      <a:off x="1542" y="1490"/>
                      <a:ext cx="226" cy="0"/>
                    </a:xfrm>
                    <a:prstGeom prst="line">
                      <a:avLst/>
                    </a:prstGeom>
                    <a:noFill/>
                    <a:ln w="508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宋体" pitchFamily="2" charset="-122"/>
                        <a:ea typeface="宋体" pitchFamily="2" charset="-122"/>
                      </a:endParaRPr>
                    </a:p>
                  </p:txBody>
                </p:sp>
              </p:grpSp>
              <p:grpSp>
                <p:nvGrpSpPr>
                  <p:cNvPr id="451" name="Group 42"/>
                  <p:cNvGrpSpPr>
                    <a:grpSpLocks/>
                  </p:cNvGrpSpPr>
                  <p:nvPr/>
                </p:nvGrpSpPr>
                <p:grpSpPr bwMode="auto">
                  <a:xfrm flipV="1">
                    <a:off x="1656" y="1677"/>
                    <a:ext cx="51" cy="303"/>
                    <a:chOff x="1655" y="1377"/>
                    <a:chExt cx="51" cy="303"/>
                  </a:xfrm>
                </p:grpSpPr>
                <p:sp>
                  <p:nvSpPr>
                    <p:cNvPr id="452" name="Line 43"/>
                    <p:cNvSpPr>
                      <a:spLocks noChangeShapeType="1"/>
                    </p:cNvSpPr>
                    <p:nvPr/>
                  </p:nvSpPr>
                  <p:spPr bwMode="auto">
                    <a:xfrm rot="5400000" flipH="1">
                      <a:off x="1646" y="1647"/>
                      <a:ext cx="67" cy="0"/>
                    </a:xfrm>
                    <a:prstGeom prst="line">
                      <a:avLst/>
                    </a:prstGeom>
                    <a:noFill/>
                    <a:ln w="508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宋体" pitchFamily="2" charset="-122"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453" name="Line 44"/>
                    <p:cNvSpPr>
                      <a:spLocks noChangeShapeType="1"/>
                    </p:cNvSpPr>
                    <p:nvPr/>
                  </p:nvSpPr>
                  <p:spPr bwMode="auto">
                    <a:xfrm rot="5400000" flipH="1">
                      <a:off x="1593" y="1490"/>
                      <a:ext cx="226" cy="0"/>
                    </a:xfrm>
                    <a:prstGeom prst="line">
                      <a:avLst/>
                    </a:prstGeom>
                    <a:noFill/>
                    <a:ln w="508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宋体" pitchFamily="2" charset="-122"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454" name="Line 45"/>
                    <p:cNvSpPr>
                      <a:spLocks noChangeShapeType="1"/>
                    </p:cNvSpPr>
                    <p:nvPr/>
                  </p:nvSpPr>
                  <p:spPr bwMode="auto">
                    <a:xfrm rot="5400000" flipH="1">
                      <a:off x="1542" y="1490"/>
                      <a:ext cx="226" cy="0"/>
                    </a:xfrm>
                    <a:prstGeom prst="line">
                      <a:avLst/>
                    </a:prstGeom>
                    <a:noFill/>
                    <a:ln w="508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宋体" pitchFamily="2" charset="-122"/>
                        <a:ea typeface="宋体" pitchFamily="2" charset="-122"/>
                      </a:endParaRPr>
                    </a:p>
                  </p:txBody>
                </p:sp>
              </p:grpSp>
            </p:grpSp>
            <p:sp>
              <p:nvSpPr>
                <p:cNvPr id="446" name="Freeform 46"/>
                <p:cNvSpPr>
                  <a:spLocks/>
                </p:cNvSpPr>
                <p:nvPr/>
              </p:nvSpPr>
              <p:spPr bwMode="auto">
                <a:xfrm rot="5400000">
                  <a:off x="2943" y="1551"/>
                  <a:ext cx="95" cy="134"/>
                </a:xfrm>
                <a:custGeom>
                  <a:avLst/>
                  <a:gdLst>
                    <a:gd name="T0" fmla="*/ 1 w 127"/>
                    <a:gd name="T1" fmla="*/ 2 h 178"/>
                    <a:gd name="T2" fmla="*/ 1 w 127"/>
                    <a:gd name="T3" fmla="*/ 0 h 178"/>
                    <a:gd name="T4" fmla="*/ 1 w 127"/>
                    <a:gd name="T5" fmla="*/ 0 h 178"/>
                    <a:gd name="T6" fmla="*/ 1 w 127"/>
                    <a:gd name="T7" fmla="*/ 2 h 178"/>
                    <a:gd name="T8" fmla="*/ 0 w 127"/>
                    <a:gd name="T9" fmla="*/ 2 h 178"/>
                    <a:gd name="T10" fmla="*/ 0 w 127"/>
                    <a:gd name="T11" fmla="*/ 2 h 178"/>
                    <a:gd name="T12" fmla="*/ 1 w 127"/>
                    <a:gd name="T13" fmla="*/ 2 h 178"/>
                    <a:gd name="T14" fmla="*/ 1 w 127"/>
                    <a:gd name="T15" fmla="*/ 2 h 178"/>
                    <a:gd name="T16" fmla="*/ 1 w 127"/>
                    <a:gd name="T17" fmla="*/ 2 h 178"/>
                    <a:gd name="T18" fmla="*/ 1 w 127"/>
                    <a:gd name="T19" fmla="*/ 2 h 178"/>
                    <a:gd name="T20" fmla="*/ 1 w 127"/>
                    <a:gd name="T21" fmla="*/ 2 h 17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27"/>
                    <a:gd name="T34" fmla="*/ 0 h 178"/>
                    <a:gd name="T35" fmla="*/ 127 w 127"/>
                    <a:gd name="T36" fmla="*/ 178 h 17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27" h="178">
                      <a:moveTo>
                        <a:pt x="126" y="151"/>
                      </a:moveTo>
                      <a:lnTo>
                        <a:pt x="126" y="0"/>
                      </a:lnTo>
                      <a:lnTo>
                        <a:pt x="75" y="0"/>
                      </a:lnTo>
                      <a:lnTo>
                        <a:pt x="75" y="50"/>
                      </a:lnTo>
                      <a:lnTo>
                        <a:pt x="0" y="50"/>
                      </a:lnTo>
                      <a:lnTo>
                        <a:pt x="0" y="126"/>
                      </a:lnTo>
                      <a:lnTo>
                        <a:pt x="75" y="126"/>
                      </a:lnTo>
                      <a:lnTo>
                        <a:pt x="75" y="177"/>
                      </a:lnTo>
                      <a:lnTo>
                        <a:pt x="126" y="177"/>
                      </a:lnTo>
                      <a:lnTo>
                        <a:pt x="126" y="101"/>
                      </a:lnTo>
                      <a:lnTo>
                        <a:pt x="126" y="151"/>
                      </a:lnTo>
                    </a:path>
                  </a:pathLst>
                </a:custGeom>
                <a:solidFill>
                  <a:srgbClr val="FFFF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 vert="eaVert"/>
                <a:lstStyle/>
                <a:p>
                  <a:endParaRPr lang="ja-JP" altLang="en-US">
                    <a:latin typeface="宋体" pitchFamily="2" charset="-122"/>
                    <a:ea typeface="宋体" pitchFamily="2" charset="-122"/>
                  </a:endParaRPr>
                </a:p>
              </p:txBody>
            </p:sp>
          </p:grpSp>
        </p:grpSp>
        <p:grpSp>
          <p:nvGrpSpPr>
            <p:cNvPr id="350" name="Group 47"/>
            <p:cNvGrpSpPr>
              <a:grpSpLocks/>
            </p:cNvGrpSpPr>
            <p:nvPr/>
          </p:nvGrpSpPr>
          <p:grpSpPr bwMode="auto">
            <a:xfrm>
              <a:off x="2142" y="3512"/>
              <a:ext cx="451" cy="780"/>
              <a:chOff x="2766" y="1085"/>
              <a:chExt cx="451" cy="780"/>
            </a:xfrm>
          </p:grpSpPr>
          <p:grpSp>
            <p:nvGrpSpPr>
              <p:cNvPr id="420" name="Group 48"/>
              <p:cNvGrpSpPr>
                <a:grpSpLocks/>
              </p:cNvGrpSpPr>
              <p:nvPr/>
            </p:nvGrpSpPr>
            <p:grpSpPr bwMode="auto">
              <a:xfrm>
                <a:off x="2924" y="1085"/>
                <a:ext cx="133" cy="211"/>
                <a:chOff x="2924" y="1253"/>
                <a:chExt cx="133" cy="211"/>
              </a:xfrm>
            </p:grpSpPr>
            <p:sp>
              <p:nvSpPr>
                <p:cNvPr id="438" name="Freeform 49"/>
                <p:cNvSpPr>
                  <a:spLocks/>
                </p:cNvSpPr>
                <p:nvPr/>
              </p:nvSpPr>
              <p:spPr bwMode="auto">
                <a:xfrm rot="5400000" flipH="1">
                  <a:off x="2943" y="1350"/>
                  <a:ext cx="95" cy="133"/>
                </a:xfrm>
                <a:custGeom>
                  <a:avLst/>
                  <a:gdLst>
                    <a:gd name="T0" fmla="*/ 0 w 208"/>
                    <a:gd name="T1" fmla="*/ 0 h 292"/>
                    <a:gd name="T2" fmla="*/ 0 w 208"/>
                    <a:gd name="T3" fmla="*/ 0 h 292"/>
                    <a:gd name="T4" fmla="*/ 0 w 208"/>
                    <a:gd name="T5" fmla="*/ 0 h 292"/>
                    <a:gd name="T6" fmla="*/ 0 w 208"/>
                    <a:gd name="T7" fmla="*/ 0 h 292"/>
                    <a:gd name="T8" fmla="*/ 0 w 208"/>
                    <a:gd name="T9" fmla="*/ 0 h 292"/>
                    <a:gd name="T10" fmla="*/ 0 w 208"/>
                    <a:gd name="T11" fmla="*/ 0 h 292"/>
                    <a:gd name="T12" fmla="*/ 0 w 208"/>
                    <a:gd name="T13" fmla="*/ 0 h 292"/>
                    <a:gd name="T14" fmla="*/ 0 w 208"/>
                    <a:gd name="T15" fmla="*/ 0 h 292"/>
                    <a:gd name="T16" fmla="*/ 0 w 208"/>
                    <a:gd name="T17" fmla="*/ 0 h 29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08"/>
                    <a:gd name="T28" fmla="*/ 0 h 292"/>
                    <a:gd name="T29" fmla="*/ 208 w 208"/>
                    <a:gd name="T30" fmla="*/ 292 h 29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08" h="292">
                      <a:moveTo>
                        <a:pt x="0" y="0"/>
                      </a:moveTo>
                      <a:lnTo>
                        <a:pt x="0" y="83"/>
                      </a:lnTo>
                      <a:lnTo>
                        <a:pt x="124" y="83"/>
                      </a:lnTo>
                      <a:lnTo>
                        <a:pt x="124" y="207"/>
                      </a:lnTo>
                      <a:lnTo>
                        <a:pt x="0" y="207"/>
                      </a:lnTo>
                      <a:lnTo>
                        <a:pt x="0" y="291"/>
                      </a:lnTo>
                      <a:lnTo>
                        <a:pt x="207" y="291"/>
                      </a:lnTo>
                      <a:lnTo>
                        <a:pt x="207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accent1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 vert="eaVert"/>
                <a:lstStyle/>
                <a:p>
                  <a:endParaRPr lang="ja-JP" altLang="en-US">
                    <a:latin typeface="宋体" pitchFamily="2" charset="-122"/>
                    <a:ea typeface="宋体" pitchFamily="2" charset="-122"/>
                  </a:endParaRPr>
                </a:p>
              </p:txBody>
            </p:sp>
            <p:sp>
              <p:nvSpPr>
                <p:cNvPr id="439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2992" y="1253"/>
                  <a:ext cx="0" cy="116"/>
                </a:xfrm>
                <a:prstGeom prst="line">
                  <a:avLst/>
                </a:prstGeom>
                <a:no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宋体" pitchFamily="2" charset="-122"/>
                    <a:ea typeface="宋体" pitchFamily="2" charset="-122"/>
                  </a:endParaRPr>
                </a:p>
              </p:txBody>
            </p:sp>
          </p:grpSp>
          <p:grpSp>
            <p:nvGrpSpPr>
              <p:cNvPr id="421" name="Group 51"/>
              <p:cNvGrpSpPr>
                <a:grpSpLocks/>
              </p:cNvGrpSpPr>
              <p:nvPr/>
            </p:nvGrpSpPr>
            <p:grpSpPr bwMode="auto">
              <a:xfrm>
                <a:off x="2766" y="1241"/>
                <a:ext cx="451" cy="624"/>
                <a:chOff x="2766" y="1570"/>
                <a:chExt cx="451" cy="624"/>
              </a:xfrm>
            </p:grpSpPr>
            <p:sp>
              <p:nvSpPr>
                <p:cNvPr id="422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2992" y="1661"/>
                  <a:ext cx="0" cy="116"/>
                </a:xfrm>
                <a:prstGeom prst="line">
                  <a:avLst/>
                </a:prstGeom>
                <a:no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宋体" pitchFamily="2" charset="-122"/>
                    <a:ea typeface="宋体" pitchFamily="2" charset="-122"/>
                  </a:endParaRPr>
                </a:p>
              </p:txBody>
            </p:sp>
            <p:sp>
              <p:nvSpPr>
                <p:cNvPr id="423" name="Freeform 53"/>
                <p:cNvSpPr>
                  <a:spLocks/>
                </p:cNvSpPr>
                <p:nvPr/>
              </p:nvSpPr>
              <p:spPr bwMode="auto">
                <a:xfrm rot="16200000" flipV="1">
                  <a:off x="2943" y="1759"/>
                  <a:ext cx="95" cy="134"/>
                </a:xfrm>
                <a:custGeom>
                  <a:avLst/>
                  <a:gdLst>
                    <a:gd name="T0" fmla="*/ 1 w 127"/>
                    <a:gd name="T1" fmla="*/ 2 h 178"/>
                    <a:gd name="T2" fmla="*/ 1 w 127"/>
                    <a:gd name="T3" fmla="*/ 0 h 178"/>
                    <a:gd name="T4" fmla="*/ 1 w 127"/>
                    <a:gd name="T5" fmla="*/ 0 h 178"/>
                    <a:gd name="T6" fmla="*/ 1 w 127"/>
                    <a:gd name="T7" fmla="*/ 2 h 178"/>
                    <a:gd name="T8" fmla="*/ 0 w 127"/>
                    <a:gd name="T9" fmla="*/ 2 h 178"/>
                    <a:gd name="T10" fmla="*/ 0 w 127"/>
                    <a:gd name="T11" fmla="*/ 2 h 178"/>
                    <a:gd name="T12" fmla="*/ 1 w 127"/>
                    <a:gd name="T13" fmla="*/ 2 h 178"/>
                    <a:gd name="T14" fmla="*/ 1 w 127"/>
                    <a:gd name="T15" fmla="*/ 2 h 178"/>
                    <a:gd name="T16" fmla="*/ 1 w 127"/>
                    <a:gd name="T17" fmla="*/ 2 h 178"/>
                    <a:gd name="T18" fmla="*/ 1 w 127"/>
                    <a:gd name="T19" fmla="*/ 2 h 178"/>
                    <a:gd name="T20" fmla="*/ 1 w 127"/>
                    <a:gd name="T21" fmla="*/ 2 h 17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27"/>
                    <a:gd name="T34" fmla="*/ 0 h 178"/>
                    <a:gd name="T35" fmla="*/ 127 w 127"/>
                    <a:gd name="T36" fmla="*/ 178 h 17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27" h="178">
                      <a:moveTo>
                        <a:pt x="126" y="151"/>
                      </a:moveTo>
                      <a:lnTo>
                        <a:pt x="126" y="0"/>
                      </a:lnTo>
                      <a:lnTo>
                        <a:pt x="75" y="0"/>
                      </a:lnTo>
                      <a:lnTo>
                        <a:pt x="75" y="50"/>
                      </a:lnTo>
                      <a:lnTo>
                        <a:pt x="0" y="50"/>
                      </a:lnTo>
                      <a:lnTo>
                        <a:pt x="0" y="126"/>
                      </a:lnTo>
                      <a:lnTo>
                        <a:pt x="75" y="126"/>
                      </a:lnTo>
                      <a:lnTo>
                        <a:pt x="75" y="177"/>
                      </a:lnTo>
                      <a:lnTo>
                        <a:pt x="126" y="177"/>
                      </a:lnTo>
                      <a:lnTo>
                        <a:pt x="126" y="101"/>
                      </a:lnTo>
                      <a:lnTo>
                        <a:pt x="126" y="151"/>
                      </a:lnTo>
                    </a:path>
                  </a:pathLst>
                </a:custGeom>
                <a:solidFill>
                  <a:srgbClr val="FFFF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 vert="eaVert"/>
                <a:lstStyle/>
                <a:p>
                  <a:endParaRPr lang="ja-JP" altLang="en-US">
                    <a:latin typeface="宋体" pitchFamily="2" charset="-122"/>
                    <a:ea typeface="宋体" pitchFamily="2" charset="-122"/>
                  </a:endParaRPr>
                </a:p>
              </p:txBody>
            </p:sp>
            <p:sp>
              <p:nvSpPr>
                <p:cNvPr id="424" name="Freeform 54"/>
                <p:cNvSpPr>
                  <a:spLocks/>
                </p:cNvSpPr>
                <p:nvPr/>
              </p:nvSpPr>
              <p:spPr bwMode="auto">
                <a:xfrm rot="-5400000" flipH="1" flipV="1">
                  <a:off x="2943" y="1798"/>
                  <a:ext cx="95" cy="133"/>
                </a:xfrm>
                <a:custGeom>
                  <a:avLst/>
                  <a:gdLst>
                    <a:gd name="T0" fmla="*/ 0 w 208"/>
                    <a:gd name="T1" fmla="*/ 0 h 292"/>
                    <a:gd name="T2" fmla="*/ 0 w 208"/>
                    <a:gd name="T3" fmla="*/ 0 h 292"/>
                    <a:gd name="T4" fmla="*/ 0 w 208"/>
                    <a:gd name="T5" fmla="*/ 0 h 292"/>
                    <a:gd name="T6" fmla="*/ 0 w 208"/>
                    <a:gd name="T7" fmla="*/ 0 h 292"/>
                    <a:gd name="T8" fmla="*/ 0 w 208"/>
                    <a:gd name="T9" fmla="*/ 0 h 292"/>
                    <a:gd name="T10" fmla="*/ 0 w 208"/>
                    <a:gd name="T11" fmla="*/ 0 h 292"/>
                    <a:gd name="T12" fmla="*/ 0 w 208"/>
                    <a:gd name="T13" fmla="*/ 0 h 292"/>
                    <a:gd name="T14" fmla="*/ 0 w 208"/>
                    <a:gd name="T15" fmla="*/ 0 h 292"/>
                    <a:gd name="T16" fmla="*/ 0 w 208"/>
                    <a:gd name="T17" fmla="*/ 0 h 29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08"/>
                    <a:gd name="T28" fmla="*/ 0 h 292"/>
                    <a:gd name="T29" fmla="*/ 208 w 208"/>
                    <a:gd name="T30" fmla="*/ 292 h 29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08" h="292">
                      <a:moveTo>
                        <a:pt x="0" y="0"/>
                      </a:moveTo>
                      <a:lnTo>
                        <a:pt x="0" y="83"/>
                      </a:lnTo>
                      <a:lnTo>
                        <a:pt x="124" y="83"/>
                      </a:lnTo>
                      <a:lnTo>
                        <a:pt x="124" y="207"/>
                      </a:lnTo>
                      <a:lnTo>
                        <a:pt x="0" y="207"/>
                      </a:lnTo>
                      <a:lnTo>
                        <a:pt x="0" y="291"/>
                      </a:lnTo>
                      <a:lnTo>
                        <a:pt x="207" y="291"/>
                      </a:lnTo>
                      <a:lnTo>
                        <a:pt x="207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accent1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 vert="eaVert"/>
                <a:lstStyle/>
                <a:p>
                  <a:endParaRPr lang="ja-JP" altLang="en-US">
                    <a:latin typeface="宋体" pitchFamily="2" charset="-122"/>
                    <a:ea typeface="宋体" pitchFamily="2" charset="-122"/>
                  </a:endParaRPr>
                </a:p>
              </p:txBody>
            </p:sp>
            <p:grpSp>
              <p:nvGrpSpPr>
                <p:cNvPr id="425" name="Group 55"/>
                <p:cNvGrpSpPr>
                  <a:grpSpLocks/>
                </p:cNvGrpSpPr>
                <p:nvPr/>
              </p:nvGrpSpPr>
              <p:grpSpPr bwMode="auto">
                <a:xfrm rot="5400000" flipV="1">
                  <a:off x="2848" y="1824"/>
                  <a:ext cx="288" cy="451"/>
                  <a:chOff x="1617" y="1377"/>
                  <a:chExt cx="384" cy="603"/>
                </a:xfrm>
              </p:grpSpPr>
              <p:sp>
                <p:nvSpPr>
                  <p:cNvPr id="427" name="Line 56"/>
                  <p:cNvSpPr>
                    <a:spLocks noChangeShapeType="1"/>
                  </p:cNvSpPr>
                  <p:nvPr/>
                </p:nvSpPr>
                <p:spPr bwMode="auto">
                  <a:xfrm>
                    <a:off x="1617" y="1677"/>
                    <a:ext cx="133" cy="0"/>
                  </a:xfrm>
                  <a:prstGeom prst="line">
                    <a:avLst/>
                  </a:prstGeom>
                  <a:noFill/>
                  <a:ln w="508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>
                      <a:latin typeface="宋体" pitchFamily="2" charset="-122"/>
                      <a:ea typeface="宋体" pitchFamily="2" charset="-122"/>
                    </a:endParaRPr>
                  </a:p>
                </p:txBody>
              </p:sp>
              <p:sp>
                <p:nvSpPr>
                  <p:cNvPr id="428" name="Line 57"/>
                  <p:cNvSpPr>
                    <a:spLocks noChangeShapeType="1"/>
                  </p:cNvSpPr>
                  <p:nvPr/>
                </p:nvSpPr>
                <p:spPr bwMode="auto">
                  <a:xfrm>
                    <a:off x="1775" y="1651"/>
                    <a:ext cx="226" cy="0"/>
                  </a:xfrm>
                  <a:prstGeom prst="line">
                    <a:avLst/>
                  </a:prstGeom>
                  <a:noFill/>
                  <a:ln w="508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>
                      <a:latin typeface="宋体" pitchFamily="2" charset="-122"/>
                      <a:ea typeface="宋体" pitchFamily="2" charset="-122"/>
                    </a:endParaRPr>
                  </a:p>
                </p:txBody>
              </p:sp>
              <p:sp>
                <p:nvSpPr>
                  <p:cNvPr id="429" name="Line 58"/>
                  <p:cNvSpPr>
                    <a:spLocks noChangeShapeType="1"/>
                  </p:cNvSpPr>
                  <p:nvPr/>
                </p:nvSpPr>
                <p:spPr bwMode="auto">
                  <a:xfrm>
                    <a:off x="1775" y="1702"/>
                    <a:ext cx="226" cy="0"/>
                  </a:xfrm>
                  <a:prstGeom prst="line">
                    <a:avLst/>
                  </a:prstGeom>
                  <a:noFill/>
                  <a:ln w="508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>
                      <a:latin typeface="宋体" pitchFamily="2" charset="-122"/>
                      <a:ea typeface="宋体" pitchFamily="2" charset="-122"/>
                    </a:endParaRPr>
                  </a:p>
                </p:txBody>
              </p:sp>
              <p:grpSp>
                <p:nvGrpSpPr>
                  <p:cNvPr id="430" name="Group 59"/>
                  <p:cNvGrpSpPr>
                    <a:grpSpLocks/>
                  </p:cNvGrpSpPr>
                  <p:nvPr/>
                </p:nvGrpSpPr>
                <p:grpSpPr bwMode="auto">
                  <a:xfrm>
                    <a:off x="1655" y="1377"/>
                    <a:ext cx="51" cy="303"/>
                    <a:chOff x="1655" y="1377"/>
                    <a:chExt cx="51" cy="303"/>
                  </a:xfrm>
                </p:grpSpPr>
                <p:sp>
                  <p:nvSpPr>
                    <p:cNvPr id="435" name="Line 60"/>
                    <p:cNvSpPr>
                      <a:spLocks noChangeShapeType="1"/>
                    </p:cNvSpPr>
                    <p:nvPr/>
                  </p:nvSpPr>
                  <p:spPr bwMode="auto">
                    <a:xfrm rot="5400000" flipH="1">
                      <a:off x="1646" y="1647"/>
                      <a:ext cx="67" cy="0"/>
                    </a:xfrm>
                    <a:prstGeom prst="line">
                      <a:avLst/>
                    </a:prstGeom>
                    <a:noFill/>
                    <a:ln w="508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宋体" pitchFamily="2" charset="-122"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436" name="Line 61"/>
                    <p:cNvSpPr>
                      <a:spLocks noChangeShapeType="1"/>
                    </p:cNvSpPr>
                    <p:nvPr/>
                  </p:nvSpPr>
                  <p:spPr bwMode="auto">
                    <a:xfrm rot="5400000" flipH="1">
                      <a:off x="1593" y="1490"/>
                      <a:ext cx="226" cy="0"/>
                    </a:xfrm>
                    <a:prstGeom prst="line">
                      <a:avLst/>
                    </a:prstGeom>
                    <a:noFill/>
                    <a:ln w="508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宋体" pitchFamily="2" charset="-122"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437" name="Line 62"/>
                    <p:cNvSpPr>
                      <a:spLocks noChangeShapeType="1"/>
                    </p:cNvSpPr>
                    <p:nvPr/>
                  </p:nvSpPr>
                  <p:spPr bwMode="auto">
                    <a:xfrm rot="5400000" flipH="1">
                      <a:off x="1542" y="1490"/>
                      <a:ext cx="226" cy="0"/>
                    </a:xfrm>
                    <a:prstGeom prst="line">
                      <a:avLst/>
                    </a:prstGeom>
                    <a:noFill/>
                    <a:ln w="508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宋体" pitchFamily="2" charset="-122"/>
                        <a:ea typeface="宋体" pitchFamily="2" charset="-122"/>
                      </a:endParaRPr>
                    </a:p>
                  </p:txBody>
                </p:sp>
              </p:grpSp>
              <p:grpSp>
                <p:nvGrpSpPr>
                  <p:cNvPr id="431" name="Group 63"/>
                  <p:cNvGrpSpPr>
                    <a:grpSpLocks/>
                  </p:cNvGrpSpPr>
                  <p:nvPr/>
                </p:nvGrpSpPr>
                <p:grpSpPr bwMode="auto">
                  <a:xfrm flipV="1">
                    <a:off x="1656" y="1677"/>
                    <a:ext cx="51" cy="303"/>
                    <a:chOff x="1655" y="1377"/>
                    <a:chExt cx="51" cy="303"/>
                  </a:xfrm>
                </p:grpSpPr>
                <p:sp>
                  <p:nvSpPr>
                    <p:cNvPr id="432" name="Line 64"/>
                    <p:cNvSpPr>
                      <a:spLocks noChangeShapeType="1"/>
                    </p:cNvSpPr>
                    <p:nvPr/>
                  </p:nvSpPr>
                  <p:spPr bwMode="auto">
                    <a:xfrm rot="5400000" flipH="1">
                      <a:off x="1646" y="1647"/>
                      <a:ext cx="67" cy="0"/>
                    </a:xfrm>
                    <a:prstGeom prst="line">
                      <a:avLst/>
                    </a:prstGeom>
                    <a:noFill/>
                    <a:ln w="508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宋体" pitchFamily="2" charset="-122"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433" name="Line 65"/>
                    <p:cNvSpPr>
                      <a:spLocks noChangeShapeType="1"/>
                    </p:cNvSpPr>
                    <p:nvPr/>
                  </p:nvSpPr>
                  <p:spPr bwMode="auto">
                    <a:xfrm rot="5400000" flipH="1">
                      <a:off x="1593" y="1490"/>
                      <a:ext cx="226" cy="0"/>
                    </a:xfrm>
                    <a:prstGeom prst="line">
                      <a:avLst/>
                    </a:prstGeom>
                    <a:noFill/>
                    <a:ln w="508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宋体" pitchFamily="2" charset="-122"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434" name="Line 66"/>
                    <p:cNvSpPr>
                      <a:spLocks noChangeShapeType="1"/>
                    </p:cNvSpPr>
                    <p:nvPr/>
                  </p:nvSpPr>
                  <p:spPr bwMode="auto">
                    <a:xfrm rot="5400000" flipH="1">
                      <a:off x="1542" y="1490"/>
                      <a:ext cx="226" cy="0"/>
                    </a:xfrm>
                    <a:prstGeom prst="line">
                      <a:avLst/>
                    </a:prstGeom>
                    <a:noFill/>
                    <a:ln w="508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宋体" pitchFamily="2" charset="-122"/>
                        <a:ea typeface="宋体" pitchFamily="2" charset="-122"/>
                      </a:endParaRPr>
                    </a:p>
                  </p:txBody>
                </p:sp>
              </p:grpSp>
            </p:grpSp>
            <p:sp>
              <p:nvSpPr>
                <p:cNvPr id="426" name="Freeform 67"/>
                <p:cNvSpPr>
                  <a:spLocks/>
                </p:cNvSpPr>
                <p:nvPr/>
              </p:nvSpPr>
              <p:spPr bwMode="auto">
                <a:xfrm rot="5400000">
                  <a:off x="2943" y="1551"/>
                  <a:ext cx="95" cy="134"/>
                </a:xfrm>
                <a:custGeom>
                  <a:avLst/>
                  <a:gdLst>
                    <a:gd name="T0" fmla="*/ 1 w 127"/>
                    <a:gd name="T1" fmla="*/ 2 h 178"/>
                    <a:gd name="T2" fmla="*/ 1 w 127"/>
                    <a:gd name="T3" fmla="*/ 0 h 178"/>
                    <a:gd name="T4" fmla="*/ 1 w 127"/>
                    <a:gd name="T5" fmla="*/ 0 h 178"/>
                    <a:gd name="T6" fmla="*/ 1 w 127"/>
                    <a:gd name="T7" fmla="*/ 2 h 178"/>
                    <a:gd name="T8" fmla="*/ 0 w 127"/>
                    <a:gd name="T9" fmla="*/ 2 h 178"/>
                    <a:gd name="T10" fmla="*/ 0 w 127"/>
                    <a:gd name="T11" fmla="*/ 2 h 178"/>
                    <a:gd name="T12" fmla="*/ 1 w 127"/>
                    <a:gd name="T13" fmla="*/ 2 h 178"/>
                    <a:gd name="T14" fmla="*/ 1 w 127"/>
                    <a:gd name="T15" fmla="*/ 2 h 178"/>
                    <a:gd name="T16" fmla="*/ 1 w 127"/>
                    <a:gd name="T17" fmla="*/ 2 h 178"/>
                    <a:gd name="T18" fmla="*/ 1 w 127"/>
                    <a:gd name="T19" fmla="*/ 2 h 178"/>
                    <a:gd name="T20" fmla="*/ 1 w 127"/>
                    <a:gd name="T21" fmla="*/ 2 h 17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27"/>
                    <a:gd name="T34" fmla="*/ 0 h 178"/>
                    <a:gd name="T35" fmla="*/ 127 w 127"/>
                    <a:gd name="T36" fmla="*/ 178 h 17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27" h="178">
                      <a:moveTo>
                        <a:pt x="126" y="151"/>
                      </a:moveTo>
                      <a:lnTo>
                        <a:pt x="126" y="0"/>
                      </a:lnTo>
                      <a:lnTo>
                        <a:pt x="75" y="0"/>
                      </a:lnTo>
                      <a:lnTo>
                        <a:pt x="75" y="50"/>
                      </a:lnTo>
                      <a:lnTo>
                        <a:pt x="0" y="50"/>
                      </a:lnTo>
                      <a:lnTo>
                        <a:pt x="0" y="126"/>
                      </a:lnTo>
                      <a:lnTo>
                        <a:pt x="75" y="126"/>
                      </a:lnTo>
                      <a:lnTo>
                        <a:pt x="75" y="177"/>
                      </a:lnTo>
                      <a:lnTo>
                        <a:pt x="126" y="177"/>
                      </a:lnTo>
                      <a:lnTo>
                        <a:pt x="126" y="101"/>
                      </a:lnTo>
                      <a:lnTo>
                        <a:pt x="126" y="151"/>
                      </a:lnTo>
                    </a:path>
                  </a:pathLst>
                </a:custGeom>
                <a:solidFill>
                  <a:srgbClr val="FFFF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 vert="eaVert"/>
                <a:lstStyle/>
                <a:p>
                  <a:endParaRPr lang="ja-JP" altLang="en-US">
                    <a:latin typeface="宋体" pitchFamily="2" charset="-122"/>
                    <a:ea typeface="宋体" pitchFamily="2" charset="-122"/>
                  </a:endParaRPr>
                </a:p>
              </p:txBody>
            </p:sp>
          </p:grpSp>
        </p:grpSp>
        <p:grpSp>
          <p:nvGrpSpPr>
            <p:cNvPr id="351" name="Group 68"/>
            <p:cNvGrpSpPr>
              <a:grpSpLocks/>
            </p:cNvGrpSpPr>
            <p:nvPr/>
          </p:nvGrpSpPr>
          <p:grpSpPr bwMode="auto">
            <a:xfrm>
              <a:off x="3140" y="3512"/>
              <a:ext cx="451" cy="780"/>
              <a:chOff x="2766" y="1085"/>
              <a:chExt cx="451" cy="780"/>
            </a:xfrm>
          </p:grpSpPr>
          <p:grpSp>
            <p:nvGrpSpPr>
              <p:cNvPr id="400" name="Group 69"/>
              <p:cNvGrpSpPr>
                <a:grpSpLocks/>
              </p:cNvGrpSpPr>
              <p:nvPr/>
            </p:nvGrpSpPr>
            <p:grpSpPr bwMode="auto">
              <a:xfrm>
                <a:off x="2924" y="1085"/>
                <a:ext cx="133" cy="211"/>
                <a:chOff x="2924" y="1253"/>
                <a:chExt cx="133" cy="211"/>
              </a:xfrm>
            </p:grpSpPr>
            <p:sp>
              <p:nvSpPr>
                <p:cNvPr id="418" name="Freeform 70"/>
                <p:cNvSpPr>
                  <a:spLocks/>
                </p:cNvSpPr>
                <p:nvPr/>
              </p:nvSpPr>
              <p:spPr bwMode="auto">
                <a:xfrm rot="5400000" flipH="1">
                  <a:off x="2943" y="1350"/>
                  <a:ext cx="95" cy="133"/>
                </a:xfrm>
                <a:custGeom>
                  <a:avLst/>
                  <a:gdLst>
                    <a:gd name="T0" fmla="*/ 0 w 208"/>
                    <a:gd name="T1" fmla="*/ 0 h 292"/>
                    <a:gd name="T2" fmla="*/ 0 w 208"/>
                    <a:gd name="T3" fmla="*/ 0 h 292"/>
                    <a:gd name="T4" fmla="*/ 0 w 208"/>
                    <a:gd name="T5" fmla="*/ 0 h 292"/>
                    <a:gd name="T6" fmla="*/ 0 w 208"/>
                    <a:gd name="T7" fmla="*/ 0 h 292"/>
                    <a:gd name="T8" fmla="*/ 0 w 208"/>
                    <a:gd name="T9" fmla="*/ 0 h 292"/>
                    <a:gd name="T10" fmla="*/ 0 w 208"/>
                    <a:gd name="T11" fmla="*/ 0 h 292"/>
                    <a:gd name="T12" fmla="*/ 0 w 208"/>
                    <a:gd name="T13" fmla="*/ 0 h 292"/>
                    <a:gd name="T14" fmla="*/ 0 w 208"/>
                    <a:gd name="T15" fmla="*/ 0 h 292"/>
                    <a:gd name="T16" fmla="*/ 0 w 208"/>
                    <a:gd name="T17" fmla="*/ 0 h 29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08"/>
                    <a:gd name="T28" fmla="*/ 0 h 292"/>
                    <a:gd name="T29" fmla="*/ 208 w 208"/>
                    <a:gd name="T30" fmla="*/ 292 h 29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08" h="292">
                      <a:moveTo>
                        <a:pt x="0" y="0"/>
                      </a:moveTo>
                      <a:lnTo>
                        <a:pt x="0" y="83"/>
                      </a:lnTo>
                      <a:lnTo>
                        <a:pt x="124" y="83"/>
                      </a:lnTo>
                      <a:lnTo>
                        <a:pt x="124" y="207"/>
                      </a:lnTo>
                      <a:lnTo>
                        <a:pt x="0" y="207"/>
                      </a:lnTo>
                      <a:lnTo>
                        <a:pt x="0" y="291"/>
                      </a:lnTo>
                      <a:lnTo>
                        <a:pt x="207" y="291"/>
                      </a:lnTo>
                      <a:lnTo>
                        <a:pt x="207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accent1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 vert="eaVert"/>
                <a:lstStyle/>
                <a:p>
                  <a:endParaRPr lang="ja-JP" altLang="en-US">
                    <a:latin typeface="宋体" pitchFamily="2" charset="-122"/>
                    <a:ea typeface="宋体" pitchFamily="2" charset="-122"/>
                  </a:endParaRPr>
                </a:p>
              </p:txBody>
            </p:sp>
            <p:sp>
              <p:nvSpPr>
                <p:cNvPr id="419" name="Line 71"/>
                <p:cNvSpPr>
                  <a:spLocks noChangeShapeType="1"/>
                </p:cNvSpPr>
                <p:nvPr/>
              </p:nvSpPr>
              <p:spPr bwMode="auto">
                <a:xfrm flipV="1">
                  <a:off x="2992" y="1253"/>
                  <a:ext cx="0" cy="116"/>
                </a:xfrm>
                <a:prstGeom prst="line">
                  <a:avLst/>
                </a:prstGeom>
                <a:no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宋体" pitchFamily="2" charset="-122"/>
                    <a:ea typeface="宋体" pitchFamily="2" charset="-122"/>
                  </a:endParaRPr>
                </a:p>
              </p:txBody>
            </p:sp>
          </p:grpSp>
          <p:grpSp>
            <p:nvGrpSpPr>
              <p:cNvPr id="401" name="Group 72"/>
              <p:cNvGrpSpPr>
                <a:grpSpLocks/>
              </p:cNvGrpSpPr>
              <p:nvPr/>
            </p:nvGrpSpPr>
            <p:grpSpPr bwMode="auto">
              <a:xfrm>
                <a:off x="2766" y="1241"/>
                <a:ext cx="451" cy="624"/>
                <a:chOff x="2766" y="1570"/>
                <a:chExt cx="451" cy="624"/>
              </a:xfrm>
            </p:grpSpPr>
            <p:sp>
              <p:nvSpPr>
                <p:cNvPr id="402" name="Line 73"/>
                <p:cNvSpPr>
                  <a:spLocks noChangeShapeType="1"/>
                </p:cNvSpPr>
                <p:nvPr/>
              </p:nvSpPr>
              <p:spPr bwMode="auto">
                <a:xfrm flipV="1">
                  <a:off x="2992" y="1661"/>
                  <a:ext cx="0" cy="116"/>
                </a:xfrm>
                <a:prstGeom prst="line">
                  <a:avLst/>
                </a:prstGeom>
                <a:no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宋体" pitchFamily="2" charset="-122"/>
                    <a:ea typeface="宋体" pitchFamily="2" charset="-122"/>
                  </a:endParaRPr>
                </a:p>
              </p:txBody>
            </p:sp>
            <p:sp>
              <p:nvSpPr>
                <p:cNvPr id="403" name="Freeform 74"/>
                <p:cNvSpPr>
                  <a:spLocks/>
                </p:cNvSpPr>
                <p:nvPr/>
              </p:nvSpPr>
              <p:spPr bwMode="auto">
                <a:xfrm rot="16200000" flipV="1">
                  <a:off x="2943" y="1759"/>
                  <a:ext cx="95" cy="134"/>
                </a:xfrm>
                <a:custGeom>
                  <a:avLst/>
                  <a:gdLst>
                    <a:gd name="T0" fmla="*/ 1 w 127"/>
                    <a:gd name="T1" fmla="*/ 2 h 178"/>
                    <a:gd name="T2" fmla="*/ 1 w 127"/>
                    <a:gd name="T3" fmla="*/ 0 h 178"/>
                    <a:gd name="T4" fmla="*/ 1 w 127"/>
                    <a:gd name="T5" fmla="*/ 0 h 178"/>
                    <a:gd name="T6" fmla="*/ 1 w 127"/>
                    <a:gd name="T7" fmla="*/ 2 h 178"/>
                    <a:gd name="T8" fmla="*/ 0 w 127"/>
                    <a:gd name="T9" fmla="*/ 2 h 178"/>
                    <a:gd name="T10" fmla="*/ 0 w 127"/>
                    <a:gd name="T11" fmla="*/ 2 h 178"/>
                    <a:gd name="T12" fmla="*/ 1 w 127"/>
                    <a:gd name="T13" fmla="*/ 2 h 178"/>
                    <a:gd name="T14" fmla="*/ 1 w 127"/>
                    <a:gd name="T15" fmla="*/ 2 h 178"/>
                    <a:gd name="T16" fmla="*/ 1 w 127"/>
                    <a:gd name="T17" fmla="*/ 2 h 178"/>
                    <a:gd name="T18" fmla="*/ 1 w 127"/>
                    <a:gd name="T19" fmla="*/ 2 h 178"/>
                    <a:gd name="T20" fmla="*/ 1 w 127"/>
                    <a:gd name="T21" fmla="*/ 2 h 17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27"/>
                    <a:gd name="T34" fmla="*/ 0 h 178"/>
                    <a:gd name="T35" fmla="*/ 127 w 127"/>
                    <a:gd name="T36" fmla="*/ 178 h 17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27" h="178">
                      <a:moveTo>
                        <a:pt x="126" y="151"/>
                      </a:moveTo>
                      <a:lnTo>
                        <a:pt x="126" y="0"/>
                      </a:lnTo>
                      <a:lnTo>
                        <a:pt x="75" y="0"/>
                      </a:lnTo>
                      <a:lnTo>
                        <a:pt x="75" y="50"/>
                      </a:lnTo>
                      <a:lnTo>
                        <a:pt x="0" y="50"/>
                      </a:lnTo>
                      <a:lnTo>
                        <a:pt x="0" y="126"/>
                      </a:lnTo>
                      <a:lnTo>
                        <a:pt x="75" y="126"/>
                      </a:lnTo>
                      <a:lnTo>
                        <a:pt x="75" y="177"/>
                      </a:lnTo>
                      <a:lnTo>
                        <a:pt x="126" y="177"/>
                      </a:lnTo>
                      <a:lnTo>
                        <a:pt x="126" y="101"/>
                      </a:lnTo>
                      <a:lnTo>
                        <a:pt x="126" y="151"/>
                      </a:lnTo>
                    </a:path>
                  </a:pathLst>
                </a:custGeom>
                <a:solidFill>
                  <a:srgbClr val="FFFF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 vert="eaVert"/>
                <a:lstStyle/>
                <a:p>
                  <a:endParaRPr lang="ja-JP" altLang="en-US">
                    <a:latin typeface="宋体" pitchFamily="2" charset="-122"/>
                    <a:ea typeface="宋体" pitchFamily="2" charset="-122"/>
                  </a:endParaRPr>
                </a:p>
              </p:txBody>
            </p:sp>
            <p:sp>
              <p:nvSpPr>
                <p:cNvPr id="404" name="Freeform 75"/>
                <p:cNvSpPr>
                  <a:spLocks/>
                </p:cNvSpPr>
                <p:nvPr/>
              </p:nvSpPr>
              <p:spPr bwMode="auto">
                <a:xfrm rot="-5400000" flipH="1" flipV="1">
                  <a:off x="2943" y="1798"/>
                  <a:ext cx="95" cy="133"/>
                </a:xfrm>
                <a:custGeom>
                  <a:avLst/>
                  <a:gdLst>
                    <a:gd name="T0" fmla="*/ 0 w 208"/>
                    <a:gd name="T1" fmla="*/ 0 h 292"/>
                    <a:gd name="T2" fmla="*/ 0 w 208"/>
                    <a:gd name="T3" fmla="*/ 0 h 292"/>
                    <a:gd name="T4" fmla="*/ 0 w 208"/>
                    <a:gd name="T5" fmla="*/ 0 h 292"/>
                    <a:gd name="T6" fmla="*/ 0 w 208"/>
                    <a:gd name="T7" fmla="*/ 0 h 292"/>
                    <a:gd name="T8" fmla="*/ 0 w 208"/>
                    <a:gd name="T9" fmla="*/ 0 h 292"/>
                    <a:gd name="T10" fmla="*/ 0 w 208"/>
                    <a:gd name="T11" fmla="*/ 0 h 292"/>
                    <a:gd name="T12" fmla="*/ 0 w 208"/>
                    <a:gd name="T13" fmla="*/ 0 h 292"/>
                    <a:gd name="T14" fmla="*/ 0 w 208"/>
                    <a:gd name="T15" fmla="*/ 0 h 292"/>
                    <a:gd name="T16" fmla="*/ 0 w 208"/>
                    <a:gd name="T17" fmla="*/ 0 h 29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08"/>
                    <a:gd name="T28" fmla="*/ 0 h 292"/>
                    <a:gd name="T29" fmla="*/ 208 w 208"/>
                    <a:gd name="T30" fmla="*/ 292 h 29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08" h="292">
                      <a:moveTo>
                        <a:pt x="0" y="0"/>
                      </a:moveTo>
                      <a:lnTo>
                        <a:pt x="0" y="83"/>
                      </a:lnTo>
                      <a:lnTo>
                        <a:pt x="124" y="83"/>
                      </a:lnTo>
                      <a:lnTo>
                        <a:pt x="124" y="207"/>
                      </a:lnTo>
                      <a:lnTo>
                        <a:pt x="0" y="207"/>
                      </a:lnTo>
                      <a:lnTo>
                        <a:pt x="0" y="291"/>
                      </a:lnTo>
                      <a:lnTo>
                        <a:pt x="207" y="291"/>
                      </a:lnTo>
                      <a:lnTo>
                        <a:pt x="207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accent1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 vert="eaVert"/>
                <a:lstStyle/>
                <a:p>
                  <a:endParaRPr lang="ja-JP" altLang="en-US">
                    <a:latin typeface="宋体" pitchFamily="2" charset="-122"/>
                    <a:ea typeface="宋体" pitchFamily="2" charset="-122"/>
                  </a:endParaRPr>
                </a:p>
              </p:txBody>
            </p:sp>
            <p:grpSp>
              <p:nvGrpSpPr>
                <p:cNvPr id="405" name="Group 76"/>
                <p:cNvGrpSpPr>
                  <a:grpSpLocks/>
                </p:cNvGrpSpPr>
                <p:nvPr/>
              </p:nvGrpSpPr>
              <p:grpSpPr bwMode="auto">
                <a:xfrm rot="5400000" flipV="1">
                  <a:off x="2848" y="1824"/>
                  <a:ext cx="288" cy="451"/>
                  <a:chOff x="1617" y="1377"/>
                  <a:chExt cx="384" cy="603"/>
                </a:xfrm>
              </p:grpSpPr>
              <p:sp>
                <p:nvSpPr>
                  <p:cNvPr id="407" name="Line 77"/>
                  <p:cNvSpPr>
                    <a:spLocks noChangeShapeType="1"/>
                  </p:cNvSpPr>
                  <p:nvPr/>
                </p:nvSpPr>
                <p:spPr bwMode="auto">
                  <a:xfrm>
                    <a:off x="1617" y="1677"/>
                    <a:ext cx="133" cy="0"/>
                  </a:xfrm>
                  <a:prstGeom prst="line">
                    <a:avLst/>
                  </a:prstGeom>
                  <a:noFill/>
                  <a:ln w="508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>
                      <a:latin typeface="宋体" pitchFamily="2" charset="-122"/>
                      <a:ea typeface="宋体" pitchFamily="2" charset="-122"/>
                    </a:endParaRPr>
                  </a:p>
                </p:txBody>
              </p:sp>
              <p:sp>
                <p:nvSpPr>
                  <p:cNvPr id="408" name="Line 78"/>
                  <p:cNvSpPr>
                    <a:spLocks noChangeShapeType="1"/>
                  </p:cNvSpPr>
                  <p:nvPr/>
                </p:nvSpPr>
                <p:spPr bwMode="auto">
                  <a:xfrm>
                    <a:off x="1775" y="1651"/>
                    <a:ext cx="226" cy="0"/>
                  </a:xfrm>
                  <a:prstGeom prst="line">
                    <a:avLst/>
                  </a:prstGeom>
                  <a:noFill/>
                  <a:ln w="508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>
                      <a:latin typeface="宋体" pitchFamily="2" charset="-122"/>
                      <a:ea typeface="宋体" pitchFamily="2" charset="-122"/>
                    </a:endParaRPr>
                  </a:p>
                </p:txBody>
              </p:sp>
              <p:sp>
                <p:nvSpPr>
                  <p:cNvPr id="409" name="Line 79"/>
                  <p:cNvSpPr>
                    <a:spLocks noChangeShapeType="1"/>
                  </p:cNvSpPr>
                  <p:nvPr/>
                </p:nvSpPr>
                <p:spPr bwMode="auto">
                  <a:xfrm>
                    <a:off x="1775" y="1702"/>
                    <a:ext cx="226" cy="0"/>
                  </a:xfrm>
                  <a:prstGeom prst="line">
                    <a:avLst/>
                  </a:prstGeom>
                  <a:noFill/>
                  <a:ln w="508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>
                      <a:latin typeface="宋体" pitchFamily="2" charset="-122"/>
                      <a:ea typeface="宋体" pitchFamily="2" charset="-122"/>
                    </a:endParaRPr>
                  </a:p>
                </p:txBody>
              </p:sp>
              <p:grpSp>
                <p:nvGrpSpPr>
                  <p:cNvPr id="410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1655" y="1377"/>
                    <a:ext cx="51" cy="303"/>
                    <a:chOff x="1655" y="1377"/>
                    <a:chExt cx="51" cy="303"/>
                  </a:xfrm>
                </p:grpSpPr>
                <p:sp>
                  <p:nvSpPr>
                    <p:cNvPr id="415" name="Line 81"/>
                    <p:cNvSpPr>
                      <a:spLocks noChangeShapeType="1"/>
                    </p:cNvSpPr>
                    <p:nvPr/>
                  </p:nvSpPr>
                  <p:spPr bwMode="auto">
                    <a:xfrm rot="5400000" flipH="1">
                      <a:off x="1646" y="1647"/>
                      <a:ext cx="67" cy="0"/>
                    </a:xfrm>
                    <a:prstGeom prst="line">
                      <a:avLst/>
                    </a:prstGeom>
                    <a:noFill/>
                    <a:ln w="508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宋体" pitchFamily="2" charset="-122"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416" name="Line 82"/>
                    <p:cNvSpPr>
                      <a:spLocks noChangeShapeType="1"/>
                    </p:cNvSpPr>
                    <p:nvPr/>
                  </p:nvSpPr>
                  <p:spPr bwMode="auto">
                    <a:xfrm rot="5400000" flipH="1">
                      <a:off x="1593" y="1490"/>
                      <a:ext cx="226" cy="0"/>
                    </a:xfrm>
                    <a:prstGeom prst="line">
                      <a:avLst/>
                    </a:prstGeom>
                    <a:noFill/>
                    <a:ln w="508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宋体" pitchFamily="2" charset="-122"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417" name="Line 83"/>
                    <p:cNvSpPr>
                      <a:spLocks noChangeShapeType="1"/>
                    </p:cNvSpPr>
                    <p:nvPr/>
                  </p:nvSpPr>
                  <p:spPr bwMode="auto">
                    <a:xfrm rot="5400000" flipH="1">
                      <a:off x="1542" y="1490"/>
                      <a:ext cx="226" cy="0"/>
                    </a:xfrm>
                    <a:prstGeom prst="line">
                      <a:avLst/>
                    </a:prstGeom>
                    <a:noFill/>
                    <a:ln w="508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宋体" pitchFamily="2" charset="-122"/>
                        <a:ea typeface="宋体" pitchFamily="2" charset="-122"/>
                      </a:endParaRPr>
                    </a:p>
                  </p:txBody>
                </p:sp>
              </p:grpSp>
              <p:grpSp>
                <p:nvGrpSpPr>
                  <p:cNvPr id="411" name="Group 84"/>
                  <p:cNvGrpSpPr>
                    <a:grpSpLocks/>
                  </p:cNvGrpSpPr>
                  <p:nvPr/>
                </p:nvGrpSpPr>
                <p:grpSpPr bwMode="auto">
                  <a:xfrm flipV="1">
                    <a:off x="1656" y="1677"/>
                    <a:ext cx="51" cy="303"/>
                    <a:chOff x="1655" y="1377"/>
                    <a:chExt cx="51" cy="303"/>
                  </a:xfrm>
                </p:grpSpPr>
                <p:sp>
                  <p:nvSpPr>
                    <p:cNvPr id="412" name="Line 85"/>
                    <p:cNvSpPr>
                      <a:spLocks noChangeShapeType="1"/>
                    </p:cNvSpPr>
                    <p:nvPr/>
                  </p:nvSpPr>
                  <p:spPr bwMode="auto">
                    <a:xfrm rot="5400000" flipH="1">
                      <a:off x="1646" y="1647"/>
                      <a:ext cx="67" cy="0"/>
                    </a:xfrm>
                    <a:prstGeom prst="line">
                      <a:avLst/>
                    </a:prstGeom>
                    <a:noFill/>
                    <a:ln w="508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宋体" pitchFamily="2" charset="-122"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413" name="Line 86"/>
                    <p:cNvSpPr>
                      <a:spLocks noChangeShapeType="1"/>
                    </p:cNvSpPr>
                    <p:nvPr/>
                  </p:nvSpPr>
                  <p:spPr bwMode="auto">
                    <a:xfrm rot="5400000" flipH="1">
                      <a:off x="1593" y="1490"/>
                      <a:ext cx="226" cy="0"/>
                    </a:xfrm>
                    <a:prstGeom prst="line">
                      <a:avLst/>
                    </a:prstGeom>
                    <a:noFill/>
                    <a:ln w="508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宋体" pitchFamily="2" charset="-122"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414" name="Line 87"/>
                    <p:cNvSpPr>
                      <a:spLocks noChangeShapeType="1"/>
                    </p:cNvSpPr>
                    <p:nvPr/>
                  </p:nvSpPr>
                  <p:spPr bwMode="auto">
                    <a:xfrm rot="5400000" flipH="1">
                      <a:off x="1542" y="1490"/>
                      <a:ext cx="226" cy="0"/>
                    </a:xfrm>
                    <a:prstGeom prst="line">
                      <a:avLst/>
                    </a:prstGeom>
                    <a:noFill/>
                    <a:ln w="508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宋体" pitchFamily="2" charset="-122"/>
                        <a:ea typeface="宋体" pitchFamily="2" charset="-122"/>
                      </a:endParaRPr>
                    </a:p>
                  </p:txBody>
                </p:sp>
              </p:grpSp>
            </p:grpSp>
            <p:sp>
              <p:nvSpPr>
                <p:cNvPr id="406" name="Freeform 88"/>
                <p:cNvSpPr>
                  <a:spLocks/>
                </p:cNvSpPr>
                <p:nvPr/>
              </p:nvSpPr>
              <p:spPr bwMode="auto">
                <a:xfrm rot="5400000">
                  <a:off x="2943" y="1551"/>
                  <a:ext cx="95" cy="134"/>
                </a:xfrm>
                <a:custGeom>
                  <a:avLst/>
                  <a:gdLst>
                    <a:gd name="T0" fmla="*/ 1 w 127"/>
                    <a:gd name="T1" fmla="*/ 2 h 178"/>
                    <a:gd name="T2" fmla="*/ 1 w 127"/>
                    <a:gd name="T3" fmla="*/ 0 h 178"/>
                    <a:gd name="T4" fmla="*/ 1 w 127"/>
                    <a:gd name="T5" fmla="*/ 0 h 178"/>
                    <a:gd name="T6" fmla="*/ 1 w 127"/>
                    <a:gd name="T7" fmla="*/ 2 h 178"/>
                    <a:gd name="T8" fmla="*/ 0 w 127"/>
                    <a:gd name="T9" fmla="*/ 2 h 178"/>
                    <a:gd name="T10" fmla="*/ 0 w 127"/>
                    <a:gd name="T11" fmla="*/ 2 h 178"/>
                    <a:gd name="T12" fmla="*/ 1 w 127"/>
                    <a:gd name="T13" fmla="*/ 2 h 178"/>
                    <a:gd name="T14" fmla="*/ 1 w 127"/>
                    <a:gd name="T15" fmla="*/ 2 h 178"/>
                    <a:gd name="T16" fmla="*/ 1 w 127"/>
                    <a:gd name="T17" fmla="*/ 2 h 178"/>
                    <a:gd name="T18" fmla="*/ 1 w 127"/>
                    <a:gd name="T19" fmla="*/ 2 h 178"/>
                    <a:gd name="T20" fmla="*/ 1 w 127"/>
                    <a:gd name="T21" fmla="*/ 2 h 17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27"/>
                    <a:gd name="T34" fmla="*/ 0 h 178"/>
                    <a:gd name="T35" fmla="*/ 127 w 127"/>
                    <a:gd name="T36" fmla="*/ 178 h 17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27" h="178">
                      <a:moveTo>
                        <a:pt x="126" y="151"/>
                      </a:moveTo>
                      <a:lnTo>
                        <a:pt x="126" y="0"/>
                      </a:lnTo>
                      <a:lnTo>
                        <a:pt x="75" y="0"/>
                      </a:lnTo>
                      <a:lnTo>
                        <a:pt x="75" y="50"/>
                      </a:lnTo>
                      <a:lnTo>
                        <a:pt x="0" y="50"/>
                      </a:lnTo>
                      <a:lnTo>
                        <a:pt x="0" y="126"/>
                      </a:lnTo>
                      <a:lnTo>
                        <a:pt x="75" y="126"/>
                      </a:lnTo>
                      <a:lnTo>
                        <a:pt x="75" y="177"/>
                      </a:lnTo>
                      <a:lnTo>
                        <a:pt x="126" y="177"/>
                      </a:lnTo>
                      <a:lnTo>
                        <a:pt x="126" y="101"/>
                      </a:lnTo>
                      <a:lnTo>
                        <a:pt x="126" y="151"/>
                      </a:lnTo>
                    </a:path>
                  </a:pathLst>
                </a:custGeom>
                <a:solidFill>
                  <a:srgbClr val="FFFF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 vert="eaVert"/>
                <a:lstStyle/>
                <a:p>
                  <a:endParaRPr lang="ja-JP" altLang="en-US">
                    <a:latin typeface="宋体" pitchFamily="2" charset="-122"/>
                    <a:ea typeface="宋体" pitchFamily="2" charset="-122"/>
                  </a:endParaRPr>
                </a:p>
              </p:txBody>
            </p:sp>
          </p:grpSp>
        </p:grpSp>
        <p:grpSp>
          <p:nvGrpSpPr>
            <p:cNvPr id="352" name="Group 89"/>
            <p:cNvGrpSpPr>
              <a:grpSpLocks/>
            </p:cNvGrpSpPr>
            <p:nvPr/>
          </p:nvGrpSpPr>
          <p:grpSpPr bwMode="auto">
            <a:xfrm>
              <a:off x="4002" y="3512"/>
              <a:ext cx="451" cy="780"/>
              <a:chOff x="2766" y="1085"/>
              <a:chExt cx="451" cy="780"/>
            </a:xfrm>
          </p:grpSpPr>
          <p:grpSp>
            <p:nvGrpSpPr>
              <p:cNvPr id="380" name="Group 90"/>
              <p:cNvGrpSpPr>
                <a:grpSpLocks/>
              </p:cNvGrpSpPr>
              <p:nvPr/>
            </p:nvGrpSpPr>
            <p:grpSpPr bwMode="auto">
              <a:xfrm>
                <a:off x="2924" y="1085"/>
                <a:ext cx="133" cy="211"/>
                <a:chOff x="2924" y="1253"/>
                <a:chExt cx="133" cy="211"/>
              </a:xfrm>
            </p:grpSpPr>
            <p:sp>
              <p:nvSpPr>
                <p:cNvPr id="398" name="Freeform 91"/>
                <p:cNvSpPr>
                  <a:spLocks/>
                </p:cNvSpPr>
                <p:nvPr/>
              </p:nvSpPr>
              <p:spPr bwMode="auto">
                <a:xfrm rot="5400000" flipH="1">
                  <a:off x="2943" y="1350"/>
                  <a:ext cx="95" cy="133"/>
                </a:xfrm>
                <a:custGeom>
                  <a:avLst/>
                  <a:gdLst>
                    <a:gd name="T0" fmla="*/ 0 w 208"/>
                    <a:gd name="T1" fmla="*/ 0 h 292"/>
                    <a:gd name="T2" fmla="*/ 0 w 208"/>
                    <a:gd name="T3" fmla="*/ 0 h 292"/>
                    <a:gd name="T4" fmla="*/ 0 w 208"/>
                    <a:gd name="T5" fmla="*/ 0 h 292"/>
                    <a:gd name="T6" fmla="*/ 0 w 208"/>
                    <a:gd name="T7" fmla="*/ 0 h 292"/>
                    <a:gd name="T8" fmla="*/ 0 w 208"/>
                    <a:gd name="T9" fmla="*/ 0 h 292"/>
                    <a:gd name="T10" fmla="*/ 0 w 208"/>
                    <a:gd name="T11" fmla="*/ 0 h 292"/>
                    <a:gd name="T12" fmla="*/ 0 w 208"/>
                    <a:gd name="T13" fmla="*/ 0 h 292"/>
                    <a:gd name="T14" fmla="*/ 0 w 208"/>
                    <a:gd name="T15" fmla="*/ 0 h 292"/>
                    <a:gd name="T16" fmla="*/ 0 w 208"/>
                    <a:gd name="T17" fmla="*/ 0 h 29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08"/>
                    <a:gd name="T28" fmla="*/ 0 h 292"/>
                    <a:gd name="T29" fmla="*/ 208 w 208"/>
                    <a:gd name="T30" fmla="*/ 292 h 29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08" h="292">
                      <a:moveTo>
                        <a:pt x="0" y="0"/>
                      </a:moveTo>
                      <a:lnTo>
                        <a:pt x="0" y="83"/>
                      </a:lnTo>
                      <a:lnTo>
                        <a:pt x="124" y="83"/>
                      </a:lnTo>
                      <a:lnTo>
                        <a:pt x="124" y="207"/>
                      </a:lnTo>
                      <a:lnTo>
                        <a:pt x="0" y="207"/>
                      </a:lnTo>
                      <a:lnTo>
                        <a:pt x="0" y="291"/>
                      </a:lnTo>
                      <a:lnTo>
                        <a:pt x="207" y="291"/>
                      </a:lnTo>
                      <a:lnTo>
                        <a:pt x="207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accent1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 vert="eaVert"/>
                <a:lstStyle/>
                <a:p>
                  <a:endParaRPr lang="ja-JP" altLang="en-US">
                    <a:latin typeface="宋体" pitchFamily="2" charset="-122"/>
                    <a:ea typeface="宋体" pitchFamily="2" charset="-122"/>
                  </a:endParaRPr>
                </a:p>
              </p:txBody>
            </p:sp>
            <p:sp>
              <p:nvSpPr>
                <p:cNvPr id="399" name="Line 92"/>
                <p:cNvSpPr>
                  <a:spLocks noChangeShapeType="1"/>
                </p:cNvSpPr>
                <p:nvPr/>
              </p:nvSpPr>
              <p:spPr bwMode="auto">
                <a:xfrm flipV="1">
                  <a:off x="2992" y="1253"/>
                  <a:ext cx="0" cy="116"/>
                </a:xfrm>
                <a:prstGeom prst="line">
                  <a:avLst/>
                </a:prstGeom>
                <a:no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宋体" pitchFamily="2" charset="-122"/>
                    <a:ea typeface="宋体" pitchFamily="2" charset="-122"/>
                  </a:endParaRPr>
                </a:p>
              </p:txBody>
            </p:sp>
          </p:grpSp>
          <p:grpSp>
            <p:nvGrpSpPr>
              <p:cNvPr id="381" name="Group 93"/>
              <p:cNvGrpSpPr>
                <a:grpSpLocks/>
              </p:cNvGrpSpPr>
              <p:nvPr/>
            </p:nvGrpSpPr>
            <p:grpSpPr bwMode="auto">
              <a:xfrm>
                <a:off x="2766" y="1241"/>
                <a:ext cx="451" cy="624"/>
                <a:chOff x="2766" y="1570"/>
                <a:chExt cx="451" cy="624"/>
              </a:xfrm>
            </p:grpSpPr>
            <p:sp>
              <p:nvSpPr>
                <p:cNvPr id="382" name="Line 94"/>
                <p:cNvSpPr>
                  <a:spLocks noChangeShapeType="1"/>
                </p:cNvSpPr>
                <p:nvPr/>
              </p:nvSpPr>
              <p:spPr bwMode="auto">
                <a:xfrm flipV="1">
                  <a:off x="2992" y="1661"/>
                  <a:ext cx="0" cy="116"/>
                </a:xfrm>
                <a:prstGeom prst="line">
                  <a:avLst/>
                </a:prstGeom>
                <a:no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宋体" pitchFamily="2" charset="-122"/>
                    <a:ea typeface="宋体" pitchFamily="2" charset="-122"/>
                  </a:endParaRPr>
                </a:p>
              </p:txBody>
            </p:sp>
            <p:sp>
              <p:nvSpPr>
                <p:cNvPr id="383" name="Freeform 95"/>
                <p:cNvSpPr>
                  <a:spLocks/>
                </p:cNvSpPr>
                <p:nvPr/>
              </p:nvSpPr>
              <p:spPr bwMode="auto">
                <a:xfrm rot="16200000" flipV="1">
                  <a:off x="2943" y="1759"/>
                  <a:ext cx="95" cy="134"/>
                </a:xfrm>
                <a:custGeom>
                  <a:avLst/>
                  <a:gdLst>
                    <a:gd name="T0" fmla="*/ 1 w 127"/>
                    <a:gd name="T1" fmla="*/ 2 h 178"/>
                    <a:gd name="T2" fmla="*/ 1 w 127"/>
                    <a:gd name="T3" fmla="*/ 0 h 178"/>
                    <a:gd name="T4" fmla="*/ 1 w 127"/>
                    <a:gd name="T5" fmla="*/ 0 h 178"/>
                    <a:gd name="T6" fmla="*/ 1 w 127"/>
                    <a:gd name="T7" fmla="*/ 2 h 178"/>
                    <a:gd name="T8" fmla="*/ 0 w 127"/>
                    <a:gd name="T9" fmla="*/ 2 h 178"/>
                    <a:gd name="T10" fmla="*/ 0 w 127"/>
                    <a:gd name="T11" fmla="*/ 2 h 178"/>
                    <a:gd name="T12" fmla="*/ 1 w 127"/>
                    <a:gd name="T13" fmla="*/ 2 h 178"/>
                    <a:gd name="T14" fmla="*/ 1 w 127"/>
                    <a:gd name="T15" fmla="*/ 2 h 178"/>
                    <a:gd name="T16" fmla="*/ 1 w 127"/>
                    <a:gd name="T17" fmla="*/ 2 h 178"/>
                    <a:gd name="T18" fmla="*/ 1 w 127"/>
                    <a:gd name="T19" fmla="*/ 2 h 178"/>
                    <a:gd name="T20" fmla="*/ 1 w 127"/>
                    <a:gd name="T21" fmla="*/ 2 h 17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27"/>
                    <a:gd name="T34" fmla="*/ 0 h 178"/>
                    <a:gd name="T35" fmla="*/ 127 w 127"/>
                    <a:gd name="T36" fmla="*/ 178 h 17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27" h="178">
                      <a:moveTo>
                        <a:pt x="126" y="151"/>
                      </a:moveTo>
                      <a:lnTo>
                        <a:pt x="126" y="0"/>
                      </a:lnTo>
                      <a:lnTo>
                        <a:pt x="75" y="0"/>
                      </a:lnTo>
                      <a:lnTo>
                        <a:pt x="75" y="50"/>
                      </a:lnTo>
                      <a:lnTo>
                        <a:pt x="0" y="50"/>
                      </a:lnTo>
                      <a:lnTo>
                        <a:pt x="0" y="126"/>
                      </a:lnTo>
                      <a:lnTo>
                        <a:pt x="75" y="126"/>
                      </a:lnTo>
                      <a:lnTo>
                        <a:pt x="75" y="177"/>
                      </a:lnTo>
                      <a:lnTo>
                        <a:pt x="126" y="177"/>
                      </a:lnTo>
                      <a:lnTo>
                        <a:pt x="126" y="101"/>
                      </a:lnTo>
                      <a:lnTo>
                        <a:pt x="126" y="151"/>
                      </a:lnTo>
                    </a:path>
                  </a:pathLst>
                </a:custGeom>
                <a:solidFill>
                  <a:srgbClr val="FFFF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 vert="eaVert"/>
                <a:lstStyle/>
                <a:p>
                  <a:endParaRPr lang="ja-JP" altLang="en-US" dirty="0">
                    <a:latin typeface="宋体" pitchFamily="2" charset="-122"/>
                    <a:ea typeface="宋体" pitchFamily="2" charset="-122"/>
                  </a:endParaRPr>
                </a:p>
              </p:txBody>
            </p:sp>
            <p:sp>
              <p:nvSpPr>
                <p:cNvPr id="384" name="Freeform 96"/>
                <p:cNvSpPr>
                  <a:spLocks/>
                </p:cNvSpPr>
                <p:nvPr/>
              </p:nvSpPr>
              <p:spPr bwMode="auto">
                <a:xfrm rot="-5400000" flipH="1" flipV="1">
                  <a:off x="2943" y="1798"/>
                  <a:ext cx="95" cy="133"/>
                </a:xfrm>
                <a:custGeom>
                  <a:avLst/>
                  <a:gdLst>
                    <a:gd name="T0" fmla="*/ 0 w 208"/>
                    <a:gd name="T1" fmla="*/ 0 h 292"/>
                    <a:gd name="T2" fmla="*/ 0 w 208"/>
                    <a:gd name="T3" fmla="*/ 0 h 292"/>
                    <a:gd name="T4" fmla="*/ 0 w 208"/>
                    <a:gd name="T5" fmla="*/ 0 h 292"/>
                    <a:gd name="T6" fmla="*/ 0 w 208"/>
                    <a:gd name="T7" fmla="*/ 0 h 292"/>
                    <a:gd name="T8" fmla="*/ 0 w 208"/>
                    <a:gd name="T9" fmla="*/ 0 h 292"/>
                    <a:gd name="T10" fmla="*/ 0 w 208"/>
                    <a:gd name="T11" fmla="*/ 0 h 292"/>
                    <a:gd name="T12" fmla="*/ 0 w 208"/>
                    <a:gd name="T13" fmla="*/ 0 h 292"/>
                    <a:gd name="T14" fmla="*/ 0 w 208"/>
                    <a:gd name="T15" fmla="*/ 0 h 292"/>
                    <a:gd name="T16" fmla="*/ 0 w 208"/>
                    <a:gd name="T17" fmla="*/ 0 h 29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08"/>
                    <a:gd name="T28" fmla="*/ 0 h 292"/>
                    <a:gd name="T29" fmla="*/ 208 w 208"/>
                    <a:gd name="T30" fmla="*/ 292 h 29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08" h="292">
                      <a:moveTo>
                        <a:pt x="0" y="0"/>
                      </a:moveTo>
                      <a:lnTo>
                        <a:pt x="0" y="83"/>
                      </a:lnTo>
                      <a:lnTo>
                        <a:pt x="124" y="83"/>
                      </a:lnTo>
                      <a:lnTo>
                        <a:pt x="124" y="207"/>
                      </a:lnTo>
                      <a:lnTo>
                        <a:pt x="0" y="207"/>
                      </a:lnTo>
                      <a:lnTo>
                        <a:pt x="0" y="291"/>
                      </a:lnTo>
                      <a:lnTo>
                        <a:pt x="207" y="291"/>
                      </a:lnTo>
                      <a:lnTo>
                        <a:pt x="207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accent1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 vert="eaVert"/>
                <a:lstStyle/>
                <a:p>
                  <a:endParaRPr lang="ja-JP" altLang="en-US">
                    <a:latin typeface="宋体" pitchFamily="2" charset="-122"/>
                    <a:ea typeface="宋体" pitchFamily="2" charset="-122"/>
                  </a:endParaRPr>
                </a:p>
              </p:txBody>
            </p:sp>
            <p:grpSp>
              <p:nvGrpSpPr>
                <p:cNvPr id="385" name="Group 97"/>
                <p:cNvGrpSpPr>
                  <a:grpSpLocks/>
                </p:cNvGrpSpPr>
                <p:nvPr/>
              </p:nvGrpSpPr>
              <p:grpSpPr bwMode="auto">
                <a:xfrm rot="5400000" flipV="1">
                  <a:off x="2848" y="1824"/>
                  <a:ext cx="288" cy="451"/>
                  <a:chOff x="1617" y="1377"/>
                  <a:chExt cx="384" cy="603"/>
                </a:xfrm>
              </p:grpSpPr>
              <p:sp>
                <p:nvSpPr>
                  <p:cNvPr id="387" name="Line 98"/>
                  <p:cNvSpPr>
                    <a:spLocks noChangeShapeType="1"/>
                  </p:cNvSpPr>
                  <p:nvPr/>
                </p:nvSpPr>
                <p:spPr bwMode="auto">
                  <a:xfrm>
                    <a:off x="1617" y="1677"/>
                    <a:ext cx="133" cy="0"/>
                  </a:xfrm>
                  <a:prstGeom prst="line">
                    <a:avLst/>
                  </a:prstGeom>
                  <a:noFill/>
                  <a:ln w="508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>
                      <a:latin typeface="宋体" pitchFamily="2" charset="-122"/>
                      <a:ea typeface="宋体" pitchFamily="2" charset="-122"/>
                    </a:endParaRPr>
                  </a:p>
                </p:txBody>
              </p:sp>
              <p:sp>
                <p:nvSpPr>
                  <p:cNvPr id="388" name="Line 99"/>
                  <p:cNvSpPr>
                    <a:spLocks noChangeShapeType="1"/>
                  </p:cNvSpPr>
                  <p:nvPr/>
                </p:nvSpPr>
                <p:spPr bwMode="auto">
                  <a:xfrm>
                    <a:off x="1775" y="1651"/>
                    <a:ext cx="226" cy="0"/>
                  </a:xfrm>
                  <a:prstGeom prst="line">
                    <a:avLst/>
                  </a:prstGeom>
                  <a:noFill/>
                  <a:ln w="508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>
                      <a:latin typeface="宋体" pitchFamily="2" charset="-122"/>
                      <a:ea typeface="宋体" pitchFamily="2" charset="-122"/>
                    </a:endParaRPr>
                  </a:p>
                </p:txBody>
              </p:sp>
              <p:sp>
                <p:nvSpPr>
                  <p:cNvPr id="389" name="Line 100"/>
                  <p:cNvSpPr>
                    <a:spLocks noChangeShapeType="1"/>
                  </p:cNvSpPr>
                  <p:nvPr/>
                </p:nvSpPr>
                <p:spPr bwMode="auto">
                  <a:xfrm>
                    <a:off x="1775" y="1702"/>
                    <a:ext cx="226" cy="0"/>
                  </a:xfrm>
                  <a:prstGeom prst="line">
                    <a:avLst/>
                  </a:prstGeom>
                  <a:noFill/>
                  <a:ln w="508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>
                      <a:latin typeface="宋体" pitchFamily="2" charset="-122"/>
                      <a:ea typeface="宋体" pitchFamily="2" charset="-122"/>
                    </a:endParaRPr>
                  </a:p>
                </p:txBody>
              </p:sp>
              <p:grpSp>
                <p:nvGrpSpPr>
                  <p:cNvPr id="390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1655" y="1377"/>
                    <a:ext cx="51" cy="303"/>
                    <a:chOff x="1655" y="1377"/>
                    <a:chExt cx="51" cy="303"/>
                  </a:xfrm>
                </p:grpSpPr>
                <p:sp>
                  <p:nvSpPr>
                    <p:cNvPr id="395" name="Line 102"/>
                    <p:cNvSpPr>
                      <a:spLocks noChangeShapeType="1"/>
                    </p:cNvSpPr>
                    <p:nvPr/>
                  </p:nvSpPr>
                  <p:spPr bwMode="auto">
                    <a:xfrm rot="5400000" flipH="1">
                      <a:off x="1646" y="1647"/>
                      <a:ext cx="67" cy="0"/>
                    </a:xfrm>
                    <a:prstGeom prst="line">
                      <a:avLst/>
                    </a:prstGeom>
                    <a:noFill/>
                    <a:ln w="508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宋体" pitchFamily="2" charset="-122"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396" name="Line 103"/>
                    <p:cNvSpPr>
                      <a:spLocks noChangeShapeType="1"/>
                    </p:cNvSpPr>
                    <p:nvPr/>
                  </p:nvSpPr>
                  <p:spPr bwMode="auto">
                    <a:xfrm rot="5400000" flipH="1">
                      <a:off x="1593" y="1490"/>
                      <a:ext cx="226" cy="0"/>
                    </a:xfrm>
                    <a:prstGeom prst="line">
                      <a:avLst/>
                    </a:prstGeom>
                    <a:noFill/>
                    <a:ln w="508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宋体" pitchFamily="2" charset="-122"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397" name="Line 104"/>
                    <p:cNvSpPr>
                      <a:spLocks noChangeShapeType="1"/>
                    </p:cNvSpPr>
                    <p:nvPr/>
                  </p:nvSpPr>
                  <p:spPr bwMode="auto">
                    <a:xfrm rot="5400000" flipH="1">
                      <a:off x="1542" y="1490"/>
                      <a:ext cx="226" cy="0"/>
                    </a:xfrm>
                    <a:prstGeom prst="line">
                      <a:avLst/>
                    </a:prstGeom>
                    <a:noFill/>
                    <a:ln w="508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宋体" pitchFamily="2" charset="-122"/>
                        <a:ea typeface="宋体" pitchFamily="2" charset="-122"/>
                      </a:endParaRPr>
                    </a:p>
                  </p:txBody>
                </p:sp>
              </p:grpSp>
              <p:grpSp>
                <p:nvGrpSpPr>
                  <p:cNvPr id="391" name="Group 105"/>
                  <p:cNvGrpSpPr>
                    <a:grpSpLocks/>
                  </p:cNvGrpSpPr>
                  <p:nvPr/>
                </p:nvGrpSpPr>
                <p:grpSpPr bwMode="auto">
                  <a:xfrm flipV="1">
                    <a:off x="1656" y="1677"/>
                    <a:ext cx="51" cy="303"/>
                    <a:chOff x="1655" y="1377"/>
                    <a:chExt cx="51" cy="303"/>
                  </a:xfrm>
                </p:grpSpPr>
                <p:sp>
                  <p:nvSpPr>
                    <p:cNvPr id="392" name="Line 106"/>
                    <p:cNvSpPr>
                      <a:spLocks noChangeShapeType="1"/>
                    </p:cNvSpPr>
                    <p:nvPr/>
                  </p:nvSpPr>
                  <p:spPr bwMode="auto">
                    <a:xfrm rot="5400000" flipH="1">
                      <a:off x="1646" y="1647"/>
                      <a:ext cx="67" cy="0"/>
                    </a:xfrm>
                    <a:prstGeom prst="line">
                      <a:avLst/>
                    </a:prstGeom>
                    <a:noFill/>
                    <a:ln w="508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宋体" pitchFamily="2" charset="-122"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393" name="Line 107"/>
                    <p:cNvSpPr>
                      <a:spLocks noChangeShapeType="1"/>
                    </p:cNvSpPr>
                    <p:nvPr/>
                  </p:nvSpPr>
                  <p:spPr bwMode="auto">
                    <a:xfrm rot="5400000" flipH="1">
                      <a:off x="1593" y="1490"/>
                      <a:ext cx="226" cy="0"/>
                    </a:xfrm>
                    <a:prstGeom prst="line">
                      <a:avLst/>
                    </a:prstGeom>
                    <a:noFill/>
                    <a:ln w="508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宋体" pitchFamily="2" charset="-122"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394" name="Line 108"/>
                    <p:cNvSpPr>
                      <a:spLocks noChangeShapeType="1"/>
                    </p:cNvSpPr>
                    <p:nvPr/>
                  </p:nvSpPr>
                  <p:spPr bwMode="auto">
                    <a:xfrm rot="5400000" flipH="1">
                      <a:off x="1542" y="1490"/>
                      <a:ext cx="226" cy="0"/>
                    </a:xfrm>
                    <a:prstGeom prst="line">
                      <a:avLst/>
                    </a:prstGeom>
                    <a:noFill/>
                    <a:ln w="508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宋体" pitchFamily="2" charset="-122"/>
                        <a:ea typeface="宋体" pitchFamily="2" charset="-122"/>
                      </a:endParaRPr>
                    </a:p>
                  </p:txBody>
                </p:sp>
              </p:grpSp>
            </p:grpSp>
            <p:sp>
              <p:nvSpPr>
                <p:cNvPr id="386" name="Freeform 109"/>
                <p:cNvSpPr>
                  <a:spLocks/>
                </p:cNvSpPr>
                <p:nvPr/>
              </p:nvSpPr>
              <p:spPr bwMode="auto">
                <a:xfrm rot="5400000">
                  <a:off x="2943" y="1551"/>
                  <a:ext cx="95" cy="134"/>
                </a:xfrm>
                <a:custGeom>
                  <a:avLst/>
                  <a:gdLst>
                    <a:gd name="T0" fmla="*/ 1 w 127"/>
                    <a:gd name="T1" fmla="*/ 2 h 178"/>
                    <a:gd name="T2" fmla="*/ 1 w 127"/>
                    <a:gd name="T3" fmla="*/ 0 h 178"/>
                    <a:gd name="T4" fmla="*/ 1 w 127"/>
                    <a:gd name="T5" fmla="*/ 0 h 178"/>
                    <a:gd name="T6" fmla="*/ 1 w 127"/>
                    <a:gd name="T7" fmla="*/ 2 h 178"/>
                    <a:gd name="T8" fmla="*/ 0 w 127"/>
                    <a:gd name="T9" fmla="*/ 2 h 178"/>
                    <a:gd name="T10" fmla="*/ 0 w 127"/>
                    <a:gd name="T11" fmla="*/ 2 h 178"/>
                    <a:gd name="T12" fmla="*/ 1 w 127"/>
                    <a:gd name="T13" fmla="*/ 2 h 178"/>
                    <a:gd name="T14" fmla="*/ 1 w 127"/>
                    <a:gd name="T15" fmla="*/ 2 h 178"/>
                    <a:gd name="T16" fmla="*/ 1 w 127"/>
                    <a:gd name="T17" fmla="*/ 2 h 178"/>
                    <a:gd name="T18" fmla="*/ 1 w 127"/>
                    <a:gd name="T19" fmla="*/ 2 h 178"/>
                    <a:gd name="T20" fmla="*/ 1 w 127"/>
                    <a:gd name="T21" fmla="*/ 2 h 17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27"/>
                    <a:gd name="T34" fmla="*/ 0 h 178"/>
                    <a:gd name="T35" fmla="*/ 127 w 127"/>
                    <a:gd name="T36" fmla="*/ 178 h 17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27" h="178">
                      <a:moveTo>
                        <a:pt x="126" y="151"/>
                      </a:moveTo>
                      <a:lnTo>
                        <a:pt x="126" y="0"/>
                      </a:lnTo>
                      <a:lnTo>
                        <a:pt x="75" y="0"/>
                      </a:lnTo>
                      <a:lnTo>
                        <a:pt x="75" y="50"/>
                      </a:lnTo>
                      <a:lnTo>
                        <a:pt x="0" y="50"/>
                      </a:lnTo>
                      <a:lnTo>
                        <a:pt x="0" y="126"/>
                      </a:lnTo>
                      <a:lnTo>
                        <a:pt x="75" y="126"/>
                      </a:lnTo>
                      <a:lnTo>
                        <a:pt x="75" y="177"/>
                      </a:lnTo>
                      <a:lnTo>
                        <a:pt x="126" y="177"/>
                      </a:lnTo>
                      <a:lnTo>
                        <a:pt x="126" y="101"/>
                      </a:lnTo>
                      <a:lnTo>
                        <a:pt x="126" y="151"/>
                      </a:lnTo>
                    </a:path>
                  </a:pathLst>
                </a:custGeom>
                <a:solidFill>
                  <a:srgbClr val="FFFF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 vert="eaVert"/>
                <a:lstStyle/>
                <a:p>
                  <a:endParaRPr lang="ja-JP" altLang="en-US">
                    <a:latin typeface="宋体" pitchFamily="2" charset="-122"/>
                    <a:ea typeface="宋体" pitchFamily="2" charset="-122"/>
                  </a:endParaRPr>
                </a:p>
              </p:txBody>
            </p:sp>
          </p:grpSp>
        </p:grpSp>
        <p:grpSp>
          <p:nvGrpSpPr>
            <p:cNvPr id="353" name="Group 110"/>
            <p:cNvGrpSpPr>
              <a:grpSpLocks/>
            </p:cNvGrpSpPr>
            <p:nvPr/>
          </p:nvGrpSpPr>
          <p:grpSpPr bwMode="auto">
            <a:xfrm>
              <a:off x="4924" y="3512"/>
              <a:ext cx="451" cy="780"/>
              <a:chOff x="2766" y="1085"/>
              <a:chExt cx="451" cy="780"/>
            </a:xfrm>
          </p:grpSpPr>
          <p:grpSp>
            <p:nvGrpSpPr>
              <p:cNvPr id="360" name="Group 111"/>
              <p:cNvGrpSpPr>
                <a:grpSpLocks/>
              </p:cNvGrpSpPr>
              <p:nvPr/>
            </p:nvGrpSpPr>
            <p:grpSpPr bwMode="auto">
              <a:xfrm>
                <a:off x="2924" y="1085"/>
                <a:ext cx="133" cy="211"/>
                <a:chOff x="2924" y="1253"/>
                <a:chExt cx="133" cy="211"/>
              </a:xfrm>
            </p:grpSpPr>
            <p:sp>
              <p:nvSpPr>
                <p:cNvPr id="378" name="Freeform 112"/>
                <p:cNvSpPr>
                  <a:spLocks/>
                </p:cNvSpPr>
                <p:nvPr/>
              </p:nvSpPr>
              <p:spPr bwMode="auto">
                <a:xfrm rot="5400000" flipH="1">
                  <a:off x="2943" y="1350"/>
                  <a:ext cx="95" cy="133"/>
                </a:xfrm>
                <a:custGeom>
                  <a:avLst/>
                  <a:gdLst>
                    <a:gd name="T0" fmla="*/ 0 w 208"/>
                    <a:gd name="T1" fmla="*/ 0 h 292"/>
                    <a:gd name="T2" fmla="*/ 0 w 208"/>
                    <a:gd name="T3" fmla="*/ 0 h 292"/>
                    <a:gd name="T4" fmla="*/ 0 w 208"/>
                    <a:gd name="T5" fmla="*/ 0 h 292"/>
                    <a:gd name="T6" fmla="*/ 0 w 208"/>
                    <a:gd name="T7" fmla="*/ 0 h 292"/>
                    <a:gd name="T8" fmla="*/ 0 w 208"/>
                    <a:gd name="T9" fmla="*/ 0 h 292"/>
                    <a:gd name="T10" fmla="*/ 0 w 208"/>
                    <a:gd name="T11" fmla="*/ 0 h 292"/>
                    <a:gd name="T12" fmla="*/ 0 w 208"/>
                    <a:gd name="T13" fmla="*/ 0 h 292"/>
                    <a:gd name="T14" fmla="*/ 0 w 208"/>
                    <a:gd name="T15" fmla="*/ 0 h 292"/>
                    <a:gd name="T16" fmla="*/ 0 w 208"/>
                    <a:gd name="T17" fmla="*/ 0 h 29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08"/>
                    <a:gd name="T28" fmla="*/ 0 h 292"/>
                    <a:gd name="T29" fmla="*/ 208 w 208"/>
                    <a:gd name="T30" fmla="*/ 292 h 29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08" h="292">
                      <a:moveTo>
                        <a:pt x="0" y="0"/>
                      </a:moveTo>
                      <a:lnTo>
                        <a:pt x="0" y="83"/>
                      </a:lnTo>
                      <a:lnTo>
                        <a:pt x="124" y="83"/>
                      </a:lnTo>
                      <a:lnTo>
                        <a:pt x="124" y="207"/>
                      </a:lnTo>
                      <a:lnTo>
                        <a:pt x="0" y="207"/>
                      </a:lnTo>
                      <a:lnTo>
                        <a:pt x="0" y="291"/>
                      </a:lnTo>
                      <a:lnTo>
                        <a:pt x="207" y="291"/>
                      </a:lnTo>
                      <a:lnTo>
                        <a:pt x="207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accent1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 vert="eaVert"/>
                <a:lstStyle/>
                <a:p>
                  <a:endParaRPr lang="ja-JP" altLang="en-US">
                    <a:latin typeface="宋体" pitchFamily="2" charset="-122"/>
                    <a:ea typeface="宋体" pitchFamily="2" charset="-122"/>
                  </a:endParaRPr>
                </a:p>
              </p:txBody>
            </p:sp>
            <p:sp>
              <p:nvSpPr>
                <p:cNvPr id="379" name="Line 113"/>
                <p:cNvSpPr>
                  <a:spLocks noChangeShapeType="1"/>
                </p:cNvSpPr>
                <p:nvPr/>
              </p:nvSpPr>
              <p:spPr bwMode="auto">
                <a:xfrm flipV="1">
                  <a:off x="2992" y="1253"/>
                  <a:ext cx="0" cy="116"/>
                </a:xfrm>
                <a:prstGeom prst="line">
                  <a:avLst/>
                </a:prstGeom>
                <a:no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宋体" pitchFamily="2" charset="-122"/>
                    <a:ea typeface="宋体" pitchFamily="2" charset="-122"/>
                  </a:endParaRPr>
                </a:p>
              </p:txBody>
            </p:sp>
          </p:grpSp>
          <p:grpSp>
            <p:nvGrpSpPr>
              <p:cNvPr id="361" name="Group 114"/>
              <p:cNvGrpSpPr>
                <a:grpSpLocks/>
              </p:cNvGrpSpPr>
              <p:nvPr/>
            </p:nvGrpSpPr>
            <p:grpSpPr bwMode="auto">
              <a:xfrm>
                <a:off x="2766" y="1241"/>
                <a:ext cx="451" cy="624"/>
                <a:chOff x="2766" y="1570"/>
                <a:chExt cx="451" cy="624"/>
              </a:xfrm>
            </p:grpSpPr>
            <p:sp>
              <p:nvSpPr>
                <p:cNvPr id="362" name="Line 115"/>
                <p:cNvSpPr>
                  <a:spLocks noChangeShapeType="1"/>
                </p:cNvSpPr>
                <p:nvPr/>
              </p:nvSpPr>
              <p:spPr bwMode="auto">
                <a:xfrm flipV="1">
                  <a:off x="2992" y="1661"/>
                  <a:ext cx="0" cy="116"/>
                </a:xfrm>
                <a:prstGeom prst="line">
                  <a:avLst/>
                </a:prstGeom>
                <a:no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宋体" pitchFamily="2" charset="-122"/>
                    <a:ea typeface="宋体" pitchFamily="2" charset="-122"/>
                  </a:endParaRPr>
                </a:p>
              </p:txBody>
            </p:sp>
            <p:sp>
              <p:nvSpPr>
                <p:cNvPr id="363" name="Freeform 116"/>
                <p:cNvSpPr>
                  <a:spLocks/>
                </p:cNvSpPr>
                <p:nvPr/>
              </p:nvSpPr>
              <p:spPr bwMode="auto">
                <a:xfrm rot="16200000" flipV="1">
                  <a:off x="2943" y="1759"/>
                  <a:ext cx="95" cy="134"/>
                </a:xfrm>
                <a:custGeom>
                  <a:avLst/>
                  <a:gdLst>
                    <a:gd name="T0" fmla="*/ 1 w 127"/>
                    <a:gd name="T1" fmla="*/ 2 h 178"/>
                    <a:gd name="T2" fmla="*/ 1 w 127"/>
                    <a:gd name="T3" fmla="*/ 0 h 178"/>
                    <a:gd name="T4" fmla="*/ 1 w 127"/>
                    <a:gd name="T5" fmla="*/ 0 h 178"/>
                    <a:gd name="T6" fmla="*/ 1 w 127"/>
                    <a:gd name="T7" fmla="*/ 2 h 178"/>
                    <a:gd name="T8" fmla="*/ 0 w 127"/>
                    <a:gd name="T9" fmla="*/ 2 h 178"/>
                    <a:gd name="T10" fmla="*/ 0 w 127"/>
                    <a:gd name="T11" fmla="*/ 2 h 178"/>
                    <a:gd name="T12" fmla="*/ 1 w 127"/>
                    <a:gd name="T13" fmla="*/ 2 h 178"/>
                    <a:gd name="T14" fmla="*/ 1 w 127"/>
                    <a:gd name="T15" fmla="*/ 2 h 178"/>
                    <a:gd name="T16" fmla="*/ 1 w 127"/>
                    <a:gd name="T17" fmla="*/ 2 h 178"/>
                    <a:gd name="T18" fmla="*/ 1 w 127"/>
                    <a:gd name="T19" fmla="*/ 2 h 178"/>
                    <a:gd name="T20" fmla="*/ 1 w 127"/>
                    <a:gd name="T21" fmla="*/ 2 h 17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27"/>
                    <a:gd name="T34" fmla="*/ 0 h 178"/>
                    <a:gd name="T35" fmla="*/ 127 w 127"/>
                    <a:gd name="T36" fmla="*/ 178 h 17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27" h="178">
                      <a:moveTo>
                        <a:pt x="126" y="151"/>
                      </a:moveTo>
                      <a:lnTo>
                        <a:pt x="126" y="0"/>
                      </a:lnTo>
                      <a:lnTo>
                        <a:pt x="75" y="0"/>
                      </a:lnTo>
                      <a:lnTo>
                        <a:pt x="75" y="50"/>
                      </a:lnTo>
                      <a:lnTo>
                        <a:pt x="0" y="50"/>
                      </a:lnTo>
                      <a:lnTo>
                        <a:pt x="0" y="126"/>
                      </a:lnTo>
                      <a:lnTo>
                        <a:pt x="75" y="126"/>
                      </a:lnTo>
                      <a:lnTo>
                        <a:pt x="75" y="177"/>
                      </a:lnTo>
                      <a:lnTo>
                        <a:pt x="126" y="177"/>
                      </a:lnTo>
                      <a:lnTo>
                        <a:pt x="126" y="101"/>
                      </a:lnTo>
                      <a:lnTo>
                        <a:pt x="126" y="151"/>
                      </a:lnTo>
                    </a:path>
                  </a:pathLst>
                </a:custGeom>
                <a:solidFill>
                  <a:srgbClr val="FFFF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 vert="eaVert"/>
                <a:lstStyle/>
                <a:p>
                  <a:endParaRPr lang="ja-JP" altLang="en-US">
                    <a:latin typeface="宋体" pitchFamily="2" charset="-122"/>
                    <a:ea typeface="宋体" pitchFamily="2" charset="-122"/>
                  </a:endParaRPr>
                </a:p>
              </p:txBody>
            </p:sp>
            <p:sp>
              <p:nvSpPr>
                <p:cNvPr id="364" name="Freeform 117"/>
                <p:cNvSpPr>
                  <a:spLocks/>
                </p:cNvSpPr>
                <p:nvPr/>
              </p:nvSpPr>
              <p:spPr bwMode="auto">
                <a:xfrm rot="-5400000" flipH="1" flipV="1">
                  <a:off x="2943" y="1798"/>
                  <a:ext cx="95" cy="133"/>
                </a:xfrm>
                <a:custGeom>
                  <a:avLst/>
                  <a:gdLst>
                    <a:gd name="T0" fmla="*/ 0 w 208"/>
                    <a:gd name="T1" fmla="*/ 0 h 292"/>
                    <a:gd name="T2" fmla="*/ 0 w 208"/>
                    <a:gd name="T3" fmla="*/ 0 h 292"/>
                    <a:gd name="T4" fmla="*/ 0 w 208"/>
                    <a:gd name="T5" fmla="*/ 0 h 292"/>
                    <a:gd name="T6" fmla="*/ 0 w 208"/>
                    <a:gd name="T7" fmla="*/ 0 h 292"/>
                    <a:gd name="T8" fmla="*/ 0 w 208"/>
                    <a:gd name="T9" fmla="*/ 0 h 292"/>
                    <a:gd name="T10" fmla="*/ 0 w 208"/>
                    <a:gd name="T11" fmla="*/ 0 h 292"/>
                    <a:gd name="T12" fmla="*/ 0 w 208"/>
                    <a:gd name="T13" fmla="*/ 0 h 292"/>
                    <a:gd name="T14" fmla="*/ 0 w 208"/>
                    <a:gd name="T15" fmla="*/ 0 h 292"/>
                    <a:gd name="T16" fmla="*/ 0 w 208"/>
                    <a:gd name="T17" fmla="*/ 0 h 29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08"/>
                    <a:gd name="T28" fmla="*/ 0 h 292"/>
                    <a:gd name="T29" fmla="*/ 208 w 208"/>
                    <a:gd name="T30" fmla="*/ 292 h 29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08" h="292">
                      <a:moveTo>
                        <a:pt x="0" y="0"/>
                      </a:moveTo>
                      <a:lnTo>
                        <a:pt x="0" y="83"/>
                      </a:lnTo>
                      <a:lnTo>
                        <a:pt x="124" y="83"/>
                      </a:lnTo>
                      <a:lnTo>
                        <a:pt x="124" y="207"/>
                      </a:lnTo>
                      <a:lnTo>
                        <a:pt x="0" y="207"/>
                      </a:lnTo>
                      <a:lnTo>
                        <a:pt x="0" y="291"/>
                      </a:lnTo>
                      <a:lnTo>
                        <a:pt x="207" y="291"/>
                      </a:lnTo>
                      <a:lnTo>
                        <a:pt x="207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accent1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 vert="eaVert"/>
                <a:lstStyle/>
                <a:p>
                  <a:endParaRPr lang="ja-JP" altLang="en-US">
                    <a:latin typeface="宋体" pitchFamily="2" charset="-122"/>
                    <a:ea typeface="宋体" pitchFamily="2" charset="-122"/>
                  </a:endParaRPr>
                </a:p>
              </p:txBody>
            </p:sp>
            <p:grpSp>
              <p:nvGrpSpPr>
                <p:cNvPr id="365" name="Group 118"/>
                <p:cNvGrpSpPr>
                  <a:grpSpLocks/>
                </p:cNvGrpSpPr>
                <p:nvPr/>
              </p:nvGrpSpPr>
              <p:grpSpPr bwMode="auto">
                <a:xfrm rot="5400000" flipV="1">
                  <a:off x="2848" y="1824"/>
                  <a:ext cx="288" cy="451"/>
                  <a:chOff x="1617" y="1377"/>
                  <a:chExt cx="384" cy="603"/>
                </a:xfrm>
              </p:grpSpPr>
              <p:sp>
                <p:nvSpPr>
                  <p:cNvPr id="367" name="Line 119"/>
                  <p:cNvSpPr>
                    <a:spLocks noChangeShapeType="1"/>
                  </p:cNvSpPr>
                  <p:nvPr/>
                </p:nvSpPr>
                <p:spPr bwMode="auto">
                  <a:xfrm>
                    <a:off x="1617" y="1677"/>
                    <a:ext cx="133" cy="0"/>
                  </a:xfrm>
                  <a:prstGeom prst="line">
                    <a:avLst/>
                  </a:prstGeom>
                  <a:noFill/>
                  <a:ln w="508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>
                      <a:latin typeface="宋体" pitchFamily="2" charset="-122"/>
                      <a:ea typeface="宋体" pitchFamily="2" charset="-122"/>
                    </a:endParaRPr>
                  </a:p>
                </p:txBody>
              </p:sp>
              <p:sp>
                <p:nvSpPr>
                  <p:cNvPr id="368" name="Line 120"/>
                  <p:cNvSpPr>
                    <a:spLocks noChangeShapeType="1"/>
                  </p:cNvSpPr>
                  <p:nvPr/>
                </p:nvSpPr>
                <p:spPr bwMode="auto">
                  <a:xfrm>
                    <a:off x="1775" y="1651"/>
                    <a:ext cx="226" cy="0"/>
                  </a:xfrm>
                  <a:prstGeom prst="line">
                    <a:avLst/>
                  </a:prstGeom>
                  <a:noFill/>
                  <a:ln w="508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>
                      <a:latin typeface="宋体" pitchFamily="2" charset="-122"/>
                      <a:ea typeface="宋体" pitchFamily="2" charset="-122"/>
                    </a:endParaRPr>
                  </a:p>
                </p:txBody>
              </p:sp>
              <p:sp>
                <p:nvSpPr>
                  <p:cNvPr id="369" name="Line 121"/>
                  <p:cNvSpPr>
                    <a:spLocks noChangeShapeType="1"/>
                  </p:cNvSpPr>
                  <p:nvPr/>
                </p:nvSpPr>
                <p:spPr bwMode="auto">
                  <a:xfrm>
                    <a:off x="1775" y="1702"/>
                    <a:ext cx="226" cy="0"/>
                  </a:xfrm>
                  <a:prstGeom prst="line">
                    <a:avLst/>
                  </a:prstGeom>
                  <a:noFill/>
                  <a:ln w="508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>
                      <a:latin typeface="宋体" pitchFamily="2" charset="-122"/>
                      <a:ea typeface="宋体" pitchFamily="2" charset="-122"/>
                    </a:endParaRPr>
                  </a:p>
                </p:txBody>
              </p:sp>
              <p:grpSp>
                <p:nvGrpSpPr>
                  <p:cNvPr id="370" name="Group 122"/>
                  <p:cNvGrpSpPr>
                    <a:grpSpLocks/>
                  </p:cNvGrpSpPr>
                  <p:nvPr/>
                </p:nvGrpSpPr>
                <p:grpSpPr bwMode="auto">
                  <a:xfrm>
                    <a:off x="1655" y="1377"/>
                    <a:ext cx="51" cy="303"/>
                    <a:chOff x="1655" y="1377"/>
                    <a:chExt cx="51" cy="303"/>
                  </a:xfrm>
                </p:grpSpPr>
                <p:sp>
                  <p:nvSpPr>
                    <p:cNvPr id="375" name="Line 123"/>
                    <p:cNvSpPr>
                      <a:spLocks noChangeShapeType="1"/>
                    </p:cNvSpPr>
                    <p:nvPr/>
                  </p:nvSpPr>
                  <p:spPr bwMode="auto">
                    <a:xfrm rot="5400000" flipH="1">
                      <a:off x="1646" y="1647"/>
                      <a:ext cx="67" cy="0"/>
                    </a:xfrm>
                    <a:prstGeom prst="line">
                      <a:avLst/>
                    </a:prstGeom>
                    <a:noFill/>
                    <a:ln w="508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宋体" pitchFamily="2" charset="-122"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376" name="Line 124"/>
                    <p:cNvSpPr>
                      <a:spLocks noChangeShapeType="1"/>
                    </p:cNvSpPr>
                    <p:nvPr/>
                  </p:nvSpPr>
                  <p:spPr bwMode="auto">
                    <a:xfrm rot="5400000" flipH="1">
                      <a:off x="1593" y="1490"/>
                      <a:ext cx="226" cy="0"/>
                    </a:xfrm>
                    <a:prstGeom prst="line">
                      <a:avLst/>
                    </a:prstGeom>
                    <a:noFill/>
                    <a:ln w="508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宋体" pitchFamily="2" charset="-122"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377" name="Line 125"/>
                    <p:cNvSpPr>
                      <a:spLocks noChangeShapeType="1"/>
                    </p:cNvSpPr>
                    <p:nvPr/>
                  </p:nvSpPr>
                  <p:spPr bwMode="auto">
                    <a:xfrm rot="5400000" flipH="1">
                      <a:off x="1542" y="1490"/>
                      <a:ext cx="226" cy="0"/>
                    </a:xfrm>
                    <a:prstGeom prst="line">
                      <a:avLst/>
                    </a:prstGeom>
                    <a:noFill/>
                    <a:ln w="508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宋体" pitchFamily="2" charset="-122"/>
                        <a:ea typeface="宋体" pitchFamily="2" charset="-122"/>
                      </a:endParaRPr>
                    </a:p>
                  </p:txBody>
                </p:sp>
              </p:grpSp>
              <p:grpSp>
                <p:nvGrpSpPr>
                  <p:cNvPr id="371" name="Group 126"/>
                  <p:cNvGrpSpPr>
                    <a:grpSpLocks/>
                  </p:cNvGrpSpPr>
                  <p:nvPr/>
                </p:nvGrpSpPr>
                <p:grpSpPr bwMode="auto">
                  <a:xfrm flipV="1">
                    <a:off x="1656" y="1677"/>
                    <a:ext cx="51" cy="303"/>
                    <a:chOff x="1655" y="1377"/>
                    <a:chExt cx="51" cy="303"/>
                  </a:xfrm>
                </p:grpSpPr>
                <p:sp>
                  <p:nvSpPr>
                    <p:cNvPr id="372" name="Line 127"/>
                    <p:cNvSpPr>
                      <a:spLocks noChangeShapeType="1"/>
                    </p:cNvSpPr>
                    <p:nvPr/>
                  </p:nvSpPr>
                  <p:spPr bwMode="auto">
                    <a:xfrm rot="5400000" flipH="1">
                      <a:off x="1646" y="1647"/>
                      <a:ext cx="67" cy="0"/>
                    </a:xfrm>
                    <a:prstGeom prst="line">
                      <a:avLst/>
                    </a:prstGeom>
                    <a:noFill/>
                    <a:ln w="508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宋体" pitchFamily="2" charset="-122"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373" name="Line 128"/>
                    <p:cNvSpPr>
                      <a:spLocks noChangeShapeType="1"/>
                    </p:cNvSpPr>
                    <p:nvPr/>
                  </p:nvSpPr>
                  <p:spPr bwMode="auto">
                    <a:xfrm rot="5400000" flipH="1">
                      <a:off x="1593" y="1490"/>
                      <a:ext cx="226" cy="0"/>
                    </a:xfrm>
                    <a:prstGeom prst="line">
                      <a:avLst/>
                    </a:prstGeom>
                    <a:noFill/>
                    <a:ln w="508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宋体" pitchFamily="2" charset="-122"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374" name="Line 129"/>
                    <p:cNvSpPr>
                      <a:spLocks noChangeShapeType="1"/>
                    </p:cNvSpPr>
                    <p:nvPr/>
                  </p:nvSpPr>
                  <p:spPr bwMode="auto">
                    <a:xfrm rot="5400000" flipH="1">
                      <a:off x="1542" y="1490"/>
                      <a:ext cx="226" cy="0"/>
                    </a:xfrm>
                    <a:prstGeom prst="line">
                      <a:avLst/>
                    </a:prstGeom>
                    <a:noFill/>
                    <a:ln w="508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宋体" pitchFamily="2" charset="-122"/>
                        <a:ea typeface="宋体" pitchFamily="2" charset="-122"/>
                      </a:endParaRPr>
                    </a:p>
                  </p:txBody>
                </p:sp>
              </p:grpSp>
            </p:grpSp>
            <p:sp>
              <p:nvSpPr>
                <p:cNvPr id="366" name="Freeform 130"/>
                <p:cNvSpPr>
                  <a:spLocks/>
                </p:cNvSpPr>
                <p:nvPr/>
              </p:nvSpPr>
              <p:spPr bwMode="auto">
                <a:xfrm rot="5400000">
                  <a:off x="2943" y="1551"/>
                  <a:ext cx="95" cy="134"/>
                </a:xfrm>
                <a:custGeom>
                  <a:avLst/>
                  <a:gdLst>
                    <a:gd name="T0" fmla="*/ 1 w 127"/>
                    <a:gd name="T1" fmla="*/ 2 h 178"/>
                    <a:gd name="T2" fmla="*/ 1 w 127"/>
                    <a:gd name="T3" fmla="*/ 0 h 178"/>
                    <a:gd name="T4" fmla="*/ 1 w 127"/>
                    <a:gd name="T5" fmla="*/ 0 h 178"/>
                    <a:gd name="T6" fmla="*/ 1 w 127"/>
                    <a:gd name="T7" fmla="*/ 2 h 178"/>
                    <a:gd name="T8" fmla="*/ 0 w 127"/>
                    <a:gd name="T9" fmla="*/ 2 h 178"/>
                    <a:gd name="T10" fmla="*/ 0 w 127"/>
                    <a:gd name="T11" fmla="*/ 2 h 178"/>
                    <a:gd name="T12" fmla="*/ 1 w 127"/>
                    <a:gd name="T13" fmla="*/ 2 h 178"/>
                    <a:gd name="T14" fmla="*/ 1 w 127"/>
                    <a:gd name="T15" fmla="*/ 2 h 178"/>
                    <a:gd name="T16" fmla="*/ 1 w 127"/>
                    <a:gd name="T17" fmla="*/ 2 h 178"/>
                    <a:gd name="T18" fmla="*/ 1 w 127"/>
                    <a:gd name="T19" fmla="*/ 2 h 178"/>
                    <a:gd name="T20" fmla="*/ 1 w 127"/>
                    <a:gd name="T21" fmla="*/ 2 h 17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27"/>
                    <a:gd name="T34" fmla="*/ 0 h 178"/>
                    <a:gd name="T35" fmla="*/ 127 w 127"/>
                    <a:gd name="T36" fmla="*/ 178 h 17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27" h="178">
                      <a:moveTo>
                        <a:pt x="126" y="151"/>
                      </a:moveTo>
                      <a:lnTo>
                        <a:pt x="126" y="0"/>
                      </a:lnTo>
                      <a:lnTo>
                        <a:pt x="75" y="0"/>
                      </a:lnTo>
                      <a:lnTo>
                        <a:pt x="75" y="50"/>
                      </a:lnTo>
                      <a:lnTo>
                        <a:pt x="0" y="50"/>
                      </a:lnTo>
                      <a:lnTo>
                        <a:pt x="0" y="126"/>
                      </a:lnTo>
                      <a:lnTo>
                        <a:pt x="75" y="126"/>
                      </a:lnTo>
                      <a:lnTo>
                        <a:pt x="75" y="177"/>
                      </a:lnTo>
                      <a:lnTo>
                        <a:pt x="126" y="177"/>
                      </a:lnTo>
                      <a:lnTo>
                        <a:pt x="126" y="101"/>
                      </a:lnTo>
                      <a:lnTo>
                        <a:pt x="126" y="151"/>
                      </a:lnTo>
                    </a:path>
                  </a:pathLst>
                </a:custGeom>
                <a:solidFill>
                  <a:srgbClr val="FFFF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 vert="eaVert"/>
                <a:lstStyle/>
                <a:p>
                  <a:endParaRPr lang="ja-JP" altLang="en-US">
                    <a:latin typeface="宋体" pitchFamily="2" charset="-122"/>
                    <a:ea typeface="宋体" pitchFamily="2" charset="-122"/>
                  </a:endParaRPr>
                </a:p>
              </p:txBody>
            </p:sp>
          </p:grpSp>
        </p:grpSp>
        <p:grpSp>
          <p:nvGrpSpPr>
            <p:cNvPr id="354" name="Group 197"/>
            <p:cNvGrpSpPr>
              <a:grpSpLocks/>
            </p:cNvGrpSpPr>
            <p:nvPr/>
          </p:nvGrpSpPr>
          <p:grpSpPr bwMode="auto">
            <a:xfrm>
              <a:off x="251" y="3279"/>
              <a:ext cx="5122" cy="463"/>
              <a:chOff x="251" y="1162"/>
              <a:chExt cx="5122" cy="463"/>
            </a:xfrm>
          </p:grpSpPr>
          <p:sp>
            <p:nvSpPr>
              <p:cNvPr id="355" name="Line 198"/>
              <p:cNvSpPr>
                <a:spLocks noChangeShapeType="1"/>
              </p:cNvSpPr>
              <p:nvPr/>
            </p:nvSpPr>
            <p:spPr bwMode="auto">
              <a:xfrm>
                <a:off x="251" y="1382"/>
                <a:ext cx="2493" cy="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宋体" pitchFamily="2" charset="-122"/>
                  <a:ea typeface="宋体" pitchFamily="2" charset="-122"/>
                </a:endParaRPr>
              </a:p>
            </p:txBody>
          </p:sp>
          <p:grpSp>
            <p:nvGrpSpPr>
              <p:cNvPr id="356" name="Group 199"/>
              <p:cNvGrpSpPr>
                <a:grpSpLocks/>
              </p:cNvGrpSpPr>
              <p:nvPr/>
            </p:nvGrpSpPr>
            <p:grpSpPr bwMode="auto">
              <a:xfrm>
                <a:off x="2690" y="1162"/>
                <a:ext cx="254" cy="463"/>
                <a:chOff x="2054" y="2070"/>
                <a:chExt cx="254" cy="463"/>
              </a:xfrm>
            </p:grpSpPr>
            <p:sp>
              <p:nvSpPr>
                <p:cNvPr id="358" name="Freeform 200"/>
                <p:cNvSpPr>
                  <a:spLocks/>
                </p:cNvSpPr>
                <p:nvPr/>
              </p:nvSpPr>
              <p:spPr bwMode="auto">
                <a:xfrm>
                  <a:off x="2054" y="2070"/>
                  <a:ext cx="122" cy="463"/>
                </a:xfrm>
                <a:custGeom>
                  <a:avLst/>
                  <a:gdLst>
                    <a:gd name="T0" fmla="*/ 19157 w 106"/>
                    <a:gd name="T1" fmla="*/ 0 h 405"/>
                    <a:gd name="T2" fmla="*/ 13566 w 106"/>
                    <a:gd name="T3" fmla="*/ 0 h 405"/>
                    <a:gd name="T4" fmla="*/ 8472 w 106"/>
                    <a:gd name="T5" fmla="*/ 623 h 405"/>
                    <a:gd name="T6" fmla="*/ 5487 w 106"/>
                    <a:gd name="T7" fmla="*/ 1817 h 405"/>
                    <a:gd name="T8" fmla="*/ 5071 w 106"/>
                    <a:gd name="T9" fmla="*/ 2242 h 405"/>
                    <a:gd name="T10" fmla="*/ 3326 w 106"/>
                    <a:gd name="T11" fmla="*/ 4527 h 405"/>
                    <a:gd name="T12" fmla="*/ 2717 w 106"/>
                    <a:gd name="T13" fmla="*/ 7732 h 405"/>
                    <a:gd name="T14" fmla="*/ 2511 w 106"/>
                    <a:gd name="T15" fmla="*/ 11831 h 405"/>
                    <a:gd name="T16" fmla="*/ 3828 w 106"/>
                    <a:gd name="T17" fmla="*/ 16517 h 405"/>
                    <a:gd name="T18" fmla="*/ 5487 w 106"/>
                    <a:gd name="T19" fmla="*/ 20792 h 405"/>
                    <a:gd name="T20" fmla="*/ 5487 w 106"/>
                    <a:gd name="T21" fmla="*/ 20672 h 405"/>
                    <a:gd name="T22" fmla="*/ 7268 w 106"/>
                    <a:gd name="T23" fmla="*/ 25833 h 405"/>
                    <a:gd name="T24" fmla="*/ 13138 w 106"/>
                    <a:gd name="T25" fmla="*/ 34842 h 405"/>
                    <a:gd name="T26" fmla="*/ 13566 w 106"/>
                    <a:gd name="T27" fmla="*/ 39832 h 405"/>
                    <a:gd name="T28" fmla="*/ 13566 w 106"/>
                    <a:gd name="T29" fmla="*/ 39832 h 405"/>
                    <a:gd name="T30" fmla="*/ 17111 w 106"/>
                    <a:gd name="T31" fmla="*/ 48186 h 405"/>
                    <a:gd name="T32" fmla="*/ 15121 w 106"/>
                    <a:gd name="T33" fmla="*/ 50971 h 405"/>
                    <a:gd name="T34" fmla="*/ 15121 w 106"/>
                    <a:gd name="T35" fmla="*/ 50780 h 405"/>
                    <a:gd name="T36" fmla="*/ 15324 w 106"/>
                    <a:gd name="T37" fmla="*/ 54150 h 405"/>
                    <a:gd name="T38" fmla="*/ 12072 w 106"/>
                    <a:gd name="T39" fmla="*/ 55087 h 405"/>
                    <a:gd name="T40" fmla="*/ 12513 w 106"/>
                    <a:gd name="T41" fmla="*/ 54693 h 405"/>
                    <a:gd name="T42" fmla="*/ 8898 w 106"/>
                    <a:gd name="T43" fmla="*/ 55087 h 405"/>
                    <a:gd name="T44" fmla="*/ 9113 w 106"/>
                    <a:gd name="T45" fmla="*/ 55087 h 405"/>
                    <a:gd name="T46" fmla="*/ 3512 w 106"/>
                    <a:gd name="T47" fmla="*/ 56158 h 405"/>
                    <a:gd name="T48" fmla="*/ 1080 w 106"/>
                    <a:gd name="T49" fmla="*/ 54310 h 405"/>
                    <a:gd name="T50" fmla="*/ 2890 w 106"/>
                    <a:gd name="T51" fmla="*/ 57281 h 405"/>
                    <a:gd name="T52" fmla="*/ 9113 w 106"/>
                    <a:gd name="T53" fmla="*/ 57281 h 405"/>
                    <a:gd name="T54" fmla="*/ 13314 w 106"/>
                    <a:gd name="T55" fmla="*/ 56846 h 405"/>
                    <a:gd name="T56" fmla="*/ 14322 w 106"/>
                    <a:gd name="T57" fmla="*/ 56529 h 405"/>
                    <a:gd name="T58" fmla="*/ 16484 w 106"/>
                    <a:gd name="T59" fmla="*/ 54972 h 405"/>
                    <a:gd name="T60" fmla="*/ 16645 w 106"/>
                    <a:gd name="T61" fmla="*/ 54447 h 405"/>
                    <a:gd name="T62" fmla="*/ 17971 w 106"/>
                    <a:gd name="T63" fmla="*/ 51039 h 405"/>
                    <a:gd name="T64" fmla="*/ 18405 w 106"/>
                    <a:gd name="T65" fmla="*/ 48399 h 405"/>
                    <a:gd name="T66" fmla="*/ 18405 w 106"/>
                    <a:gd name="T67" fmla="*/ 48086 h 405"/>
                    <a:gd name="T68" fmla="*/ 15991 w 106"/>
                    <a:gd name="T69" fmla="*/ 39184 h 405"/>
                    <a:gd name="T70" fmla="*/ 14462 w 106"/>
                    <a:gd name="T71" fmla="*/ 34478 h 405"/>
                    <a:gd name="T72" fmla="*/ 8472 w 106"/>
                    <a:gd name="T73" fmla="*/ 25611 h 405"/>
                    <a:gd name="T74" fmla="*/ 8207 w 106"/>
                    <a:gd name="T75" fmla="*/ 20000 h 405"/>
                    <a:gd name="T76" fmla="*/ 6396 w 106"/>
                    <a:gd name="T77" fmla="*/ 15817 h 405"/>
                    <a:gd name="T78" fmla="*/ 6396 w 106"/>
                    <a:gd name="T79" fmla="*/ 15909 h 405"/>
                    <a:gd name="T80" fmla="*/ 4042 w 106"/>
                    <a:gd name="T81" fmla="*/ 11831 h 405"/>
                    <a:gd name="T82" fmla="*/ 5487 w 106"/>
                    <a:gd name="T83" fmla="*/ 7919 h 405"/>
                    <a:gd name="T84" fmla="*/ 5487 w 106"/>
                    <a:gd name="T85" fmla="*/ 8087 h 405"/>
                    <a:gd name="T86" fmla="*/ 4652 w 106"/>
                    <a:gd name="T87" fmla="*/ 5005 h 405"/>
                    <a:gd name="T88" fmla="*/ 7361 w 106"/>
                    <a:gd name="T89" fmla="*/ 3350 h 405"/>
                    <a:gd name="T90" fmla="*/ 6196 w 106"/>
                    <a:gd name="T91" fmla="*/ 2776 h 405"/>
                    <a:gd name="T92" fmla="*/ 9751 w 106"/>
                    <a:gd name="T93" fmla="*/ 2563 h 405"/>
                    <a:gd name="T94" fmla="*/ 9394 w 106"/>
                    <a:gd name="T95" fmla="*/ 2714 h 405"/>
                    <a:gd name="T96" fmla="*/ 13578 w 106"/>
                    <a:gd name="T97" fmla="*/ 1064 h 405"/>
                    <a:gd name="T98" fmla="*/ 19157 w 106"/>
                    <a:gd name="T99" fmla="*/ 2242 h 405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06"/>
                    <a:gd name="T151" fmla="*/ 0 h 405"/>
                    <a:gd name="T152" fmla="*/ 106 w 106"/>
                    <a:gd name="T153" fmla="*/ 405 h 405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06" h="405">
                      <a:moveTo>
                        <a:pt x="106" y="16"/>
                      </a:moveTo>
                      <a:lnTo>
                        <a:pt x="106" y="0"/>
                      </a:lnTo>
                      <a:lnTo>
                        <a:pt x="75" y="0"/>
                      </a:lnTo>
                      <a:lnTo>
                        <a:pt x="74" y="0"/>
                      </a:lnTo>
                      <a:lnTo>
                        <a:pt x="49" y="3"/>
                      </a:lnTo>
                      <a:lnTo>
                        <a:pt x="47" y="4"/>
                      </a:lnTo>
                      <a:lnTo>
                        <a:pt x="46" y="4"/>
                      </a:lnTo>
                      <a:lnTo>
                        <a:pt x="30" y="13"/>
                      </a:lnTo>
                      <a:lnTo>
                        <a:pt x="28" y="14"/>
                      </a:lnTo>
                      <a:lnTo>
                        <a:pt x="28" y="16"/>
                      </a:lnTo>
                      <a:lnTo>
                        <a:pt x="19" y="31"/>
                      </a:lnTo>
                      <a:lnTo>
                        <a:pt x="18" y="32"/>
                      </a:lnTo>
                      <a:lnTo>
                        <a:pt x="18" y="34"/>
                      </a:lnTo>
                      <a:lnTo>
                        <a:pt x="15" y="55"/>
                      </a:lnTo>
                      <a:lnTo>
                        <a:pt x="14" y="56"/>
                      </a:lnTo>
                      <a:lnTo>
                        <a:pt x="14" y="83"/>
                      </a:lnTo>
                      <a:lnTo>
                        <a:pt x="15" y="85"/>
                      </a:lnTo>
                      <a:lnTo>
                        <a:pt x="21" y="116"/>
                      </a:lnTo>
                      <a:lnTo>
                        <a:pt x="21" y="117"/>
                      </a:lnTo>
                      <a:lnTo>
                        <a:pt x="30" y="147"/>
                      </a:lnTo>
                      <a:lnTo>
                        <a:pt x="37" y="144"/>
                      </a:lnTo>
                      <a:lnTo>
                        <a:pt x="30" y="146"/>
                      </a:lnTo>
                      <a:lnTo>
                        <a:pt x="40" y="182"/>
                      </a:lnTo>
                      <a:lnTo>
                        <a:pt x="40" y="183"/>
                      </a:lnTo>
                      <a:lnTo>
                        <a:pt x="65" y="249"/>
                      </a:lnTo>
                      <a:lnTo>
                        <a:pt x="72" y="246"/>
                      </a:lnTo>
                      <a:lnTo>
                        <a:pt x="65" y="248"/>
                      </a:lnTo>
                      <a:lnTo>
                        <a:pt x="74" y="281"/>
                      </a:lnTo>
                      <a:lnTo>
                        <a:pt x="81" y="279"/>
                      </a:lnTo>
                      <a:lnTo>
                        <a:pt x="74" y="281"/>
                      </a:lnTo>
                      <a:lnTo>
                        <a:pt x="87" y="342"/>
                      </a:lnTo>
                      <a:lnTo>
                        <a:pt x="94" y="340"/>
                      </a:lnTo>
                      <a:lnTo>
                        <a:pt x="87" y="339"/>
                      </a:lnTo>
                      <a:lnTo>
                        <a:pt x="83" y="360"/>
                      </a:lnTo>
                      <a:lnTo>
                        <a:pt x="90" y="361"/>
                      </a:lnTo>
                      <a:lnTo>
                        <a:pt x="83" y="359"/>
                      </a:lnTo>
                      <a:lnTo>
                        <a:pt x="77" y="380"/>
                      </a:lnTo>
                      <a:lnTo>
                        <a:pt x="84" y="382"/>
                      </a:lnTo>
                      <a:lnTo>
                        <a:pt x="79" y="377"/>
                      </a:lnTo>
                      <a:lnTo>
                        <a:pt x="67" y="389"/>
                      </a:lnTo>
                      <a:lnTo>
                        <a:pt x="72" y="394"/>
                      </a:lnTo>
                      <a:lnTo>
                        <a:pt x="69" y="387"/>
                      </a:lnTo>
                      <a:lnTo>
                        <a:pt x="71" y="386"/>
                      </a:lnTo>
                      <a:lnTo>
                        <a:pt x="49" y="389"/>
                      </a:lnTo>
                      <a:lnTo>
                        <a:pt x="50" y="397"/>
                      </a:lnTo>
                      <a:lnTo>
                        <a:pt x="50" y="389"/>
                      </a:lnTo>
                      <a:lnTo>
                        <a:pt x="19" y="389"/>
                      </a:lnTo>
                      <a:lnTo>
                        <a:pt x="19" y="397"/>
                      </a:lnTo>
                      <a:lnTo>
                        <a:pt x="22" y="390"/>
                      </a:lnTo>
                      <a:lnTo>
                        <a:pt x="6" y="384"/>
                      </a:lnTo>
                      <a:lnTo>
                        <a:pt x="0" y="399"/>
                      </a:lnTo>
                      <a:lnTo>
                        <a:pt x="16" y="405"/>
                      </a:lnTo>
                      <a:lnTo>
                        <a:pt x="19" y="405"/>
                      </a:lnTo>
                      <a:lnTo>
                        <a:pt x="50" y="405"/>
                      </a:lnTo>
                      <a:lnTo>
                        <a:pt x="51" y="405"/>
                      </a:lnTo>
                      <a:lnTo>
                        <a:pt x="73" y="402"/>
                      </a:lnTo>
                      <a:lnTo>
                        <a:pt x="75" y="401"/>
                      </a:lnTo>
                      <a:lnTo>
                        <a:pt x="78" y="400"/>
                      </a:lnTo>
                      <a:lnTo>
                        <a:pt x="90" y="388"/>
                      </a:lnTo>
                      <a:lnTo>
                        <a:pt x="91" y="385"/>
                      </a:lnTo>
                      <a:lnTo>
                        <a:pt x="92" y="385"/>
                      </a:lnTo>
                      <a:lnTo>
                        <a:pt x="98" y="364"/>
                      </a:lnTo>
                      <a:lnTo>
                        <a:pt x="98" y="361"/>
                      </a:lnTo>
                      <a:lnTo>
                        <a:pt x="98" y="363"/>
                      </a:lnTo>
                      <a:lnTo>
                        <a:pt x="102" y="342"/>
                      </a:lnTo>
                      <a:lnTo>
                        <a:pt x="102" y="340"/>
                      </a:lnTo>
                      <a:lnTo>
                        <a:pt x="102" y="339"/>
                      </a:lnTo>
                      <a:lnTo>
                        <a:pt x="89" y="278"/>
                      </a:lnTo>
                      <a:lnTo>
                        <a:pt x="89" y="277"/>
                      </a:lnTo>
                      <a:lnTo>
                        <a:pt x="80" y="244"/>
                      </a:lnTo>
                      <a:lnTo>
                        <a:pt x="80" y="243"/>
                      </a:lnTo>
                      <a:lnTo>
                        <a:pt x="55" y="177"/>
                      </a:lnTo>
                      <a:lnTo>
                        <a:pt x="47" y="180"/>
                      </a:lnTo>
                      <a:lnTo>
                        <a:pt x="55" y="178"/>
                      </a:lnTo>
                      <a:lnTo>
                        <a:pt x="45" y="142"/>
                      </a:lnTo>
                      <a:lnTo>
                        <a:pt x="36" y="112"/>
                      </a:lnTo>
                      <a:lnTo>
                        <a:pt x="28" y="114"/>
                      </a:lnTo>
                      <a:lnTo>
                        <a:pt x="36" y="113"/>
                      </a:lnTo>
                      <a:lnTo>
                        <a:pt x="30" y="82"/>
                      </a:lnTo>
                      <a:lnTo>
                        <a:pt x="22" y="83"/>
                      </a:lnTo>
                      <a:lnTo>
                        <a:pt x="30" y="83"/>
                      </a:lnTo>
                      <a:lnTo>
                        <a:pt x="30" y="56"/>
                      </a:lnTo>
                      <a:lnTo>
                        <a:pt x="22" y="56"/>
                      </a:lnTo>
                      <a:lnTo>
                        <a:pt x="30" y="57"/>
                      </a:lnTo>
                      <a:lnTo>
                        <a:pt x="33" y="36"/>
                      </a:lnTo>
                      <a:lnTo>
                        <a:pt x="25" y="35"/>
                      </a:lnTo>
                      <a:lnTo>
                        <a:pt x="32" y="39"/>
                      </a:lnTo>
                      <a:lnTo>
                        <a:pt x="41" y="24"/>
                      </a:lnTo>
                      <a:lnTo>
                        <a:pt x="40" y="26"/>
                      </a:lnTo>
                      <a:lnTo>
                        <a:pt x="34" y="20"/>
                      </a:lnTo>
                      <a:lnTo>
                        <a:pt x="38" y="27"/>
                      </a:lnTo>
                      <a:lnTo>
                        <a:pt x="54" y="18"/>
                      </a:lnTo>
                      <a:lnTo>
                        <a:pt x="50" y="11"/>
                      </a:lnTo>
                      <a:lnTo>
                        <a:pt x="51" y="19"/>
                      </a:lnTo>
                      <a:lnTo>
                        <a:pt x="76" y="16"/>
                      </a:lnTo>
                      <a:lnTo>
                        <a:pt x="75" y="8"/>
                      </a:lnTo>
                      <a:lnTo>
                        <a:pt x="75" y="16"/>
                      </a:lnTo>
                      <a:lnTo>
                        <a:pt x="106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宋体" pitchFamily="2" charset="-122"/>
                    <a:ea typeface="宋体" pitchFamily="2" charset="-122"/>
                  </a:endParaRPr>
                </a:p>
              </p:txBody>
            </p:sp>
            <p:sp>
              <p:nvSpPr>
                <p:cNvPr id="359" name="Freeform 201"/>
                <p:cNvSpPr>
                  <a:spLocks/>
                </p:cNvSpPr>
                <p:nvPr/>
              </p:nvSpPr>
              <p:spPr bwMode="auto">
                <a:xfrm>
                  <a:off x="2187" y="2070"/>
                  <a:ext cx="121" cy="463"/>
                </a:xfrm>
                <a:custGeom>
                  <a:avLst/>
                  <a:gdLst>
                    <a:gd name="T0" fmla="*/ 14144 w 106"/>
                    <a:gd name="T1" fmla="*/ 0 h 405"/>
                    <a:gd name="T2" fmla="*/ 9874 w 106"/>
                    <a:gd name="T3" fmla="*/ 0 h 405"/>
                    <a:gd name="T4" fmla="*/ 6366 w 106"/>
                    <a:gd name="T5" fmla="*/ 623 h 405"/>
                    <a:gd name="T6" fmla="*/ 4004 w 106"/>
                    <a:gd name="T7" fmla="*/ 1817 h 405"/>
                    <a:gd name="T8" fmla="*/ 3824 w 106"/>
                    <a:gd name="T9" fmla="*/ 2242 h 405"/>
                    <a:gd name="T10" fmla="*/ 2515 w 106"/>
                    <a:gd name="T11" fmla="*/ 4527 h 405"/>
                    <a:gd name="T12" fmla="*/ 1987 w 106"/>
                    <a:gd name="T13" fmla="*/ 7732 h 405"/>
                    <a:gd name="T14" fmla="*/ 1930 w 106"/>
                    <a:gd name="T15" fmla="*/ 11831 h 405"/>
                    <a:gd name="T16" fmla="*/ 2871 w 106"/>
                    <a:gd name="T17" fmla="*/ 16517 h 405"/>
                    <a:gd name="T18" fmla="*/ 4004 w 106"/>
                    <a:gd name="T19" fmla="*/ 20792 h 405"/>
                    <a:gd name="T20" fmla="*/ 4004 w 106"/>
                    <a:gd name="T21" fmla="*/ 20672 h 405"/>
                    <a:gd name="T22" fmla="*/ 5564 w 106"/>
                    <a:gd name="T23" fmla="*/ 25833 h 405"/>
                    <a:gd name="T24" fmla="*/ 9658 w 106"/>
                    <a:gd name="T25" fmla="*/ 34842 h 405"/>
                    <a:gd name="T26" fmla="*/ 9874 w 106"/>
                    <a:gd name="T27" fmla="*/ 39832 h 405"/>
                    <a:gd name="T28" fmla="*/ 9874 w 106"/>
                    <a:gd name="T29" fmla="*/ 39832 h 405"/>
                    <a:gd name="T30" fmla="*/ 12585 w 106"/>
                    <a:gd name="T31" fmla="*/ 48186 h 405"/>
                    <a:gd name="T32" fmla="*/ 11099 w 106"/>
                    <a:gd name="T33" fmla="*/ 50971 h 405"/>
                    <a:gd name="T34" fmla="*/ 11099 w 106"/>
                    <a:gd name="T35" fmla="*/ 50780 h 405"/>
                    <a:gd name="T36" fmla="*/ 11271 w 106"/>
                    <a:gd name="T37" fmla="*/ 54150 h 405"/>
                    <a:gd name="T38" fmla="*/ 8888 w 106"/>
                    <a:gd name="T39" fmla="*/ 55087 h 405"/>
                    <a:gd name="T40" fmla="*/ 9322 w 106"/>
                    <a:gd name="T41" fmla="*/ 54693 h 405"/>
                    <a:gd name="T42" fmla="*/ 6537 w 106"/>
                    <a:gd name="T43" fmla="*/ 55087 h 405"/>
                    <a:gd name="T44" fmla="*/ 6639 w 106"/>
                    <a:gd name="T45" fmla="*/ 55087 h 405"/>
                    <a:gd name="T46" fmla="*/ 2589 w 106"/>
                    <a:gd name="T47" fmla="*/ 56158 h 405"/>
                    <a:gd name="T48" fmla="*/ 787 w 106"/>
                    <a:gd name="T49" fmla="*/ 54310 h 405"/>
                    <a:gd name="T50" fmla="*/ 2203 w 106"/>
                    <a:gd name="T51" fmla="*/ 57281 h 405"/>
                    <a:gd name="T52" fmla="*/ 6639 w 106"/>
                    <a:gd name="T53" fmla="*/ 57281 h 405"/>
                    <a:gd name="T54" fmla="*/ 9723 w 106"/>
                    <a:gd name="T55" fmla="*/ 56846 h 405"/>
                    <a:gd name="T56" fmla="*/ 10392 w 106"/>
                    <a:gd name="T57" fmla="*/ 56529 h 405"/>
                    <a:gd name="T58" fmla="*/ 12147 w 106"/>
                    <a:gd name="T59" fmla="*/ 54972 h 405"/>
                    <a:gd name="T60" fmla="*/ 12339 w 106"/>
                    <a:gd name="T61" fmla="*/ 54447 h 405"/>
                    <a:gd name="T62" fmla="*/ 13178 w 106"/>
                    <a:gd name="T63" fmla="*/ 51039 h 405"/>
                    <a:gd name="T64" fmla="*/ 13542 w 106"/>
                    <a:gd name="T65" fmla="*/ 48399 h 405"/>
                    <a:gd name="T66" fmla="*/ 13542 w 106"/>
                    <a:gd name="T67" fmla="*/ 48086 h 405"/>
                    <a:gd name="T68" fmla="*/ 11863 w 106"/>
                    <a:gd name="T69" fmla="*/ 39184 h 405"/>
                    <a:gd name="T70" fmla="*/ 10784 w 106"/>
                    <a:gd name="T71" fmla="*/ 34478 h 405"/>
                    <a:gd name="T72" fmla="*/ 6366 w 106"/>
                    <a:gd name="T73" fmla="*/ 25611 h 405"/>
                    <a:gd name="T74" fmla="*/ 5956 w 106"/>
                    <a:gd name="T75" fmla="*/ 20000 h 405"/>
                    <a:gd name="T76" fmla="*/ 4886 w 106"/>
                    <a:gd name="T77" fmla="*/ 15817 h 405"/>
                    <a:gd name="T78" fmla="*/ 4886 w 106"/>
                    <a:gd name="T79" fmla="*/ 15909 h 405"/>
                    <a:gd name="T80" fmla="*/ 2955 w 106"/>
                    <a:gd name="T81" fmla="*/ 11831 h 405"/>
                    <a:gd name="T82" fmla="*/ 4004 w 106"/>
                    <a:gd name="T83" fmla="*/ 7919 h 405"/>
                    <a:gd name="T84" fmla="*/ 4004 w 106"/>
                    <a:gd name="T85" fmla="*/ 8087 h 405"/>
                    <a:gd name="T86" fmla="*/ 3373 w 106"/>
                    <a:gd name="T87" fmla="*/ 5005 h 405"/>
                    <a:gd name="T88" fmla="*/ 5577 w 106"/>
                    <a:gd name="T89" fmla="*/ 3350 h 405"/>
                    <a:gd name="T90" fmla="*/ 4571 w 106"/>
                    <a:gd name="T91" fmla="*/ 2776 h 405"/>
                    <a:gd name="T92" fmla="*/ 7267 w 106"/>
                    <a:gd name="T93" fmla="*/ 2563 h 405"/>
                    <a:gd name="T94" fmla="*/ 6799 w 106"/>
                    <a:gd name="T95" fmla="*/ 2714 h 405"/>
                    <a:gd name="T96" fmla="*/ 10113 w 106"/>
                    <a:gd name="T97" fmla="*/ 1064 h 405"/>
                    <a:gd name="T98" fmla="*/ 14144 w 106"/>
                    <a:gd name="T99" fmla="*/ 2242 h 405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06"/>
                    <a:gd name="T151" fmla="*/ 0 h 405"/>
                    <a:gd name="T152" fmla="*/ 106 w 106"/>
                    <a:gd name="T153" fmla="*/ 405 h 405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06" h="405">
                      <a:moveTo>
                        <a:pt x="106" y="16"/>
                      </a:moveTo>
                      <a:lnTo>
                        <a:pt x="106" y="0"/>
                      </a:lnTo>
                      <a:lnTo>
                        <a:pt x="75" y="0"/>
                      </a:lnTo>
                      <a:lnTo>
                        <a:pt x="74" y="0"/>
                      </a:lnTo>
                      <a:lnTo>
                        <a:pt x="49" y="3"/>
                      </a:lnTo>
                      <a:lnTo>
                        <a:pt x="47" y="4"/>
                      </a:lnTo>
                      <a:lnTo>
                        <a:pt x="46" y="4"/>
                      </a:lnTo>
                      <a:lnTo>
                        <a:pt x="30" y="13"/>
                      </a:lnTo>
                      <a:lnTo>
                        <a:pt x="28" y="14"/>
                      </a:lnTo>
                      <a:lnTo>
                        <a:pt x="28" y="16"/>
                      </a:lnTo>
                      <a:lnTo>
                        <a:pt x="19" y="31"/>
                      </a:lnTo>
                      <a:lnTo>
                        <a:pt x="18" y="32"/>
                      </a:lnTo>
                      <a:lnTo>
                        <a:pt x="18" y="34"/>
                      </a:lnTo>
                      <a:lnTo>
                        <a:pt x="15" y="55"/>
                      </a:lnTo>
                      <a:lnTo>
                        <a:pt x="14" y="56"/>
                      </a:lnTo>
                      <a:lnTo>
                        <a:pt x="14" y="83"/>
                      </a:lnTo>
                      <a:lnTo>
                        <a:pt x="15" y="85"/>
                      </a:lnTo>
                      <a:lnTo>
                        <a:pt x="21" y="116"/>
                      </a:lnTo>
                      <a:lnTo>
                        <a:pt x="21" y="117"/>
                      </a:lnTo>
                      <a:lnTo>
                        <a:pt x="30" y="147"/>
                      </a:lnTo>
                      <a:lnTo>
                        <a:pt x="37" y="144"/>
                      </a:lnTo>
                      <a:lnTo>
                        <a:pt x="30" y="146"/>
                      </a:lnTo>
                      <a:lnTo>
                        <a:pt x="40" y="182"/>
                      </a:lnTo>
                      <a:lnTo>
                        <a:pt x="40" y="183"/>
                      </a:lnTo>
                      <a:lnTo>
                        <a:pt x="65" y="249"/>
                      </a:lnTo>
                      <a:lnTo>
                        <a:pt x="72" y="246"/>
                      </a:lnTo>
                      <a:lnTo>
                        <a:pt x="65" y="248"/>
                      </a:lnTo>
                      <a:lnTo>
                        <a:pt x="74" y="281"/>
                      </a:lnTo>
                      <a:lnTo>
                        <a:pt x="81" y="279"/>
                      </a:lnTo>
                      <a:lnTo>
                        <a:pt x="74" y="281"/>
                      </a:lnTo>
                      <a:lnTo>
                        <a:pt x="87" y="342"/>
                      </a:lnTo>
                      <a:lnTo>
                        <a:pt x="94" y="340"/>
                      </a:lnTo>
                      <a:lnTo>
                        <a:pt x="87" y="339"/>
                      </a:lnTo>
                      <a:lnTo>
                        <a:pt x="83" y="360"/>
                      </a:lnTo>
                      <a:lnTo>
                        <a:pt x="90" y="361"/>
                      </a:lnTo>
                      <a:lnTo>
                        <a:pt x="83" y="359"/>
                      </a:lnTo>
                      <a:lnTo>
                        <a:pt x="77" y="380"/>
                      </a:lnTo>
                      <a:lnTo>
                        <a:pt x="84" y="382"/>
                      </a:lnTo>
                      <a:lnTo>
                        <a:pt x="79" y="377"/>
                      </a:lnTo>
                      <a:lnTo>
                        <a:pt x="67" y="389"/>
                      </a:lnTo>
                      <a:lnTo>
                        <a:pt x="72" y="394"/>
                      </a:lnTo>
                      <a:lnTo>
                        <a:pt x="69" y="387"/>
                      </a:lnTo>
                      <a:lnTo>
                        <a:pt x="71" y="386"/>
                      </a:lnTo>
                      <a:lnTo>
                        <a:pt x="49" y="389"/>
                      </a:lnTo>
                      <a:lnTo>
                        <a:pt x="50" y="397"/>
                      </a:lnTo>
                      <a:lnTo>
                        <a:pt x="50" y="389"/>
                      </a:lnTo>
                      <a:lnTo>
                        <a:pt x="19" y="389"/>
                      </a:lnTo>
                      <a:lnTo>
                        <a:pt x="19" y="397"/>
                      </a:lnTo>
                      <a:lnTo>
                        <a:pt x="22" y="390"/>
                      </a:lnTo>
                      <a:lnTo>
                        <a:pt x="6" y="384"/>
                      </a:lnTo>
                      <a:lnTo>
                        <a:pt x="0" y="399"/>
                      </a:lnTo>
                      <a:lnTo>
                        <a:pt x="16" y="405"/>
                      </a:lnTo>
                      <a:lnTo>
                        <a:pt x="19" y="405"/>
                      </a:lnTo>
                      <a:lnTo>
                        <a:pt x="50" y="405"/>
                      </a:lnTo>
                      <a:lnTo>
                        <a:pt x="51" y="405"/>
                      </a:lnTo>
                      <a:lnTo>
                        <a:pt x="73" y="402"/>
                      </a:lnTo>
                      <a:lnTo>
                        <a:pt x="75" y="401"/>
                      </a:lnTo>
                      <a:lnTo>
                        <a:pt x="78" y="400"/>
                      </a:lnTo>
                      <a:lnTo>
                        <a:pt x="90" y="388"/>
                      </a:lnTo>
                      <a:lnTo>
                        <a:pt x="91" y="385"/>
                      </a:lnTo>
                      <a:lnTo>
                        <a:pt x="92" y="385"/>
                      </a:lnTo>
                      <a:lnTo>
                        <a:pt x="98" y="364"/>
                      </a:lnTo>
                      <a:lnTo>
                        <a:pt x="98" y="361"/>
                      </a:lnTo>
                      <a:lnTo>
                        <a:pt x="98" y="363"/>
                      </a:lnTo>
                      <a:lnTo>
                        <a:pt x="102" y="342"/>
                      </a:lnTo>
                      <a:lnTo>
                        <a:pt x="102" y="340"/>
                      </a:lnTo>
                      <a:lnTo>
                        <a:pt x="102" y="339"/>
                      </a:lnTo>
                      <a:lnTo>
                        <a:pt x="89" y="278"/>
                      </a:lnTo>
                      <a:lnTo>
                        <a:pt x="89" y="277"/>
                      </a:lnTo>
                      <a:lnTo>
                        <a:pt x="80" y="244"/>
                      </a:lnTo>
                      <a:lnTo>
                        <a:pt x="80" y="243"/>
                      </a:lnTo>
                      <a:lnTo>
                        <a:pt x="55" y="177"/>
                      </a:lnTo>
                      <a:lnTo>
                        <a:pt x="47" y="180"/>
                      </a:lnTo>
                      <a:lnTo>
                        <a:pt x="55" y="178"/>
                      </a:lnTo>
                      <a:lnTo>
                        <a:pt x="45" y="142"/>
                      </a:lnTo>
                      <a:lnTo>
                        <a:pt x="36" y="112"/>
                      </a:lnTo>
                      <a:lnTo>
                        <a:pt x="28" y="114"/>
                      </a:lnTo>
                      <a:lnTo>
                        <a:pt x="36" y="113"/>
                      </a:lnTo>
                      <a:lnTo>
                        <a:pt x="30" y="82"/>
                      </a:lnTo>
                      <a:lnTo>
                        <a:pt x="22" y="83"/>
                      </a:lnTo>
                      <a:lnTo>
                        <a:pt x="30" y="83"/>
                      </a:lnTo>
                      <a:lnTo>
                        <a:pt x="30" y="56"/>
                      </a:lnTo>
                      <a:lnTo>
                        <a:pt x="22" y="56"/>
                      </a:lnTo>
                      <a:lnTo>
                        <a:pt x="30" y="57"/>
                      </a:lnTo>
                      <a:lnTo>
                        <a:pt x="33" y="36"/>
                      </a:lnTo>
                      <a:lnTo>
                        <a:pt x="25" y="35"/>
                      </a:lnTo>
                      <a:lnTo>
                        <a:pt x="32" y="39"/>
                      </a:lnTo>
                      <a:lnTo>
                        <a:pt x="41" y="24"/>
                      </a:lnTo>
                      <a:lnTo>
                        <a:pt x="40" y="26"/>
                      </a:lnTo>
                      <a:lnTo>
                        <a:pt x="34" y="20"/>
                      </a:lnTo>
                      <a:lnTo>
                        <a:pt x="38" y="27"/>
                      </a:lnTo>
                      <a:lnTo>
                        <a:pt x="54" y="18"/>
                      </a:lnTo>
                      <a:lnTo>
                        <a:pt x="50" y="11"/>
                      </a:lnTo>
                      <a:lnTo>
                        <a:pt x="51" y="19"/>
                      </a:lnTo>
                      <a:lnTo>
                        <a:pt x="76" y="16"/>
                      </a:lnTo>
                      <a:lnTo>
                        <a:pt x="75" y="8"/>
                      </a:lnTo>
                      <a:lnTo>
                        <a:pt x="75" y="16"/>
                      </a:lnTo>
                      <a:lnTo>
                        <a:pt x="106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宋体" pitchFamily="2" charset="-122"/>
                    <a:ea typeface="宋体" pitchFamily="2" charset="-122"/>
                  </a:endParaRPr>
                </a:p>
              </p:txBody>
            </p:sp>
          </p:grpSp>
          <p:sp>
            <p:nvSpPr>
              <p:cNvPr id="357" name="Line 202"/>
              <p:cNvSpPr>
                <a:spLocks noChangeShapeType="1"/>
              </p:cNvSpPr>
              <p:nvPr/>
            </p:nvSpPr>
            <p:spPr bwMode="auto">
              <a:xfrm>
                <a:off x="2880" y="1382"/>
                <a:ext cx="2493" cy="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宋体" pitchFamily="2" charset="-122"/>
                  <a:ea typeface="宋体" pitchFamily="2" charset="-122"/>
                </a:endParaRPr>
              </a:p>
            </p:txBody>
          </p:sp>
        </p:grpSp>
      </p:grpSp>
      <p:sp>
        <p:nvSpPr>
          <p:cNvPr id="480" name="Rectangle 203"/>
          <p:cNvSpPr>
            <a:spLocks noChangeArrowheads="1"/>
          </p:cNvSpPr>
          <p:nvPr/>
        </p:nvSpPr>
        <p:spPr bwMode="auto">
          <a:xfrm>
            <a:off x="6932613" y="703263"/>
            <a:ext cx="1724831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algn="l" defTabSz="7620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defTabSz="762000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defTabSz="7620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defTabSz="762000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defTabSz="762000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200" b="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异氰酸基</a:t>
            </a:r>
            <a:r>
              <a:rPr lang="ja-JP" altLang="en-US" sz="1200" b="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（－ＮＣＯ）</a:t>
            </a:r>
          </a:p>
        </p:txBody>
      </p:sp>
      <p:sp>
        <p:nvSpPr>
          <p:cNvPr id="481" name="Line 204"/>
          <p:cNvSpPr>
            <a:spLocks noChangeShapeType="1"/>
          </p:cNvSpPr>
          <p:nvPr/>
        </p:nvSpPr>
        <p:spPr bwMode="auto">
          <a:xfrm>
            <a:off x="6302375" y="855663"/>
            <a:ext cx="160338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482" name="Freeform 205"/>
          <p:cNvSpPr>
            <a:spLocks/>
          </p:cNvSpPr>
          <p:nvPr/>
        </p:nvSpPr>
        <p:spPr bwMode="auto">
          <a:xfrm>
            <a:off x="6462713" y="722313"/>
            <a:ext cx="201612" cy="282575"/>
          </a:xfrm>
          <a:custGeom>
            <a:avLst/>
            <a:gdLst>
              <a:gd name="T0" fmla="*/ 0 w 127"/>
              <a:gd name="T1" fmla="*/ 2147483647 h 178"/>
              <a:gd name="T2" fmla="*/ 0 w 127"/>
              <a:gd name="T3" fmla="*/ 2147483647 h 178"/>
              <a:gd name="T4" fmla="*/ 2147483647 w 127"/>
              <a:gd name="T5" fmla="*/ 2147483647 h 178"/>
              <a:gd name="T6" fmla="*/ 2147483647 w 127"/>
              <a:gd name="T7" fmla="*/ 2147483647 h 178"/>
              <a:gd name="T8" fmla="*/ 2147483647 w 127"/>
              <a:gd name="T9" fmla="*/ 2147483647 h 178"/>
              <a:gd name="T10" fmla="*/ 2147483647 w 127"/>
              <a:gd name="T11" fmla="*/ 2147483647 h 178"/>
              <a:gd name="T12" fmla="*/ 2147483647 w 127"/>
              <a:gd name="T13" fmla="*/ 2147483647 h 178"/>
              <a:gd name="T14" fmla="*/ 2147483647 w 127"/>
              <a:gd name="T15" fmla="*/ 0 h 178"/>
              <a:gd name="T16" fmla="*/ 0 w 127"/>
              <a:gd name="T17" fmla="*/ 0 h 178"/>
              <a:gd name="T18" fmla="*/ 0 w 127"/>
              <a:gd name="T19" fmla="*/ 2147483647 h 178"/>
              <a:gd name="T20" fmla="*/ 0 w 127"/>
              <a:gd name="T21" fmla="*/ 2147483647 h 17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27"/>
              <a:gd name="T34" fmla="*/ 0 h 178"/>
              <a:gd name="T35" fmla="*/ 127 w 127"/>
              <a:gd name="T36" fmla="*/ 178 h 17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27" h="178">
                <a:moveTo>
                  <a:pt x="0" y="25"/>
                </a:moveTo>
                <a:lnTo>
                  <a:pt x="0" y="177"/>
                </a:lnTo>
                <a:lnTo>
                  <a:pt x="50" y="177"/>
                </a:lnTo>
                <a:lnTo>
                  <a:pt x="50" y="126"/>
                </a:lnTo>
                <a:lnTo>
                  <a:pt x="126" y="126"/>
                </a:lnTo>
                <a:lnTo>
                  <a:pt x="126" y="50"/>
                </a:lnTo>
                <a:lnTo>
                  <a:pt x="50" y="50"/>
                </a:lnTo>
                <a:lnTo>
                  <a:pt x="50" y="0"/>
                </a:lnTo>
                <a:lnTo>
                  <a:pt x="0" y="0"/>
                </a:lnTo>
                <a:lnTo>
                  <a:pt x="0" y="75"/>
                </a:lnTo>
                <a:lnTo>
                  <a:pt x="0" y="25"/>
                </a:lnTo>
              </a:path>
            </a:pathLst>
          </a:custGeom>
          <a:solidFill>
            <a:srgbClr val="FFFF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483" name="Line 206"/>
          <p:cNvSpPr>
            <a:spLocks noChangeShapeType="1"/>
          </p:cNvSpPr>
          <p:nvPr/>
        </p:nvSpPr>
        <p:spPr bwMode="auto">
          <a:xfrm flipV="1">
            <a:off x="6300788" y="1212850"/>
            <a:ext cx="184150" cy="4763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484" name="Freeform 207"/>
          <p:cNvSpPr>
            <a:spLocks/>
          </p:cNvSpPr>
          <p:nvPr/>
        </p:nvSpPr>
        <p:spPr bwMode="auto">
          <a:xfrm>
            <a:off x="6465888" y="1079500"/>
            <a:ext cx="201612" cy="282575"/>
          </a:xfrm>
          <a:custGeom>
            <a:avLst/>
            <a:gdLst>
              <a:gd name="T0" fmla="*/ 2147483647 w 127"/>
              <a:gd name="T1" fmla="*/ 2147483647 h 178"/>
              <a:gd name="T2" fmla="*/ 2147483647 w 127"/>
              <a:gd name="T3" fmla="*/ 2147483647 h 178"/>
              <a:gd name="T4" fmla="*/ 2147483647 w 127"/>
              <a:gd name="T5" fmla="*/ 2147483647 h 178"/>
              <a:gd name="T6" fmla="*/ 2147483647 w 127"/>
              <a:gd name="T7" fmla="*/ 2147483647 h 178"/>
              <a:gd name="T8" fmla="*/ 2147483647 w 127"/>
              <a:gd name="T9" fmla="*/ 2147483647 h 178"/>
              <a:gd name="T10" fmla="*/ 2147483647 w 127"/>
              <a:gd name="T11" fmla="*/ 0 h 178"/>
              <a:gd name="T12" fmla="*/ 0 w 127"/>
              <a:gd name="T13" fmla="*/ 0 h 178"/>
              <a:gd name="T14" fmla="*/ 0 w 127"/>
              <a:gd name="T15" fmla="*/ 2147483647 h 178"/>
              <a:gd name="T16" fmla="*/ 2147483647 w 127"/>
              <a:gd name="T17" fmla="*/ 2147483647 h 17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7"/>
              <a:gd name="T28" fmla="*/ 0 h 178"/>
              <a:gd name="T29" fmla="*/ 127 w 127"/>
              <a:gd name="T30" fmla="*/ 178 h 17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7" h="178">
                <a:moveTo>
                  <a:pt x="126" y="177"/>
                </a:moveTo>
                <a:lnTo>
                  <a:pt x="126" y="126"/>
                </a:lnTo>
                <a:lnTo>
                  <a:pt x="50" y="126"/>
                </a:lnTo>
                <a:lnTo>
                  <a:pt x="50" y="50"/>
                </a:lnTo>
                <a:lnTo>
                  <a:pt x="126" y="50"/>
                </a:lnTo>
                <a:lnTo>
                  <a:pt x="126" y="0"/>
                </a:lnTo>
                <a:lnTo>
                  <a:pt x="0" y="0"/>
                </a:lnTo>
                <a:lnTo>
                  <a:pt x="0" y="177"/>
                </a:lnTo>
                <a:lnTo>
                  <a:pt x="126" y="177"/>
                </a:lnTo>
              </a:path>
            </a:pathLst>
          </a:custGeom>
          <a:solidFill>
            <a:schemeClr val="accent1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485" name="Line 208"/>
          <p:cNvSpPr>
            <a:spLocks noChangeShapeType="1"/>
          </p:cNvSpPr>
          <p:nvPr/>
        </p:nvSpPr>
        <p:spPr bwMode="auto">
          <a:xfrm>
            <a:off x="6302375" y="1531938"/>
            <a:ext cx="158750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>
              <a:latin typeface="宋体" pitchFamily="2" charset="-122"/>
              <a:ea typeface="宋体" pitchFamily="2" charset="-122"/>
            </a:endParaRPr>
          </a:p>
        </p:txBody>
      </p:sp>
      <p:grpSp>
        <p:nvGrpSpPr>
          <p:cNvPr id="486" name="Group 209"/>
          <p:cNvGrpSpPr>
            <a:grpSpLocks/>
          </p:cNvGrpSpPr>
          <p:nvPr/>
        </p:nvGrpSpPr>
        <p:grpSpPr bwMode="auto">
          <a:xfrm>
            <a:off x="6477000" y="1492250"/>
            <a:ext cx="349250" cy="77788"/>
            <a:chOff x="3812" y="671"/>
            <a:chExt cx="226" cy="50"/>
          </a:xfrm>
        </p:grpSpPr>
        <p:sp>
          <p:nvSpPr>
            <p:cNvPr id="487" name="Line 210"/>
            <p:cNvSpPr>
              <a:spLocks noChangeShapeType="1"/>
            </p:cNvSpPr>
            <p:nvPr/>
          </p:nvSpPr>
          <p:spPr bwMode="auto">
            <a:xfrm>
              <a:off x="3812" y="671"/>
              <a:ext cx="226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488" name="Line 211"/>
            <p:cNvSpPr>
              <a:spLocks noChangeShapeType="1"/>
            </p:cNvSpPr>
            <p:nvPr/>
          </p:nvSpPr>
          <p:spPr bwMode="auto">
            <a:xfrm>
              <a:off x="3812" y="721"/>
              <a:ext cx="226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latin typeface="宋体" pitchFamily="2" charset="-122"/>
                <a:ea typeface="宋体" pitchFamily="2" charset="-122"/>
              </a:endParaRPr>
            </a:p>
          </p:txBody>
        </p:sp>
      </p:grpSp>
      <p:sp>
        <p:nvSpPr>
          <p:cNvPr id="489" name="Rectangle 212"/>
          <p:cNvSpPr>
            <a:spLocks noChangeArrowheads="1"/>
          </p:cNvSpPr>
          <p:nvPr/>
        </p:nvSpPr>
        <p:spPr bwMode="auto">
          <a:xfrm>
            <a:off x="6932613" y="1058863"/>
            <a:ext cx="1263166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algn="l" defTabSz="7620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defTabSz="762000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defTabSz="7620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defTabSz="762000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defTabSz="762000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200" b="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羟基（－</a:t>
            </a:r>
            <a:r>
              <a:rPr lang="ja-JP" altLang="en-US" sz="1200" b="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ＯＨ）</a:t>
            </a:r>
          </a:p>
        </p:txBody>
      </p:sp>
      <p:sp>
        <p:nvSpPr>
          <p:cNvPr id="490" name="Rectangle 213"/>
          <p:cNvSpPr>
            <a:spLocks noChangeArrowheads="1"/>
          </p:cNvSpPr>
          <p:nvPr/>
        </p:nvSpPr>
        <p:spPr bwMode="auto">
          <a:xfrm>
            <a:off x="6932613" y="1384300"/>
            <a:ext cx="22320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algn="l" defTabSz="7620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defTabSz="762000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defTabSz="7620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defTabSz="762000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defTabSz="762000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200" b="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丙烯酰基 （－</a:t>
            </a:r>
            <a:r>
              <a:rPr lang="en-US" altLang="ja-JP" sz="1200" b="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OCCH=CH</a:t>
            </a:r>
            <a:r>
              <a:rPr lang="en-US" altLang="ja-JP" sz="1000" b="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2</a:t>
            </a:r>
            <a:r>
              <a:rPr lang="en-US" altLang="ja-JP" sz="1200" b="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)</a:t>
            </a:r>
          </a:p>
        </p:txBody>
      </p:sp>
      <p:sp>
        <p:nvSpPr>
          <p:cNvPr id="491" name="Line 214"/>
          <p:cNvSpPr>
            <a:spLocks noChangeShapeType="1"/>
          </p:cNvSpPr>
          <p:nvPr/>
        </p:nvSpPr>
        <p:spPr bwMode="auto">
          <a:xfrm>
            <a:off x="8335963" y="1600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492" name="Line 215"/>
          <p:cNvSpPr>
            <a:spLocks noChangeShapeType="1"/>
          </p:cNvSpPr>
          <p:nvPr/>
        </p:nvSpPr>
        <p:spPr bwMode="auto">
          <a:xfrm>
            <a:off x="8386763" y="1600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493" name="Rectangle 216"/>
          <p:cNvSpPr>
            <a:spLocks noChangeArrowheads="1"/>
          </p:cNvSpPr>
          <p:nvPr/>
        </p:nvSpPr>
        <p:spPr bwMode="auto">
          <a:xfrm>
            <a:off x="8199438" y="1714500"/>
            <a:ext cx="262892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algn="l" defTabSz="7620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defTabSz="762000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defTabSz="762000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defTabSz="762000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defTabSz="762000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200" b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O</a:t>
            </a:r>
          </a:p>
        </p:txBody>
      </p:sp>
      <p:grpSp>
        <p:nvGrpSpPr>
          <p:cNvPr id="494" name="Group 275"/>
          <p:cNvGrpSpPr>
            <a:grpSpLocks/>
          </p:cNvGrpSpPr>
          <p:nvPr/>
        </p:nvGrpSpPr>
        <p:grpSpPr bwMode="auto">
          <a:xfrm>
            <a:off x="900113" y="1793875"/>
            <a:ext cx="7340600" cy="1089025"/>
            <a:chOff x="251" y="1156"/>
            <a:chExt cx="5122" cy="760"/>
          </a:xfrm>
        </p:grpSpPr>
        <p:grpSp>
          <p:nvGrpSpPr>
            <p:cNvPr id="495" name="Group 218"/>
            <p:cNvGrpSpPr>
              <a:grpSpLocks/>
            </p:cNvGrpSpPr>
            <p:nvPr/>
          </p:nvGrpSpPr>
          <p:grpSpPr bwMode="auto">
            <a:xfrm>
              <a:off x="398" y="1374"/>
              <a:ext cx="133" cy="211"/>
              <a:chOff x="2924" y="1253"/>
              <a:chExt cx="133" cy="211"/>
            </a:xfrm>
          </p:grpSpPr>
          <p:sp>
            <p:nvSpPr>
              <p:cNvPr id="541" name="Freeform 219"/>
              <p:cNvSpPr>
                <a:spLocks/>
              </p:cNvSpPr>
              <p:nvPr/>
            </p:nvSpPr>
            <p:spPr bwMode="auto">
              <a:xfrm rot="5400000" flipH="1">
                <a:off x="2943" y="1350"/>
                <a:ext cx="95" cy="133"/>
              </a:xfrm>
              <a:custGeom>
                <a:avLst/>
                <a:gdLst>
                  <a:gd name="T0" fmla="*/ 0 w 208"/>
                  <a:gd name="T1" fmla="*/ 0 h 292"/>
                  <a:gd name="T2" fmla="*/ 0 w 208"/>
                  <a:gd name="T3" fmla="*/ 0 h 292"/>
                  <a:gd name="T4" fmla="*/ 0 w 208"/>
                  <a:gd name="T5" fmla="*/ 0 h 292"/>
                  <a:gd name="T6" fmla="*/ 0 w 208"/>
                  <a:gd name="T7" fmla="*/ 0 h 292"/>
                  <a:gd name="T8" fmla="*/ 0 w 208"/>
                  <a:gd name="T9" fmla="*/ 0 h 292"/>
                  <a:gd name="T10" fmla="*/ 0 w 208"/>
                  <a:gd name="T11" fmla="*/ 0 h 292"/>
                  <a:gd name="T12" fmla="*/ 0 w 208"/>
                  <a:gd name="T13" fmla="*/ 0 h 292"/>
                  <a:gd name="T14" fmla="*/ 0 w 208"/>
                  <a:gd name="T15" fmla="*/ 0 h 292"/>
                  <a:gd name="T16" fmla="*/ 0 w 208"/>
                  <a:gd name="T17" fmla="*/ 0 h 2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8"/>
                  <a:gd name="T28" fmla="*/ 0 h 292"/>
                  <a:gd name="T29" fmla="*/ 208 w 208"/>
                  <a:gd name="T30" fmla="*/ 292 h 29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8" h="292">
                    <a:moveTo>
                      <a:pt x="0" y="0"/>
                    </a:moveTo>
                    <a:lnTo>
                      <a:pt x="0" y="83"/>
                    </a:lnTo>
                    <a:lnTo>
                      <a:pt x="124" y="83"/>
                    </a:lnTo>
                    <a:lnTo>
                      <a:pt x="124" y="207"/>
                    </a:lnTo>
                    <a:lnTo>
                      <a:pt x="0" y="207"/>
                    </a:lnTo>
                    <a:lnTo>
                      <a:pt x="0" y="291"/>
                    </a:lnTo>
                    <a:lnTo>
                      <a:pt x="207" y="291"/>
                    </a:lnTo>
                    <a:lnTo>
                      <a:pt x="207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542" name="Line 220"/>
              <p:cNvSpPr>
                <a:spLocks noChangeShapeType="1"/>
              </p:cNvSpPr>
              <p:nvPr/>
            </p:nvSpPr>
            <p:spPr bwMode="auto">
              <a:xfrm flipV="1">
                <a:off x="2992" y="1253"/>
                <a:ext cx="0" cy="116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>
                  <a:latin typeface="宋体" pitchFamily="2" charset="-122"/>
                  <a:ea typeface="宋体" pitchFamily="2" charset="-122"/>
                </a:endParaRPr>
              </a:p>
            </p:txBody>
          </p:sp>
        </p:grpSp>
        <p:sp>
          <p:nvSpPr>
            <p:cNvPr id="496" name="Line 224"/>
            <p:cNvSpPr>
              <a:spLocks noChangeShapeType="1"/>
            </p:cNvSpPr>
            <p:nvPr/>
          </p:nvSpPr>
          <p:spPr bwMode="auto">
            <a:xfrm rot="5400000" flipV="1">
              <a:off x="414" y="1669"/>
              <a:ext cx="100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497" name="Line 225"/>
            <p:cNvSpPr>
              <a:spLocks noChangeShapeType="1"/>
            </p:cNvSpPr>
            <p:nvPr/>
          </p:nvSpPr>
          <p:spPr bwMode="auto">
            <a:xfrm rot="5400000" flipV="1">
              <a:off x="360" y="1823"/>
              <a:ext cx="169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498" name="Line 226"/>
            <p:cNvSpPr>
              <a:spLocks noChangeShapeType="1"/>
            </p:cNvSpPr>
            <p:nvPr/>
          </p:nvSpPr>
          <p:spPr bwMode="auto">
            <a:xfrm rot="5400000" flipV="1">
              <a:off x="398" y="1823"/>
              <a:ext cx="169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499" name="Freeform 227"/>
            <p:cNvSpPr>
              <a:spLocks/>
            </p:cNvSpPr>
            <p:nvPr/>
          </p:nvSpPr>
          <p:spPr bwMode="auto">
            <a:xfrm rot="5400000">
              <a:off x="417" y="1511"/>
              <a:ext cx="95" cy="134"/>
            </a:xfrm>
            <a:custGeom>
              <a:avLst/>
              <a:gdLst>
                <a:gd name="T0" fmla="*/ 49304705 w 127"/>
                <a:gd name="T1" fmla="*/ 53558970 h 178"/>
                <a:gd name="T2" fmla="*/ 49304705 w 127"/>
                <a:gd name="T3" fmla="*/ 0 h 178"/>
                <a:gd name="T4" fmla="*/ 49304705 w 127"/>
                <a:gd name="T5" fmla="*/ 0 h 178"/>
                <a:gd name="T6" fmla="*/ 49304705 w 127"/>
                <a:gd name="T7" fmla="*/ 53558970 h 178"/>
                <a:gd name="T8" fmla="*/ 0 w 127"/>
                <a:gd name="T9" fmla="*/ 53558970 h 178"/>
                <a:gd name="T10" fmla="*/ 0 w 127"/>
                <a:gd name="T11" fmla="*/ 53558970 h 178"/>
                <a:gd name="T12" fmla="*/ 49304705 w 127"/>
                <a:gd name="T13" fmla="*/ 53558970 h 178"/>
                <a:gd name="T14" fmla="*/ 49304705 w 127"/>
                <a:gd name="T15" fmla="*/ 53558970 h 178"/>
                <a:gd name="T16" fmla="*/ 49304705 w 127"/>
                <a:gd name="T17" fmla="*/ 53558970 h 178"/>
                <a:gd name="T18" fmla="*/ 49304705 w 127"/>
                <a:gd name="T19" fmla="*/ 53558970 h 178"/>
                <a:gd name="T20" fmla="*/ 49304705 w 127"/>
                <a:gd name="T21" fmla="*/ 53558970 h 1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7"/>
                <a:gd name="T34" fmla="*/ 0 h 178"/>
                <a:gd name="T35" fmla="*/ 127 w 127"/>
                <a:gd name="T36" fmla="*/ 178 h 17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7" h="178">
                  <a:moveTo>
                    <a:pt x="126" y="151"/>
                  </a:moveTo>
                  <a:lnTo>
                    <a:pt x="126" y="0"/>
                  </a:lnTo>
                  <a:lnTo>
                    <a:pt x="75" y="0"/>
                  </a:lnTo>
                  <a:lnTo>
                    <a:pt x="75" y="50"/>
                  </a:lnTo>
                  <a:lnTo>
                    <a:pt x="0" y="50"/>
                  </a:lnTo>
                  <a:lnTo>
                    <a:pt x="0" y="126"/>
                  </a:lnTo>
                  <a:lnTo>
                    <a:pt x="75" y="126"/>
                  </a:lnTo>
                  <a:lnTo>
                    <a:pt x="75" y="177"/>
                  </a:lnTo>
                  <a:lnTo>
                    <a:pt x="126" y="177"/>
                  </a:lnTo>
                  <a:lnTo>
                    <a:pt x="126" y="101"/>
                  </a:lnTo>
                  <a:lnTo>
                    <a:pt x="126" y="151"/>
                  </a:lnTo>
                </a:path>
              </a:pathLst>
            </a:custGeom>
            <a:solidFill>
              <a:srgbClr val="FFFF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宋体" pitchFamily="2" charset="-122"/>
                <a:ea typeface="宋体" pitchFamily="2" charset="-122"/>
              </a:endParaRPr>
            </a:p>
          </p:txBody>
        </p:sp>
        <p:grpSp>
          <p:nvGrpSpPr>
            <p:cNvPr id="500" name="Group 228"/>
            <p:cNvGrpSpPr>
              <a:grpSpLocks/>
            </p:cNvGrpSpPr>
            <p:nvPr/>
          </p:nvGrpSpPr>
          <p:grpSpPr bwMode="auto">
            <a:xfrm>
              <a:off x="1247" y="1383"/>
              <a:ext cx="133" cy="211"/>
              <a:chOff x="2924" y="1253"/>
              <a:chExt cx="133" cy="211"/>
            </a:xfrm>
          </p:grpSpPr>
          <p:sp>
            <p:nvSpPr>
              <p:cNvPr id="539" name="Freeform 229"/>
              <p:cNvSpPr>
                <a:spLocks/>
              </p:cNvSpPr>
              <p:nvPr/>
            </p:nvSpPr>
            <p:spPr bwMode="auto">
              <a:xfrm rot="5400000" flipH="1">
                <a:off x="2943" y="1350"/>
                <a:ext cx="95" cy="133"/>
              </a:xfrm>
              <a:custGeom>
                <a:avLst/>
                <a:gdLst>
                  <a:gd name="T0" fmla="*/ 0 w 208"/>
                  <a:gd name="T1" fmla="*/ 0 h 292"/>
                  <a:gd name="T2" fmla="*/ 0 w 208"/>
                  <a:gd name="T3" fmla="*/ 0 h 292"/>
                  <a:gd name="T4" fmla="*/ 0 w 208"/>
                  <a:gd name="T5" fmla="*/ 0 h 292"/>
                  <a:gd name="T6" fmla="*/ 0 w 208"/>
                  <a:gd name="T7" fmla="*/ 0 h 292"/>
                  <a:gd name="T8" fmla="*/ 0 w 208"/>
                  <a:gd name="T9" fmla="*/ 0 h 292"/>
                  <a:gd name="T10" fmla="*/ 0 w 208"/>
                  <a:gd name="T11" fmla="*/ 0 h 292"/>
                  <a:gd name="T12" fmla="*/ 0 w 208"/>
                  <a:gd name="T13" fmla="*/ 0 h 292"/>
                  <a:gd name="T14" fmla="*/ 0 w 208"/>
                  <a:gd name="T15" fmla="*/ 0 h 292"/>
                  <a:gd name="T16" fmla="*/ 0 w 208"/>
                  <a:gd name="T17" fmla="*/ 0 h 2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8"/>
                  <a:gd name="T28" fmla="*/ 0 h 292"/>
                  <a:gd name="T29" fmla="*/ 208 w 208"/>
                  <a:gd name="T30" fmla="*/ 292 h 29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8" h="292">
                    <a:moveTo>
                      <a:pt x="0" y="0"/>
                    </a:moveTo>
                    <a:lnTo>
                      <a:pt x="0" y="83"/>
                    </a:lnTo>
                    <a:lnTo>
                      <a:pt x="124" y="83"/>
                    </a:lnTo>
                    <a:lnTo>
                      <a:pt x="124" y="207"/>
                    </a:lnTo>
                    <a:lnTo>
                      <a:pt x="0" y="207"/>
                    </a:lnTo>
                    <a:lnTo>
                      <a:pt x="0" y="291"/>
                    </a:lnTo>
                    <a:lnTo>
                      <a:pt x="207" y="291"/>
                    </a:lnTo>
                    <a:lnTo>
                      <a:pt x="207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540" name="Line 230"/>
              <p:cNvSpPr>
                <a:spLocks noChangeShapeType="1"/>
              </p:cNvSpPr>
              <p:nvPr/>
            </p:nvSpPr>
            <p:spPr bwMode="auto">
              <a:xfrm flipV="1">
                <a:off x="2992" y="1253"/>
                <a:ext cx="0" cy="116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>
                  <a:latin typeface="宋体" pitchFamily="2" charset="-122"/>
                  <a:ea typeface="宋体" pitchFamily="2" charset="-122"/>
                </a:endParaRPr>
              </a:p>
            </p:txBody>
          </p:sp>
        </p:grpSp>
        <p:sp>
          <p:nvSpPr>
            <p:cNvPr id="501" name="Line 234"/>
            <p:cNvSpPr>
              <a:spLocks noChangeShapeType="1"/>
            </p:cNvSpPr>
            <p:nvPr/>
          </p:nvSpPr>
          <p:spPr bwMode="auto">
            <a:xfrm rot="5400000" flipV="1">
              <a:off x="1263" y="1678"/>
              <a:ext cx="100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502" name="Line 235"/>
            <p:cNvSpPr>
              <a:spLocks noChangeShapeType="1"/>
            </p:cNvSpPr>
            <p:nvPr/>
          </p:nvSpPr>
          <p:spPr bwMode="auto">
            <a:xfrm rot="5400000" flipV="1">
              <a:off x="1209" y="1832"/>
              <a:ext cx="169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503" name="Line 236"/>
            <p:cNvSpPr>
              <a:spLocks noChangeShapeType="1"/>
            </p:cNvSpPr>
            <p:nvPr/>
          </p:nvSpPr>
          <p:spPr bwMode="auto">
            <a:xfrm rot="5400000" flipV="1">
              <a:off x="1247" y="1832"/>
              <a:ext cx="169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504" name="Freeform 237"/>
            <p:cNvSpPr>
              <a:spLocks/>
            </p:cNvSpPr>
            <p:nvPr/>
          </p:nvSpPr>
          <p:spPr bwMode="auto">
            <a:xfrm rot="5400000">
              <a:off x="1266" y="1520"/>
              <a:ext cx="95" cy="134"/>
            </a:xfrm>
            <a:custGeom>
              <a:avLst/>
              <a:gdLst>
                <a:gd name="T0" fmla="*/ 49304705 w 127"/>
                <a:gd name="T1" fmla="*/ 53558970 h 178"/>
                <a:gd name="T2" fmla="*/ 49304705 w 127"/>
                <a:gd name="T3" fmla="*/ 0 h 178"/>
                <a:gd name="T4" fmla="*/ 49304705 w 127"/>
                <a:gd name="T5" fmla="*/ 0 h 178"/>
                <a:gd name="T6" fmla="*/ 49304705 w 127"/>
                <a:gd name="T7" fmla="*/ 53558970 h 178"/>
                <a:gd name="T8" fmla="*/ 0 w 127"/>
                <a:gd name="T9" fmla="*/ 53558970 h 178"/>
                <a:gd name="T10" fmla="*/ 0 w 127"/>
                <a:gd name="T11" fmla="*/ 53558970 h 178"/>
                <a:gd name="T12" fmla="*/ 49304705 w 127"/>
                <a:gd name="T13" fmla="*/ 53558970 h 178"/>
                <a:gd name="T14" fmla="*/ 49304705 w 127"/>
                <a:gd name="T15" fmla="*/ 53558970 h 178"/>
                <a:gd name="T16" fmla="*/ 49304705 w 127"/>
                <a:gd name="T17" fmla="*/ 53558970 h 178"/>
                <a:gd name="T18" fmla="*/ 49304705 w 127"/>
                <a:gd name="T19" fmla="*/ 53558970 h 178"/>
                <a:gd name="T20" fmla="*/ 49304705 w 127"/>
                <a:gd name="T21" fmla="*/ 53558970 h 1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7"/>
                <a:gd name="T34" fmla="*/ 0 h 178"/>
                <a:gd name="T35" fmla="*/ 127 w 127"/>
                <a:gd name="T36" fmla="*/ 178 h 17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7" h="178">
                  <a:moveTo>
                    <a:pt x="126" y="151"/>
                  </a:moveTo>
                  <a:lnTo>
                    <a:pt x="126" y="0"/>
                  </a:lnTo>
                  <a:lnTo>
                    <a:pt x="75" y="0"/>
                  </a:lnTo>
                  <a:lnTo>
                    <a:pt x="75" y="50"/>
                  </a:lnTo>
                  <a:lnTo>
                    <a:pt x="0" y="50"/>
                  </a:lnTo>
                  <a:lnTo>
                    <a:pt x="0" y="126"/>
                  </a:lnTo>
                  <a:lnTo>
                    <a:pt x="75" y="126"/>
                  </a:lnTo>
                  <a:lnTo>
                    <a:pt x="75" y="177"/>
                  </a:lnTo>
                  <a:lnTo>
                    <a:pt x="126" y="177"/>
                  </a:lnTo>
                  <a:lnTo>
                    <a:pt x="126" y="101"/>
                  </a:lnTo>
                  <a:lnTo>
                    <a:pt x="126" y="151"/>
                  </a:lnTo>
                </a:path>
              </a:pathLst>
            </a:custGeom>
            <a:solidFill>
              <a:srgbClr val="FFFF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宋体" pitchFamily="2" charset="-122"/>
                <a:ea typeface="宋体" pitchFamily="2" charset="-122"/>
              </a:endParaRPr>
            </a:p>
          </p:txBody>
        </p:sp>
        <p:grpSp>
          <p:nvGrpSpPr>
            <p:cNvPr id="505" name="Group 238"/>
            <p:cNvGrpSpPr>
              <a:grpSpLocks/>
            </p:cNvGrpSpPr>
            <p:nvPr/>
          </p:nvGrpSpPr>
          <p:grpSpPr bwMode="auto">
            <a:xfrm>
              <a:off x="2309" y="1374"/>
              <a:ext cx="133" cy="211"/>
              <a:chOff x="2924" y="1253"/>
              <a:chExt cx="133" cy="211"/>
            </a:xfrm>
          </p:grpSpPr>
          <p:sp>
            <p:nvSpPr>
              <p:cNvPr id="537" name="Freeform 239"/>
              <p:cNvSpPr>
                <a:spLocks/>
              </p:cNvSpPr>
              <p:nvPr/>
            </p:nvSpPr>
            <p:spPr bwMode="auto">
              <a:xfrm rot="5400000" flipH="1">
                <a:off x="2943" y="1350"/>
                <a:ext cx="95" cy="133"/>
              </a:xfrm>
              <a:custGeom>
                <a:avLst/>
                <a:gdLst>
                  <a:gd name="T0" fmla="*/ 0 w 208"/>
                  <a:gd name="T1" fmla="*/ 0 h 292"/>
                  <a:gd name="T2" fmla="*/ 0 w 208"/>
                  <a:gd name="T3" fmla="*/ 0 h 292"/>
                  <a:gd name="T4" fmla="*/ 0 w 208"/>
                  <a:gd name="T5" fmla="*/ 0 h 292"/>
                  <a:gd name="T6" fmla="*/ 0 w 208"/>
                  <a:gd name="T7" fmla="*/ 0 h 292"/>
                  <a:gd name="T8" fmla="*/ 0 w 208"/>
                  <a:gd name="T9" fmla="*/ 0 h 292"/>
                  <a:gd name="T10" fmla="*/ 0 w 208"/>
                  <a:gd name="T11" fmla="*/ 0 h 292"/>
                  <a:gd name="T12" fmla="*/ 0 w 208"/>
                  <a:gd name="T13" fmla="*/ 0 h 292"/>
                  <a:gd name="T14" fmla="*/ 0 w 208"/>
                  <a:gd name="T15" fmla="*/ 0 h 292"/>
                  <a:gd name="T16" fmla="*/ 0 w 208"/>
                  <a:gd name="T17" fmla="*/ 0 h 2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8"/>
                  <a:gd name="T28" fmla="*/ 0 h 292"/>
                  <a:gd name="T29" fmla="*/ 208 w 208"/>
                  <a:gd name="T30" fmla="*/ 292 h 29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8" h="292">
                    <a:moveTo>
                      <a:pt x="0" y="0"/>
                    </a:moveTo>
                    <a:lnTo>
                      <a:pt x="0" y="83"/>
                    </a:lnTo>
                    <a:lnTo>
                      <a:pt x="124" y="83"/>
                    </a:lnTo>
                    <a:lnTo>
                      <a:pt x="124" y="207"/>
                    </a:lnTo>
                    <a:lnTo>
                      <a:pt x="0" y="207"/>
                    </a:lnTo>
                    <a:lnTo>
                      <a:pt x="0" y="291"/>
                    </a:lnTo>
                    <a:lnTo>
                      <a:pt x="207" y="291"/>
                    </a:lnTo>
                    <a:lnTo>
                      <a:pt x="207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538" name="Line 240"/>
              <p:cNvSpPr>
                <a:spLocks noChangeShapeType="1"/>
              </p:cNvSpPr>
              <p:nvPr/>
            </p:nvSpPr>
            <p:spPr bwMode="auto">
              <a:xfrm flipV="1">
                <a:off x="2992" y="1253"/>
                <a:ext cx="0" cy="116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>
                  <a:latin typeface="宋体" pitchFamily="2" charset="-122"/>
                  <a:ea typeface="宋体" pitchFamily="2" charset="-122"/>
                </a:endParaRPr>
              </a:p>
            </p:txBody>
          </p:sp>
        </p:grpSp>
        <p:sp>
          <p:nvSpPr>
            <p:cNvPr id="506" name="Line 244"/>
            <p:cNvSpPr>
              <a:spLocks noChangeShapeType="1"/>
            </p:cNvSpPr>
            <p:nvPr/>
          </p:nvSpPr>
          <p:spPr bwMode="auto">
            <a:xfrm rot="5400000" flipV="1">
              <a:off x="2325" y="1669"/>
              <a:ext cx="100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507" name="Line 245"/>
            <p:cNvSpPr>
              <a:spLocks noChangeShapeType="1"/>
            </p:cNvSpPr>
            <p:nvPr/>
          </p:nvSpPr>
          <p:spPr bwMode="auto">
            <a:xfrm rot="5400000" flipV="1">
              <a:off x="2271" y="1823"/>
              <a:ext cx="169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508" name="Line 246"/>
            <p:cNvSpPr>
              <a:spLocks noChangeShapeType="1"/>
            </p:cNvSpPr>
            <p:nvPr/>
          </p:nvSpPr>
          <p:spPr bwMode="auto">
            <a:xfrm rot="5400000" flipV="1">
              <a:off x="2309" y="1823"/>
              <a:ext cx="169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509" name="Freeform 247"/>
            <p:cNvSpPr>
              <a:spLocks/>
            </p:cNvSpPr>
            <p:nvPr/>
          </p:nvSpPr>
          <p:spPr bwMode="auto">
            <a:xfrm rot="5400000">
              <a:off x="2328" y="1511"/>
              <a:ext cx="95" cy="134"/>
            </a:xfrm>
            <a:custGeom>
              <a:avLst/>
              <a:gdLst>
                <a:gd name="T0" fmla="*/ 49304705 w 127"/>
                <a:gd name="T1" fmla="*/ 53558970 h 178"/>
                <a:gd name="T2" fmla="*/ 49304705 w 127"/>
                <a:gd name="T3" fmla="*/ 0 h 178"/>
                <a:gd name="T4" fmla="*/ 49304705 w 127"/>
                <a:gd name="T5" fmla="*/ 0 h 178"/>
                <a:gd name="T6" fmla="*/ 49304705 w 127"/>
                <a:gd name="T7" fmla="*/ 53558970 h 178"/>
                <a:gd name="T8" fmla="*/ 0 w 127"/>
                <a:gd name="T9" fmla="*/ 53558970 h 178"/>
                <a:gd name="T10" fmla="*/ 0 w 127"/>
                <a:gd name="T11" fmla="*/ 53558970 h 178"/>
                <a:gd name="T12" fmla="*/ 49304705 w 127"/>
                <a:gd name="T13" fmla="*/ 53558970 h 178"/>
                <a:gd name="T14" fmla="*/ 49304705 w 127"/>
                <a:gd name="T15" fmla="*/ 53558970 h 178"/>
                <a:gd name="T16" fmla="*/ 49304705 w 127"/>
                <a:gd name="T17" fmla="*/ 53558970 h 178"/>
                <a:gd name="T18" fmla="*/ 49304705 w 127"/>
                <a:gd name="T19" fmla="*/ 53558970 h 178"/>
                <a:gd name="T20" fmla="*/ 49304705 w 127"/>
                <a:gd name="T21" fmla="*/ 53558970 h 1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7"/>
                <a:gd name="T34" fmla="*/ 0 h 178"/>
                <a:gd name="T35" fmla="*/ 127 w 127"/>
                <a:gd name="T36" fmla="*/ 178 h 17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7" h="178">
                  <a:moveTo>
                    <a:pt x="126" y="151"/>
                  </a:moveTo>
                  <a:lnTo>
                    <a:pt x="126" y="0"/>
                  </a:lnTo>
                  <a:lnTo>
                    <a:pt x="75" y="0"/>
                  </a:lnTo>
                  <a:lnTo>
                    <a:pt x="75" y="50"/>
                  </a:lnTo>
                  <a:lnTo>
                    <a:pt x="0" y="50"/>
                  </a:lnTo>
                  <a:lnTo>
                    <a:pt x="0" y="126"/>
                  </a:lnTo>
                  <a:lnTo>
                    <a:pt x="75" y="126"/>
                  </a:lnTo>
                  <a:lnTo>
                    <a:pt x="75" y="177"/>
                  </a:lnTo>
                  <a:lnTo>
                    <a:pt x="126" y="177"/>
                  </a:lnTo>
                  <a:lnTo>
                    <a:pt x="126" y="101"/>
                  </a:lnTo>
                  <a:lnTo>
                    <a:pt x="126" y="151"/>
                  </a:lnTo>
                </a:path>
              </a:pathLst>
            </a:custGeom>
            <a:solidFill>
              <a:srgbClr val="FFFF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宋体" pitchFamily="2" charset="-122"/>
                <a:ea typeface="宋体" pitchFamily="2" charset="-122"/>
              </a:endParaRPr>
            </a:p>
          </p:txBody>
        </p:sp>
        <p:grpSp>
          <p:nvGrpSpPr>
            <p:cNvPr id="510" name="Group 248"/>
            <p:cNvGrpSpPr>
              <a:grpSpLocks/>
            </p:cNvGrpSpPr>
            <p:nvPr/>
          </p:nvGrpSpPr>
          <p:grpSpPr bwMode="auto">
            <a:xfrm>
              <a:off x="3297" y="1374"/>
              <a:ext cx="133" cy="211"/>
              <a:chOff x="2924" y="1253"/>
              <a:chExt cx="133" cy="211"/>
            </a:xfrm>
          </p:grpSpPr>
          <p:sp>
            <p:nvSpPr>
              <p:cNvPr id="535" name="Freeform 249"/>
              <p:cNvSpPr>
                <a:spLocks/>
              </p:cNvSpPr>
              <p:nvPr/>
            </p:nvSpPr>
            <p:spPr bwMode="auto">
              <a:xfrm rot="5400000" flipH="1">
                <a:off x="2943" y="1350"/>
                <a:ext cx="95" cy="133"/>
              </a:xfrm>
              <a:custGeom>
                <a:avLst/>
                <a:gdLst>
                  <a:gd name="T0" fmla="*/ 0 w 208"/>
                  <a:gd name="T1" fmla="*/ 0 h 292"/>
                  <a:gd name="T2" fmla="*/ 0 w 208"/>
                  <a:gd name="T3" fmla="*/ 0 h 292"/>
                  <a:gd name="T4" fmla="*/ 0 w 208"/>
                  <a:gd name="T5" fmla="*/ 0 h 292"/>
                  <a:gd name="T6" fmla="*/ 0 w 208"/>
                  <a:gd name="T7" fmla="*/ 0 h 292"/>
                  <a:gd name="T8" fmla="*/ 0 w 208"/>
                  <a:gd name="T9" fmla="*/ 0 h 292"/>
                  <a:gd name="T10" fmla="*/ 0 w 208"/>
                  <a:gd name="T11" fmla="*/ 0 h 292"/>
                  <a:gd name="T12" fmla="*/ 0 w 208"/>
                  <a:gd name="T13" fmla="*/ 0 h 292"/>
                  <a:gd name="T14" fmla="*/ 0 w 208"/>
                  <a:gd name="T15" fmla="*/ 0 h 292"/>
                  <a:gd name="T16" fmla="*/ 0 w 208"/>
                  <a:gd name="T17" fmla="*/ 0 h 2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8"/>
                  <a:gd name="T28" fmla="*/ 0 h 292"/>
                  <a:gd name="T29" fmla="*/ 208 w 208"/>
                  <a:gd name="T30" fmla="*/ 292 h 29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8" h="292">
                    <a:moveTo>
                      <a:pt x="0" y="0"/>
                    </a:moveTo>
                    <a:lnTo>
                      <a:pt x="0" y="83"/>
                    </a:lnTo>
                    <a:lnTo>
                      <a:pt x="124" y="83"/>
                    </a:lnTo>
                    <a:lnTo>
                      <a:pt x="124" y="207"/>
                    </a:lnTo>
                    <a:lnTo>
                      <a:pt x="0" y="207"/>
                    </a:lnTo>
                    <a:lnTo>
                      <a:pt x="0" y="291"/>
                    </a:lnTo>
                    <a:lnTo>
                      <a:pt x="207" y="291"/>
                    </a:lnTo>
                    <a:lnTo>
                      <a:pt x="207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536" name="Line 250"/>
              <p:cNvSpPr>
                <a:spLocks noChangeShapeType="1"/>
              </p:cNvSpPr>
              <p:nvPr/>
            </p:nvSpPr>
            <p:spPr bwMode="auto">
              <a:xfrm flipV="1">
                <a:off x="2992" y="1253"/>
                <a:ext cx="0" cy="116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>
                  <a:latin typeface="宋体" pitchFamily="2" charset="-122"/>
                  <a:ea typeface="宋体" pitchFamily="2" charset="-122"/>
                </a:endParaRPr>
              </a:p>
            </p:txBody>
          </p:sp>
        </p:grpSp>
        <p:sp>
          <p:nvSpPr>
            <p:cNvPr id="511" name="Line 254"/>
            <p:cNvSpPr>
              <a:spLocks noChangeShapeType="1"/>
            </p:cNvSpPr>
            <p:nvPr/>
          </p:nvSpPr>
          <p:spPr bwMode="auto">
            <a:xfrm rot="5400000" flipV="1">
              <a:off x="3313" y="1669"/>
              <a:ext cx="100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512" name="Line 255"/>
            <p:cNvSpPr>
              <a:spLocks noChangeShapeType="1"/>
            </p:cNvSpPr>
            <p:nvPr/>
          </p:nvSpPr>
          <p:spPr bwMode="auto">
            <a:xfrm rot="5400000" flipV="1">
              <a:off x="3259" y="1823"/>
              <a:ext cx="169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513" name="Line 256"/>
            <p:cNvSpPr>
              <a:spLocks noChangeShapeType="1"/>
            </p:cNvSpPr>
            <p:nvPr/>
          </p:nvSpPr>
          <p:spPr bwMode="auto">
            <a:xfrm rot="5400000" flipV="1">
              <a:off x="3297" y="1823"/>
              <a:ext cx="169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514" name="Freeform 257"/>
            <p:cNvSpPr>
              <a:spLocks/>
            </p:cNvSpPr>
            <p:nvPr/>
          </p:nvSpPr>
          <p:spPr bwMode="auto">
            <a:xfrm rot="5400000">
              <a:off x="3316" y="1511"/>
              <a:ext cx="95" cy="134"/>
            </a:xfrm>
            <a:custGeom>
              <a:avLst/>
              <a:gdLst>
                <a:gd name="T0" fmla="*/ 49304705 w 127"/>
                <a:gd name="T1" fmla="*/ 53558970 h 178"/>
                <a:gd name="T2" fmla="*/ 49304705 w 127"/>
                <a:gd name="T3" fmla="*/ 0 h 178"/>
                <a:gd name="T4" fmla="*/ 49304705 w 127"/>
                <a:gd name="T5" fmla="*/ 0 h 178"/>
                <a:gd name="T6" fmla="*/ 49304705 w 127"/>
                <a:gd name="T7" fmla="*/ 53558970 h 178"/>
                <a:gd name="T8" fmla="*/ 0 w 127"/>
                <a:gd name="T9" fmla="*/ 53558970 h 178"/>
                <a:gd name="T10" fmla="*/ 0 w 127"/>
                <a:gd name="T11" fmla="*/ 53558970 h 178"/>
                <a:gd name="T12" fmla="*/ 49304705 w 127"/>
                <a:gd name="T13" fmla="*/ 53558970 h 178"/>
                <a:gd name="T14" fmla="*/ 49304705 w 127"/>
                <a:gd name="T15" fmla="*/ 53558970 h 178"/>
                <a:gd name="T16" fmla="*/ 49304705 w 127"/>
                <a:gd name="T17" fmla="*/ 53558970 h 178"/>
                <a:gd name="T18" fmla="*/ 49304705 w 127"/>
                <a:gd name="T19" fmla="*/ 53558970 h 178"/>
                <a:gd name="T20" fmla="*/ 49304705 w 127"/>
                <a:gd name="T21" fmla="*/ 53558970 h 1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7"/>
                <a:gd name="T34" fmla="*/ 0 h 178"/>
                <a:gd name="T35" fmla="*/ 127 w 127"/>
                <a:gd name="T36" fmla="*/ 178 h 17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7" h="178">
                  <a:moveTo>
                    <a:pt x="126" y="151"/>
                  </a:moveTo>
                  <a:lnTo>
                    <a:pt x="126" y="0"/>
                  </a:lnTo>
                  <a:lnTo>
                    <a:pt x="75" y="0"/>
                  </a:lnTo>
                  <a:lnTo>
                    <a:pt x="75" y="50"/>
                  </a:lnTo>
                  <a:lnTo>
                    <a:pt x="0" y="50"/>
                  </a:lnTo>
                  <a:lnTo>
                    <a:pt x="0" y="126"/>
                  </a:lnTo>
                  <a:lnTo>
                    <a:pt x="75" y="126"/>
                  </a:lnTo>
                  <a:lnTo>
                    <a:pt x="75" y="177"/>
                  </a:lnTo>
                  <a:lnTo>
                    <a:pt x="126" y="177"/>
                  </a:lnTo>
                  <a:lnTo>
                    <a:pt x="126" y="101"/>
                  </a:lnTo>
                  <a:lnTo>
                    <a:pt x="126" y="151"/>
                  </a:lnTo>
                </a:path>
              </a:pathLst>
            </a:custGeom>
            <a:solidFill>
              <a:srgbClr val="FFFF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宋体" pitchFamily="2" charset="-122"/>
                <a:ea typeface="宋体" pitchFamily="2" charset="-122"/>
              </a:endParaRPr>
            </a:p>
          </p:txBody>
        </p:sp>
        <p:grpSp>
          <p:nvGrpSpPr>
            <p:cNvPr id="515" name="Group 258"/>
            <p:cNvGrpSpPr>
              <a:grpSpLocks/>
            </p:cNvGrpSpPr>
            <p:nvPr/>
          </p:nvGrpSpPr>
          <p:grpSpPr bwMode="auto">
            <a:xfrm>
              <a:off x="4168" y="1374"/>
              <a:ext cx="133" cy="211"/>
              <a:chOff x="2924" y="1253"/>
              <a:chExt cx="133" cy="211"/>
            </a:xfrm>
          </p:grpSpPr>
          <p:sp>
            <p:nvSpPr>
              <p:cNvPr id="533" name="Freeform 259"/>
              <p:cNvSpPr>
                <a:spLocks/>
              </p:cNvSpPr>
              <p:nvPr/>
            </p:nvSpPr>
            <p:spPr bwMode="auto">
              <a:xfrm rot="5400000" flipH="1">
                <a:off x="2943" y="1350"/>
                <a:ext cx="95" cy="133"/>
              </a:xfrm>
              <a:custGeom>
                <a:avLst/>
                <a:gdLst>
                  <a:gd name="T0" fmla="*/ 0 w 208"/>
                  <a:gd name="T1" fmla="*/ 0 h 292"/>
                  <a:gd name="T2" fmla="*/ 0 w 208"/>
                  <a:gd name="T3" fmla="*/ 0 h 292"/>
                  <a:gd name="T4" fmla="*/ 0 w 208"/>
                  <a:gd name="T5" fmla="*/ 0 h 292"/>
                  <a:gd name="T6" fmla="*/ 0 w 208"/>
                  <a:gd name="T7" fmla="*/ 0 h 292"/>
                  <a:gd name="T8" fmla="*/ 0 w 208"/>
                  <a:gd name="T9" fmla="*/ 0 h 292"/>
                  <a:gd name="T10" fmla="*/ 0 w 208"/>
                  <a:gd name="T11" fmla="*/ 0 h 292"/>
                  <a:gd name="T12" fmla="*/ 0 w 208"/>
                  <a:gd name="T13" fmla="*/ 0 h 292"/>
                  <a:gd name="T14" fmla="*/ 0 w 208"/>
                  <a:gd name="T15" fmla="*/ 0 h 292"/>
                  <a:gd name="T16" fmla="*/ 0 w 208"/>
                  <a:gd name="T17" fmla="*/ 0 h 2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8"/>
                  <a:gd name="T28" fmla="*/ 0 h 292"/>
                  <a:gd name="T29" fmla="*/ 208 w 208"/>
                  <a:gd name="T30" fmla="*/ 292 h 29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8" h="292">
                    <a:moveTo>
                      <a:pt x="0" y="0"/>
                    </a:moveTo>
                    <a:lnTo>
                      <a:pt x="0" y="83"/>
                    </a:lnTo>
                    <a:lnTo>
                      <a:pt x="124" y="83"/>
                    </a:lnTo>
                    <a:lnTo>
                      <a:pt x="124" y="207"/>
                    </a:lnTo>
                    <a:lnTo>
                      <a:pt x="0" y="207"/>
                    </a:lnTo>
                    <a:lnTo>
                      <a:pt x="0" y="291"/>
                    </a:lnTo>
                    <a:lnTo>
                      <a:pt x="207" y="291"/>
                    </a:lnTo>
                    <a:lnTo>
                      <a:pt x="207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534" name="Line 260"/>
              <p:cNvSpPr>
                <a:spLocks noChangeShapeType="1"/>
              </p:cNvSpPr>
              <p:nvPr/>
            </p:nvSpPr>
            <p:spPr bwMode="auto">
              <a:xfrm flipV="1">
                <a:off x="2992" y="1253"/>
                <a:ext cx="0" cy="116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>
                  <a:latin typeface="宋体" pitchFamily="2" charset="-122"/>
                  <a:ea typeface="宋体" pitchFamily="2" charset="-122"/>
                </a:endParaRPr>
              </a:p>
            </p:txBody>
          </p:sp>
        </p:grpSp>
        <p:sp>
          <p:nvSpPr>
            <p:cNvPr id="516" name="Line 264"/>
            <p:cNvSpPr>
              <a:spLocks noChangeShapeType="1"/>
            </p:cNvSpPr>
            <p:nvPr/>
          </p:nvSpPr>
          <p:spPr bwMode="auto">
            <a:xfrm rot="5400000" flipV="1">
              <a:off x="4184" y="1669"/>
              <a:ext cx="100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517" name="Line 265"/>
            <p:cNvSpPr>
              <a:spLocks noChangeShapeType="1"/>
            </p:cNvSpPr>
            <p:nvPr/>
          </p:nvSpPr>
          <p:spPr bwMode="auto">
            <a:xfrm rot="5400000" flipV="1">
              <a:off x="4130" y="1823"/>
              <a:ext cx="169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518" name="Line 266"/>
            <p:cNvSpPr>
              <a:spLocks noChangeShapeType="1"/>
            </p:cNvSpPr>
            <p:nvPr/>
          </p:nvSpPr>
          <p:spPr bwMode="auto">
            <a:xfrm rot="5400000" flipV="1">
              <a:off x="4168" y="1823"/>
              <a:ext cx="169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519" name="Freeform 267"/>
            <p:cNvSpPr>
              <a:spLocks/>
            </p:cNvSpPr>
            <p:nvPr/>
          </p:nvSpPr>
          <p:spPr bwMode="auto">
            <a:xfrm rot="5400000">
              <a:off x="4187" y="1511"/>
              <a:ext cx="95" cy="134"/>
            </a:xfrm>
            <a:custGeom>
              <a:avLst/>
              <a:gdLst>
                <a:gd name="T0" fmla="*/ 49304705 w 127"/>
                <a:gd name="T1" fmla="*/ 53558970 h 178"/>
                <a:gd name="T2" fmla="*/ 49304705 w 127"/>
                <a:gd name="T3" fmla="*/ 0 h 178"/>
                <a:gd name="T4" fmla="*/ 49304705 w 127"/>
                <a:gd name="T5" fmla="*/ 0 h 178"/>
                <a:gd name="T6" fmla="*/ 49304705 w 127"/>
                <a:gd name="T7" fmla="*/ 53558970 h 178"/>
                <a:gd name="T8" fmla="*/ 0 w 127"/>
                <a:gd name="T9" fmla="*/ 53558970 h 178"/>
                <a:gd name="T10" fmla="*/ 0 w 127"/>
                <a:gd name="T11" fmla="*/ 53558970 h 178"/>
                <a:gd name="T12" fmla="*/ 49304705 w 127"/>
                <a:gd name="T13" fmla="*/ 53558970 h 178"/>
                <a:gd name="T14" fmla="*/ 49304705 w 127"/>
                <a:gd name="T15" fmla="*/ 53558970 h 178"/>
                <a:gd name="T16" fmla="*/ 49304705 w 127"/>
                <a:gd name="T17" fmla="*/ 53558970 h 178"/>
                <a:gd name="T18" fmla="*/ 49304705 w 127"/>
                <a:gd name="T19" fmla="*/ 53558970 h 178"/>
                <a:gd name="T20" fmla="*/ 49304705 w 127"/>
                <a:gd name="T21" fmla="*/ 53558970 h 1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7"/>
                <a:gd name="T34" fmla="*/ 0 h 178"/>
                <a:gd name="T35" fmla="*/ 127 w 127"/>
                <a:gd name="T36" fmla="*/ 178 h 17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7" h="178">
                  <a:moveTo>
                    <a:pt x="126" y="151"/>
                  </a:moveTo>
                  <a:lnTo>
                    <a:pt x="126" y="0"/>
                  </a:lnTo>
                  <a:lnTo>
                    <a:pt x="75" y="0"/>
                  </a:lnTo>
                  <a:lnTo>
                    <a:pt x="75" y="50"/>
                  </a:lnTo>
                  <a:lnTo>
                    <a:pt x="0" y="50"/>
                  </a:lnTo>
                  <a:lnTo>
                    <a:pt x="0" y="126"/>
                  </a:lnTo>
                  <a:lnTo>
                    <a:pt x="75" y="126"/>
                  </a:lnTo>
                  <a:lnTo>
                    <a:pt x="75" y="177"/>
                  </a:lnTo>
                  <a:lnTo>
                    <a:pt x="126" y="177"/>
                  </a:lnTo>
                  <a:lnTo>
                    <a:pt x="126" y="101"/>
                  </a:lnTo>
                  <a:lnTo>
                    <a:pt x="126" y="151"/>
                  </a:lnTo>
                </a:path>
              </a:pathLst>
            </a:custGeom>
            <a:solidFill>
              <a:srgbClr val="FFFF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宋体" pitchFamily="2" charset="-122"/>
                <a:ea typeface="宋体" pitchFamily="2" charset="-122"/>
              </a:endParaRPr>
            </a:p>
          </p:txBody>
        </p:sp>
        <p:grpSp>
          <p:nvGrpSpPr>
            <p:cNvPr id="520" name="Group 268"/>
            <p:cNvGrpSpPr>
              <a:grpSpLocks/>
            </p:cNvGrpSpPr>
            <p:nvPr/>
          </p:nvGrpSpPr>
          <p:grpSpPr bwMode="auto">
            <a:xfrm>
              <a:off x="5085" y="1374"/>
              <a:ext cx="133" cy="211"/>
              <a:chOff x="2924" y="1253"/>
              <a:chExt cx="133" cy="211"/>
            </a:xfrm>
          </p:grpSpPr>
          <p:sp>
            <p:nvSpPr>
              <p:cNvPr id="531" name="Freeform 269"/>
              <p:cNvSpPr>
                <a:spLocks/>
              </p:cNvSpPr>
              <p:nvPr/>
            </p:nvSpPr>
            <p:spPr bwMode="auto">
              <a:xfrm rot="5400000" flipH="1">
                <a:off x="2943" y="1350"/>
                <a:ext cx="95" cy="133"/>
              </a:xfrm>
              <a:custGeom>
                <a:avLst/>
                <a:gdLst>
                  <a:gd name="T0" fmla="*/ 0 w 208"/>
                  <a:gd name="T1" fmla="*/ 0 h 292"/>
                  <a:gd name="T2" fmla="*/ 0 w 208"/>
                  <a:gd name="T3" fmla="*/ 0 h 292"/>
                  <a:gd name="T4" fmla="*/ 0 w 208"/>
                  <a:gd name="T5" fmla="*/ 0 h 292"/>
                  <a:gd name="T6" fmla="*/ 0 w 208"/>
                  <a:gd name="T7" fmla="*/ 0 h 292"/>
                  <a:gd name="T8" fmla="*/ 0 w 208"/>
                  <a:gd name="T9" fmla="*/ 0 h 292"/>
                  <a:gd name="T10" fmla="*/ 0 w 208"/>
                  <a:gd name="T11" fmla="*/ 0 h 292"/>
                  <a:gd name="T12" fmla="*/ 0 w 208"/>
                  <a:gd name="T13" fmla="*/ 0 h 292"/>
                  <a:gd name="T14" fmla="*/ 0 w 208"/>
                  <a:gd name="T15" fmla="*/ 0 h 292"/>
                  <a:gd name="T16" fmla="*/ 0 w 208"/>
                  <a:gd name="T17" fmla="*/ 0 h 2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8"/>
                  <a:gd name="T28" fmla="*/ 0 h 292"/>
                  <a:gd name="T29" fmla="*/ 208 w 208"/>
                  <a:gd name="T30" fmla="*/ 292 h 29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8" h="292">
                    <a:moveTo>
                      <a:pt x="0" y="0"/>
                    </a:moveTo>
                    <a:lnTo>
                      <a:pt x="0" y="83"/>
                    </a:lnTo>
                    <a:lnTo>
                      <a:pt x="124" y="83"/>
                    </a:lnTo>
                    <a:lnTo>
                      <a:pt x="124" y="207"/>
                    </a:lnTo>
                    <a:lnTo>
                      <a:pt x="0" y="207"/>
                    </a:lnTo>
                    <a:lnTo>
                      <a:pt x="0" y="291"/>
                    </a:lnTo>
                    <a:lnTo>
                      <a:pt x="207" y="291"/>
                    </a:lnTo>
                    <a:lnTo>
                      <a:pt x="207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532" name="Line 270"/>
              <p:cNvSpPr>
                <a:spLocks noChangeShapeType="1"/>
              </p:cNvSpPr>
              <p:nvPr/>
            </p:nvSpPr>
            <p:spPr bwMode="auto">
              <a:xfrm flipV="1">
                <a:off x="2992" y="1253"/>
                <a:ext cx="0" cy="116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>
                  <a:latin typeface="宋体" pitchFamily="2" charset="-122"/>
                  <a:ea typeface="宋体" pitchFamily="2" charset="-122"/>
                </a:endParaRPr>
              </a:p>
            </p:txBody>
          </p:sp>
        </p:grpSp>
        <p:sp>
          <p:nvSpPr>
            <p:cNvPr id="521" name="Line 274"/>
            <p:cNvSpPr>
              <a:spLocks noChangeShapeType="1"/>
            </p:cNvSpPr>
            <p:nvPr/>
          </p:nvSpPr>
          <p:spPr bwMode="auto">
            <a:xfrm rot="5400000" flipV="1">
              <a:off x="5101" y="1669"/>
              <a:ext cx="100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522" name="Line 275"/>
            <p:cNvSpPr>
              <a:spLocks noChangeShapeType="1"/>
            </p:cNvSpPr>
            <p:nvPr/>
          </p:nvSpPr>
          <p:spPr bwMode="auto">
            <a:xfrm rot="5400000" flipV="1">
              <a:off x="5047" y="1823"/>
              <a:ext cx="169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523" name="Line 276"/>
            <p:cNvSpPr>
              <a:spLocks noChangeShapeType="1"/>
            </p:cNvSpPr>
            <p:nvPr/>
          </p:nvSpPr>
          <p:spPr bwMode="auto">
            <a:xfrm rot="5400000" flipV="1">
              <a:off x="5085" y="1823"/>
              <a:ext cx="169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524" name="Freeform 277"/>
            <p:cNvSpPr>
              <a:spLocks/>
            </p:cNvSpPr>
            <p:nvPr/>
          </p:nvSpPr>
          <p:spPr bwMode="auto">
            <a:xfrm rot="5400000">
              <a:off x="5104" y="1511"/>
              <a:ext cx="95" cy="134"/>
            </a:xfrm>
            <a:custGeom>
              <a:avLst/>
              <a:gdLst>
                <a:gd name="T0" fmla="*/ 49304705 w 127"/>
                <a:gd name="T1" fmla="*/ 53558970 h 178"/>
                <a:gd name="T2" fmla="*/ 49304705 w 127"/>
                <a:gd name="T3" fmla="*/ 0 h 178"/>
                <a:gd name="T4" fmla="*/ 49304705 w 127"/>
                <a:gd name="T5" fmla="*/ 0 h 178"/>
                <a:gd name="T6" fmla="*/ 49304705 w 127"/>
                <a:gd name="T7" fmla="*/ 53558970 h 178"/>
                <a:gd name="T8" fmla="*/ 0 w 127"/>
                <a:gd name="T9" fmla="*/ 53558970 h 178"/>
                <a:gd name="T10" fmla="*/ 0 w 127"/>
                <a:gd name="T11" fmla="*/ 53558970 h 178"/>
                <a:gd name="T12" fmla="*/ 49304705 w 127"/>
                <a:gd name="T13" fmla="*/ 53558970 h 178"/>
                <a:gd name="T14" fmla="*/ 49304705 w 127"/>
                <a:gd name="T15" fmla="*/ 53558970 h 178"/>
                <a:gd name="T16" fmla="*/ 49304705 w 127"/>
                <a:gd name="T17" fmla="*/ 53558970 h 178"/>
                <a:gd name="T18" fmla="*/ 49304705 w 127"/>
                <a:gd name="T19" fmla="*/ 53558970 h 178"/>
                <a:gd name="T20" fmla="*/ 49304705 w 127"/>
                <a:gd name="T21" fmla="*/ 53558970 h 1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7"/>
                <a:gd name="T34" fmla="*/ 0 h 178"/>
                <a:gd name="T35" fmla="*/ 127 w 127"/>
                <a:gd name="T36" fmla="*/ 178 h 17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7" h="178">
                  <a:moveTo>
                    <a:pt x="126" y="151"/>
                  </a:moveTo>
                  <a:lnTo>
                    <a:pt x="126" y="0"/>
                  </a:lnTo>
                  <a:lnTo>
                    <a:pt x="75" y="0"/>
                  </a:lnTo>
                  <a:lnTo>
                    <a:pt x="75" y="50"/>
                  </a:lnTo>
                  <a:lnTo>
                    <a:pt x="0" y="50"/>
                  </a:lnTo>
                  <a:lnTo>
                    <a:pt x="0" y="126"/>
                  </a:lnTo>
                  <a:lnTo>
                    <a:pt x="75" y="126"/>
                  </a:lnTo>
                  <a:lnTo>
                    <a:pt x="75" y="177"/>
                  </a:lnTo>
                  <a:lnTo>
                    <a:pt x="126" y="177"/>
                  </a:lnTo>
                  <a:lnTo>
                    <a:pt x="126" y="101"/>
                  </a:lnTo>
                  <a:lnTo>
                    <a:pt x="126" y="151"/>
                  </a:lnTo>
                </a:path>
              </a:pathLst>
            </a:custGeom>
            <a:solidFill>
              <a:srgbClr val="FFFF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宋体" pitchFamily="2" charset="-122"/>
                <a:ea typeface="宋体" pitchFamily="2" charset="-122"/>
              </a:endParaRPr>
            </a:p>
          </p:txBody>
        </p:sp>
        <p:grpSp>
          <p:nvGrpSpPr>
            <p:cNvPr id="525" name="Group 278"/>
            <p:cNvGrpSpPr>
              <a:grpSpLocks/>
            </p:cNvGrpSpPr>
            <p:nvPr/>
          </p:nvGrpSpPr>
          <p:grpSpPr bwMode="auto">
            <a:xfrm>
              <a:off x="251" y="1156"/>
              <a:ext cx="5122" cy="463"/>
              <a:chOff x="251" y="1162"/>
              <a:chExt cx="5122" cy="463"/>
            </a:xfrm>
          </p:grpSpPr>
          <p:sp>
            <p:nvSpPr>
              <p:cNvPr id="526" name="Line 279"/>
              <p:cNvSpPr>
                <a:spLocks noChangeShapeType="1"/>
              </p:cNvSpPr>
              <p:nvPr/>
            </p:nvSpPr>
            <p:spPr bwMode="auto">
              <a:xfrm>
                <a:off x="251" y="1382"/>
                <a:ext cx="2493" cy="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宋体" pitchFamily="2" charset="-122"/>
                  <a:ea typeface="宋体" pitchFamily="2" charset="-122"/>
                </a:endParaRPr>
              </a:p>
            </p:txBody>
          </p:sp>
          <p:grpSp>
            <p:nvGrpSpPr>
              <p:cNvPr id="527" name="Group 280"/>
              <p:cNvGrpSpPr>
                <a:grpSpLocks/>
              </p:cNvGrpSpPr>
              <p:nvPr/>
            </p:nvGrpSpPr>
            <p:grpSpPr bwMode="auto">
              <a:xfrm>
                <a:off x="2690" y="1162"/>
                <a:ext cx="254" cy="463"/>
                <a:chOff x="2054" y="2070"/>
                <a:chExt cx="254" cy="463"/>
              </a:xfrm>
            </p:grpSpPr>
            <p:sp>
              <p:nvSpPr>
                <p:cNvPr id="529" name="Freeform 281"/>
                <p:cNvSpPr>
                  <a:spLocks/>
                </p:cNvSpPr>
                <p:nvPr/>
              </p:nvSpPr>
              <p:spPr bwMode="auto">
                <a:xfrm>
                  <a:off x="2054" y="2070"/>
                  <a:ext cx="122" cy="463"/>
                </a:xfrm>
                <a:custGeom>
                  <a:avLst/>
                  <a:gdLst>
                    <a:gd name="T0" fmla="*/ 19157 w 106"/>
                    <a:gd name="T1" fmla="*/ 0 h 405"/>
                    <a:gd name="T2" fmla="*/ 13566 w 106"/>
                    <a:gd name="T3" fmla="*/ 0 h 405"/>
                    <a:gd name="T4" fmla="*/ 8472 w 106"/>
                    <a:gd name="T5" fmla="*/ 623 h 405"/>
                    <a:gd name="T6" fmla="*/ 5487 w 106"/>
                    <a:gd name="T7" fmla="*/ 1817 h 405"/>
                    <a:gd name="T8" fmla="*/ 5071 w 106"/>
                    <a:gd name="T9" fmla="*/ 2242 h 405"/>
                    <a:gd name="T10" fmla="*/ 3326 w 106"/>
                    <a:gd name="T11" fmla="*/ 4527 h 405"/>
                    <a:gd name="T12" fmla="*/ 2717 w 106"/>
                    <a:gd name="T13" fmla="*/ 7732 h 405"/>
                    <a:gd name="T14" fmla="*/ 2511 w 106"/>
                    <a:gd name="T15" fmla="*/ 11831 h 405"/>
                    <a:gd name="T16" fmla="*/ 3828 w 106"/>
                    <a:gd name="T17" fmla="*/ 16517 h 405"/>
                    <a:gd name="T18" fmla="*/ 5487 w 106"/>
                    <a:gd name="T19" fmla="*/ 20792 h 405"/>
                    <a:gd name="T20" fmla="*/ 5487 w 106"/>
                    <a:gd name="T21" fmla="*/ 20672 h 405"/>
                    <a:gd name="T22" fmla="*/ 7268 w 106"/>
                    <a:gd name="T23" fmla="*/ 25833 h 405"/>
                    <a:gd name="T24" fmla="*/ 13138 w 106"/>
                    <a:gd name="T25" fmla="*/ 34842 h 405"/>
                    <a:gd name="T26" fmla="*/ 13566 w 106"/>
                    <a:gd name="T27" fmla="*/ 39832 h 405"/>
                    <a:gd name="T28" fmla="*/ 13566 w 106"/>
                    <a:gd name="T29" fmla="*/ 39832 h 405"/>
                    <a:gd name="T30" fmla="*/ 17111 w 106"/>
                    <a:gd name="T31" fmla="*/ 48186 h 405"/>
                    <a:gd name="T32" fmla="*/ 15121 w 106"/>
                    <a:gd name="T33" fmla="*/ 50971 h 405"/>
                    <a:gd name="T34" fmla="*/ 15121 w 106"/>
                    <a:gd name="T35" fmla="*/ 50780 h 405"/>
                    <a:gd name="T36" fmla="*/ 15324 w 106"/>
                    <a:gd name="T37" fmla="*/ 54150 h 405"/>
                    <a:gd name="T38" fmla="*/ 12072 w 106"/>
                    <a:gd name="T39" fmla="*/ 55087 h 405"/>
                    <a:gd name="T40" fmla="*/ 12513 w 106"/>
                    <a:gd name="T41" fmla="*/ 54693 h 405"/>
                    <a:gd name="T42" fmla="*/ 8898 w 106"/>
                    <a:gd name="T43" fmla="*/ 55087 h 405"/>
                    <a:gd name="T44" fmla="*/ 9113 w 106"/>
                    <a:gd name="T45" fmla="*/ 55087 h 405"/>
                    <a:gd name="T46" fmla="*/ 3512 w 106"/>
                    <a:gd name="T47" fmla="*/ 56158 h 405"/>
                    <a:gd name="T48" fmla="*/ 1080 w 106"/>
                    <a:gd name="T49" fmla="*/ 54310 h 405"/>
                    <a:gd name="T50" fmla="*/ 2890 w 106"/>
                    <a:gd name="T51" fmla="*/ 57281 h 405"/>
                    <a:gd name="T52" fmla="*/ 9113 w 106"/>
                    <a:gd name="T53" fmla="*/ 57281 h 405"/>
                    <a:gd name="T54" fmla="*/ 13314 w 106"/>
                    <a:gd name="T55" fmla="*/ 56846 h 405"/>
                    <a:gd name="T56" fmla="*/ 14322 w 106"/>
                    <a:gd name="T57" fmla="*/ 56529 h 405"/>
                    <a:gd name="T58" fmla="*/ 16484 w 106"/>
                    <a:gd name="T59" fmla="*/ 54972 h 405"/>
                    <a:gd name="T60" fmla="*/ 16645 w 106"/>
                    <a:gd name="T61" fmla="*/ 54447 h 405"/>
                    <a:gd name="T62" fmla="*/ 17971 w 106"/>
                    <a:gd name="T63" fmla="*/ 51039 h 405"/>
                    <a:gd name="T64" fmla="*/ 18405 w 106"/>
                    <a:gd name="T65" fmla="*/ 48399 h 405"/>
                    <a:gd name="T66" fmla="*/ 18405 w 106"/>
                    <a:gd name="T67" fmla="*/ 48086 h 405"/>
                    <a:gd name="T68" fmla="*/ 15991 w 106"/>
                    <a:gd name="T69" fmla="*/ 39184 h 405"/>
                    <a:gd name="T70" fmla="*/ 14462 w 106"/>
                    <a:gd name="T71" fmla="*/ 34478 h 405"/>
                    <a:gd name="T72" fmla="*/ 8472 w 106"/>
                    <a:gd name="T73" fmla="*/ 25611 h 405"/>
                    <a:gd name="T74" fmla="*/ 8207 w 106"/>
                    <a:gd name="T75" fmla="*/ 20000 h 405"/>
                    <a:gd name="T76" fmla="*/ 6396 w 106"/>
                    <a:gd name="T77" fmla="*/ 15817 h 405"/>
                    <a:gd name="T78" fmla="*/ 6396 w 106"/>
                    <a:gd name="T79" fmla="*/ 15909 h 405"/>
                    <a:gd name="T80" fmla="*/ 4042 w 106"/>
                    <a:gd name="T81" fmla="*/ 11831 h 405"/>
                    <a:gd name="T82" fmla="*/ 5487 w 106"/>
                    <a:gd name="T83" fmla="*/ 7919 h 405"/>
                    <a:gd name="T84" fmla="*/ 5487 w 106"/>
                    <a:gd name="T85" fmla="*/ 8087 h 405"/>
                    <a:gd name="T86" fmla="*/ 4652 w 106"/>
                    <a:gd name="T87" fmla="*/ 5005 h 405"/>
                    <a:gd name="T88" fmla="*/ 7361 w 106"/>
                    <a:gd name="T89" fmla="*/ 3350 h 405"/>
                    <a:gd name="T90" fmla="*/ 6196 w 106"/>
                    <a:gd name="T91" fmla="*/ 2776 h 405"/>
                    <a:gd name="T92" fmla="*/ 9751 w 106"/>
                    <a:gd name="T93" fmla="*/ 2563 h 405"/>
                    <a:gd name="T94" fmla="*/ 9394 w 106"/>
                    <a:gd name="T95" fmla="*/ 2714 h 405"/>
                    <a:gd name="T96" fmla="*/ 13578 w 106"/>
                    <a:gd name="T97" fmla="*/ 1064 h 405"/>
                    <a:gd name="T98" fmla="*/ 19157 w 106"/>
                    <a:gd name="T99" fmla="*/ 2242 h 405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06"/>
                    <a:gd name="T151" fmla="*/ 0 h 405"/>
                    <a:gd name="T152" fmla="*/ 106 w 106"/>
                    <a:gd name="T153" fmla="*/ 405 h 405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06" h="405">
                      <a:moveTo>
                        <a:pt x="106" y="16"/>
                      </a:moveTo>
                      <a:lnTo>
                        <a:pt x="106" y="0"/>
                      </a:lnTo>
                      <a:lnTo>
                        <a:pt x="75" y="0"/>
                      </a:lnTo>
                      <a:lnTo>
                        <a:pt x="74" y="0"/>
                      </a:lnTo>
                      <a:lnTo>
                        <a:pt x="49" y="3"/>
                      </a:lnTo>
                      <a:lnTo>
                        <a:pt x="47" y="4"/>
                      </a:lnTo>
                      <a:lnTo>
                        <a:pt x="46" y="4"/>
                      </a:lnTo>
                      <a:lnTo>
                        <a:pt x="30" y="13"/>
                      </a:lnTo>
                      <a:lnTo>
                        <a:pt x="28" y="14"/>
                      </a:lnTo>
                      <a:lnTo>
                        <a:pt x="28" y="16"/>
                      </a:lnTo>
                      <a:lnTo>
                        <a:pt x="19" y="31"/>
                      </a:lnTo>
                      <a:lnTo>
                        <a:pt x="18" y="32"/>
                      </a:lnTo>
                      <a:lnTo>
                        <a:pt x="18" y="34"/>
                      </a:lnTo>
                      <a:lnTo>
                        <a:pt x="15" y="55"/>
                      </a:lnTo>
                      <a:lnTo>
                        <a:pt x="14" y="56"/>
                      </a:lnTo>
                      <a:lnTo>
                        <a:pt x="14" y="83"/>
                      </a:lnTo>
                      <a:lnTo>
                        <a:pt x="15" y="85"/>
                      </a:lnTo>
                      <a:lnTo>
                        <a:pt x="21" y="116"/>
                      </a:lnTo>
                      <a:lnTo>
                        <a:pt x="21" y="117"/>
                      </a:lnTo>
                      <a:lnTo>
                        <a:pt x="30" y="147"/>
                      </a:lnTo>
                      <a:lnTo>
                        <a:pt x="37" y="144"/>
                      </a:lnTo>
                      <a:lnTo>
                        <a:pt x="30" y="146"/>
                      </a:lnTo>
                      <a:lnTo>
                        <a:pt x="40" y="182"/>
                      </a:lnTo>
                      <a:lnTo>
                        <a:pt x="40" y="183"/>
                      </a:lnTo>
                      <a:lnTo>
                        <a:pt x="65" y="249"/>
                      </a:lnTo>
                      <a:lnTo>
                        <a:pt x="72" y="246"/>
                      </a:lnTo>
                      <a:lnTo>
                        <a:pt x="65" y="248"/>
                      </a:lnTo>
                      <a:lnTo>
                        <a:pt x="74" y="281"/>
                      </a:lnTo>
                      <a:lnTo>
                        <a:pt x="81" y="279"/>
                      </a:lnTo>
                      <a:lnTo>
                        <a:pt x="74" y="281"/>
                      </a:lnTo>
                      <a:lnTo>
                        <a:pt x="87" y="342"/>
                      </a:lnTo>
                      <a:lnTo>
                        <a:pt x="94" y="340"/>
                      </a:lnTo>
                      <a:lnTo>
                        <a:pt x="87" y="339"/>
                      </a:lnTo>
                      <a:lnTo>
                        <a:pt x="83" y="360"/>
                      </a:lnTo>
                      <a:lnTo>
                        <a:pt x="90" y="361"/>
                      </a:lnTo>
                      <a:lnTo>
                        <a:pt x="83" y="359"/>
                      </a:lnTo>
                      <a:lnTo>
                        <a:pt x="77" y="380"/>
                      </a:lnTo>
                      <a:lnTo>
                        <a:pt x="84" y="382"/>
                      </a:lnTo>
                      <a:lnTo>
                        <a:pt x="79" y="377"/>
                      </a:lnTo>
                      <a:lnTo>
                        <a:pt x="67" y="389"/>
                      </a:lnTo>
                      <a:lnTo>
                        <a:pt x="72" y="394"/>
                      </a:lnTo>
                      <a:lnTo>
                        <a:pt x="69" y="387"/>
                      </a:lnTo>
                      <a:lnTo>
                        <a:pt x="71" y="386"/>
                      </a:lnTo>
                      <a:lnTo>
                        <a:pt x="49" y="389"/>
                      </a:lnTo>
                      <a:lnTo>
                        <a:pt x="50" y="397"/>
                      </a:lnTo>
                      <a:lnTo>
                        <a:pt x="50" y="389"/>
                      </a:lnTo>
                      <a:lnTo>
                        <a:pt x="19" y="389"/>
                      </a:lnTo>
                      <a:lnTo>
                        <a:pt x="19" y="397"/>
                      </a:lnTo>
                      <a:lnTo>
                        <a:pt x="22" y="390"/>
                      </a:lnTo>
                      <a:lnTo>
                        <a:pt x="6" y="384"/>
                      </a:lnTo>
                      <a:lnTo>
                        <a:pt x="0" y="399"/>
                      </a:lnTo>
                      <a:lnTo>
                        <a:pt x="16" y="405"/>
                      </a:lnTo>
                      <a:lnTo>
                        <a:pt x="19" y="405"/>
                      </a:lnTo>
                      <a:lnTo>
                        <a:pt x="50" y="405"/>
                      </a:lnTo>
                      <a:lnTo>
                        <a:pt x="51" y="405"/>
                      </a:lnTo>
                      <a:lnTo>
                        <a:pt x="73" y="402"/>
                      </a:lnTo>
                      <a:lnTo>
                        <a:pt x="75" y="401"/>
                      </a:lnTo>
                      <a:lnTo>
                        <a:pt x="78" y="400"/>
                      </a:lnTo>
                      <a:lnTo>
                        <a:pt x="90" y="388"/>
                      </a:lnTo>
                      <a:lnTo>
                        <a:pt x="91" y="385"/>
                      </a:lnTo>
                      <a:lnTo>
                        <a:pt x="92" y="385"/>
                      </a:lnTo>
                      <a:lnTo>
                        <a:pt x="98" y="364"/>
                      </a:lnTo>
                      <a:lnTo>
                        <a:pt x="98" y="361"/>
                      </a:lnTo>
                      <a:lnTo>
                        <a:pt x="98" y="363"/>
                      </a:lnTo>
                      <a:lnTo>
                        <a:pt x="102" y="342"/>
                      </a:lnTo>
                      <a:lnTo>
                        <a:pt x="102" y="340"/>
                      </a:lnTo>
                      <a:lnTo>
                        <a:pt x="102" y="339"/>
                      </a:lnTo>
                      <a:lnTo>
                        <a:pt x="89" y="278"/>
                      </a:lnTo>
                      <a:lnTo>
                        <a:pt x="89" y="277"/>
                      </a:lnTo>
                      <a:lnTo>
                        <a:pt x="80" y="244"/>
                      </a:lnTo>
                      <a:lnTo>
                        <a:pt x="80" y="243"/>
                      </a:lnTo>
                      <a:lnTo>
                        <a:pt x="55" y="177"/>
                      </a:lnTo>
                      <a:lnTo>
                        <a:pt x="47" y="180"/>
                      </a:lnTo>
                      <a:lnTo>
                        <a:pt x="55" y="178"/>
                      </a:lnTo>
                      <a:lnTo>
                        <a:pt x="45" y="142"/>
                      </a:lnTo>
                      <a:lnTo>
                        <a:pt x="36" y="112"/>
                      </a:lnTo>
                      <a:lnTo>
                        <a:pt x="28" y="114"/>
                      </a:lnTo>
                      <a:lnTo>
                        <a:pt x="36" y="113"/>
                      </a:lnTo>
                      <a:lnTo>
                        <a:pt x="30" y="82"/>
                      </a:lnTo>
                      <a:lnTo>
                        <a:pt x="22" y="83"/>
                      </a:lnTo>
                      <a:lnTo>
                        <a:pt x="30" y="83"/>
                      </a:lnTo>
                      <a:lnTo>
                        <a:pt x="30" y="56"/>
                      </a:lnTo>
                      <a:lnTo>
                        <a:pt x="22" y="56"/>
                      </a:lnTo>
                      <a:lnTo>
                        <a:pt x="30" y="57"/>
                      </a:lnTo>
                      <a:lnTo>
                        <a:pt x="33" y="36"/>
                      </a:lnTo>
                      <a:lnTo>
                        <a:pt x="25" y="35"/>
                      </a:lnTo>
                      <a:lnTo>
                        <a:pt x="32" y="39"/>
                      </a:lnTo>
                      <a:lnTo>
                        <a:pt x="41" y="24"/>
                      </a:lnTo>
                      <a:lnTo>
                        <a:pt x="40" y="26"/>
                      </a:lnTo>
                      <a:lnTo>
                        <a:pt x="34" y="20"/>
                      </a:lnTo>
                      <a:lnTo>
                        <a:pt x="38" y="27"/>
                      </a:lnTo>
                      <a:lnTo>
                        <a:pt x="54" y="18"/>
                      </a:lnTo>
                      <a:lnTo>
                        <a:pt x="50" y="11"/>
                      </a:lnTo>
                      <a:lnTo>
                        <a:pt x="51" y="19"/>
                      </a:lnTo>
                      <a:lnTo>
                        <a:pt x="76" y="16"/>
                      </a:lnTo>
                      <a:lnTo>
                        <a:pt x="75" y="8"/>
                      </a:lnTo>
                      <a:lnTo>
                        <a:pt x="75" y="16"/>
                      </a:lnTo>
                      <a:lnTo>
                        <a:pt x="106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宋体" pitchFamily="2" charset="-122"/>
                    <a:ea typeface="宋体" pitchFamily="2" charset="-122"/>
                  </a:endParaRPr>
                </a:p>
              </p:txBody>
            </p:sp>
            <p:sp>
              <p:nvSpPr>
                <p:cNvPr id="530" name="Freeform 282"/>
                <p:cNvSpPr>
                  <a:spLocks/>
                </p:cNvSpPr>
                <p:nvPr/>
              </p:nvSpPr>
              <p:spPr bwMode="auto">
                <a:xfrm>
                  <a:off x="2187" y="2070"/>
                  <a:ext cx="121" cy="463"/>
                </a:xfrm>
                <a:custGeom>
                  <a:avLst/>
                  <a:gdLst>
                    <a:gd name="T0" fmla="*/ 14144 w 106"/>
                    <a:gd name="T1" fmla="*/ 0 h 405"/>
                    <a:gd name="T2" fmla="*/ 9874 w 106"/>
                    <a:gd name="T3" fmla="*/ 0 h 405"/>
                    <a:gd name="T4" fmla="*/ 6366 w 106"/>
                    <a:gd name="T5" fmla="*/ 623 h 405"/>
                    <a:gd name="T6" fmla="*/ 4004 w 106"/>
                    <a:gd name="T7" fmla="*/ 1817 h 405"/>
                    <a:gd name="T8" fmla="*/ 3824 w 106"/>
                    <a:gd name="T9" fmla="*/ 2242 h 405"/>
                    <a:gd name="T10" fmla="*/ 2515 w 106"/>
                    <a:gd name="T11" fmla="*/ 4527 h 405"/>
                    <a:gd name="T12" fmla="*/ 1987 w 106"/>
                    <a:gd name="T13" fmla="*/ 7732 h 405"/>
                    <a:gd name="T14" fmla="*/ 1930 w 106"/>
                    <a:gd name="T15" fmla="*/ 11831 h 405"/>
                    <a:gd name="T16" fmla="*/ 2871 w 106"/>
                    <a:gd name="T17" fmla="*/ 16517 h 405"/>
                    <a:gd name="T18" fmla="*/ 4004 w 106"/>
                    <a:gd name="T19" fmla="*/ 20792 h 405"/>
                    <a:gd name="T20" fmla="*/ 4004 w 106"/>
                    <a:gd name="T21" fmla="*/ 20672 h 405"/>
                    <a:gd name="T22" fmla="*/ 5564 w 106"/>
                    <a:gd name="T23" fmla="*/ 25833 h 405"/>
                    <a:gd name="T24" fmla="*/ 9658 w 106"/>
                    <a:gd name="T25" fmla="*/ 34842 h 405"/>
                    <a:gd name="T26" fmla="*/ 9874 w 106"/>
                    <a:gd name="T27" fmla="*/ 39832 h 405"/>
                    <a:gd name="T28" fmla="*/ 9874 w 106"/>
                    <a:gd name="T29" fmla="*/ 39832 h 405"/>
                    <a:gd name="T30" fmla="*/ 12585 w 106"/>
                    <a:gd name="T31" fmla="*/ 48186 h 405"/>
                    <a:gd name="T32" fmla="*/ 11099 w 106"/>
                    <a:gd name="T33" fmla="*/ 50971 h 405"/>
                    <a:gd name="T34" fmla="*/ 11099 w 106"/>
                    <a:gd name="T35" fmla="*/ 50780 h 405"/>
                    <a:gd name="T36" fmla="*/ 11271 w 106"/>
                    <a:gd name="T37" fmla="*/ 54150 h 405"/>
                    <a:gd name="T38" fmla="*/ 8888 w 106"/>
                    <a:gd name="T39" fmla="*/ 55087 h 405"/>
                    <a:gd name="T40" fmla="*/ 9322 w 106"/>
                    <a:gd name="T41" fmla="*/ 54693 h 405"/>
                    <a:gd name="T42" fmla="*/ 6537 w 106"/>
                    <a:gd name="T43" fmla="*/ 55087 h 405"/>
                    <a:gd name="T44" fmla="*/ 6639 w 106"/>
                    <a:gd name="T45" fmla="*/ 55087 h 405"/>
                    <a:gd name="T46" fmla="*/ 2589 w 106"/>
                    <a:gd name="T47" fmla="*/ 56158 h 405"/>
                    <a:gd name="T48" fmla="*/ 787 w 106"/>
                    <a:gd name="T49" fmla="*/ 54310 h 405"/>
                    <a:gd name="T50" fmla="*/ 2203 w 106"/>
                    <a:gd name="T51" fmla="*/ 57281 h 405"/>
                    <a:gd name="T52" fmla="*/ 6639 w 106"/>
                    <a:gd name="T53" fmla="*/ 57281 h 405"/>
                    <a:gd name="T54" fmla="*/ 9723 w 106"/>
                    <a:gd name="T55" fmla="*/ 56846 h 405"/>
                    <a:gd name="T56" fmla="*/ 10392 w 106"/>
                    <a:gd name="T57" fmla="*/ 56529 h 405"/>
                    <a:gd name="T58" fmla="*/ 12147 w 106"/>
                    <a:gd name="T59" fmla="*/ 54972 h 405"/>
                    <a:gd name="T60" fmla="*/ 12339 w 106"/>
                    <a:gd name="T61" fmla="*/ 54447 h 405"/>
                    <a:gd name="T62" fmla="*/ 13178 w 106"/>
                    <a:gd name="T63" fmla="*/ 51039 h 405"/>
                    <a:gd name="T64" fmla="*/ 13542 w 106"/>
                    <a:gd name="T65" fmla="*/ 48399 h 405"/>
                    <a:gd name="T66" fmla="*/ 13542 w 106"/>
                    <a:gd name="T67" fmla="*/ 48086 h 405"/>
                    <a:gd name="T68" fmla="*/ 11863 w 106"/>
                    <a:gd name="T69" fmla="*/ 39184 h 405"/>
                    <a:gd name="T70" fmla="*/ 10784 w 106"/>
                    <a:gd name="T71" fmla="*/ 34478 h 405"/>
                    <a:gd name="T72" fmla="*/ 6366 w 106"/>
                    <a:gd name="T73" fmla="*/ 25611 h 405"/>
                    <a:gd name="T74" fmla="*/ 5956 w 106"/>
                    <a:gd name="T75" fmla="*/ 20000 h 405"/>
                    <a:gd name="T76" fmla="*/ 4886 w 106"/>
                    <a:gd name="T77" fmla="*/ 15817 h 405"/>
                    <a:gd name="T78" fmla="*/ 4886 w 106"/>
                    <a:gd name="T79" fmla="*/ 15909 h 405"/>
                    <a:gd name="T80" fmla="*/ 2955 w 106"/>
                    <a:gd name="T81" fmla="*/ 11831 h 405"/>
                    <a:gd name="T82" fmla="*/ 4004 w 106"/>
                    <a:gd name="T83" fmla="*/ 7919 h 405"/>
                    <a:gd name="T84" fmla="*/ 4004 w 106"/>
                    <a:gd name="T85" fmla="*/ 8087 h 405"/>
                    <a:gd name="T86" fmla="*/ 3373 w 106"/>
                    <a:gd name="T87" fmla="*/ 5005 h 405"/>
                    <a:gd name="T88" fmla="*/ 5577 w 106"/>
                    <a:gd name="T89" fmla="*/ 3350 h 405"/>
                    <a:gd name="T90" fmla="*/ 4571 w 106"/>
                    <a:gd name="T91" fmla="*/ 2776 h 405"/>
                    <a:gd name="T92" fmla="*/ 7267 w 106"/>
                    <a:gd name="T93" fmla="*/ 2563 h 405"/>
                    <a:gd name="T94" fmla="*/ 6799 w 106"/>
                    <a:gd name="T95" fmla="*/ 2714 h 405"/>
                    <a:gd name="T96" fmla="*/ 10113 w 106"/>
                    <a:gd name="T97" fmla="*/ 1064 h 405"/>
                    <a:gd name="T98" fmla="*/ 14144 w 106"/>
                    <a:gd name="T99" fmla="*/ 2242 h 405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06"/>
                    <a:gd name="T151" fmla="*/ 0 h 405"/>
                    <a:gd name="T152" fmla="*/ 106 w 106"/>
                    <a:gd name="T153" fmla="*/ 405 h 405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06" h="405">
                      <a:moveTo>
                        <a:pt x="106" y="16"/>
                      </a:moveTo>
                      <a:lnTo>
                        <a:pt x="106" y="0"/>
                      </a:lnTo>
                      <a:lnTo>
                        <a:pt x="75" y="0"/>
                      </a:lnTo>
                      <a:lnTo>
                        <a:pt x="74" y="0"/>
                      </a:lnTo>
                      <a:lnTo>
                        <a:pt x="49" y="3"/>
                      </a:lnTo>
                      <a:lnTo>
                        <a:pt x="47" y="4"/>
                      </a:lnTo>
                      <a:lnTo>
                        <a:pt x="46" y="4"/>
                      </a:lnTo>
                      <a:lnTo>
                        <a:pt x="30" y="13"/>
                      </a:lnTo>
                      <a:lnTo>
                        <a:pt x="28" y="14"/>
                      </a:lnTo>
                      <a:lnTo>
                        <a:pt x="28" y="16"/>
                      </a:lnTo>
                      <a:lnTo>
                        <a:pt x="19" y="31"/>
                      </a:lnTo>
                      <a:lnTo>
                        <a:pt x="18" y="32"/>
                      </a:lnTo>
                      <a:lnTo>
                        <a:pt x="18" y="34"/>
                      </a:lnTo>
                      <a:lnTo>
                        <a:pt x="15" y="55"/>
                      </a:lnTo>
                      <a:lnTo>
                        <a:pt x="14" y="56"/>
                      </a:lnTo>
                      <a:lnTo>
                        <a:pt x="14" y="83"/>
                      </a:lnTo>
                      <a:lnTo>
                        <a:pt x="15" y="85"/>
                      </a:lnTo>
                      <a:lnTo>
                        <a:pt x="21" y="116"/>
                      </a:lnTo>
                      <a:lnTo>
                        <a:pt x="21" y="117"/>
                      </a:lnTo>
                      <a:lnTo>
                        <a:pt x="30" y="147"/>
                      </a:lnTo>
                      <a:lnTo>
                        <a:pt x="37" y="144"/>
                      </a:lnTo>
                      <a:lnTo>
                        <a:pt x="30" y="146"/>
                      </a:lnTo>
                      <a:lnTo>
                        <a:pt x="40" y="182"/>
                      </a:lnTo>
                      <a:lnTo>
                        <a:pt x="40" y="183"/>
                      </a:lnTo>
                      <a:lnTo>
                        <a:pt x="65" y="249"/>
                      </a:lnTo>
                      <a:lnTo>
                        <a:pt x="72" y="246"/>
                      </a:lnTo>
                      <a:lnTo>
                        <a:pt x="65" y="248"/>
                      </a:lnTo>
                      <a:lnTo>
                        <a:pt x="74" y="281"/>
                      </a:lnTo>
                      <a:lnTo>
                        <a:pt x="81" y="279"/>
                      </a:lnTo>
                      <a:lnTo>
                        <a:pt x="74" y="281"/>
                      </a:lnTo>
                      <a:lnTo>
                        <a:pt x="87" y="342"/>
                      </a:lnTo>
                      <a:lnTo>
                        <a:pt x="94" y="340"/>
                      </a:lnTo>
                      <a:lnTo>
                        <a:pt x="87" y="339"/>
                      </a:lnTo>
                      <a:lnTo>
                        <a:pt x="83" y="360"/>
                      </a:lnTo>
                      <a:lnTo>
                        <a:pt x="90" y="361"/>
                      </a:lnTo>
                      <a:lnTo>
                        <a:pt x="83" y="359"/>
                      </a:lnTo>
                      <a:lnTo>
                        <a:pt x="77" y="380"/>
                      </a:lnTo>
                      <a:lnTo>
                        <a:pt x="84" y="382"/>
                      </a:lnTo>
                      <a:lnTo>
                        <a:pt x="79" y="377"/>
                      </a:lnTo>
                      <a:lnTo>
                        <a:pt x="67" y="389"/>
                      </a:lnTo>
                      <a:lnTo>
                        <a:pt x="72" y="394"/>
                      </a:lnTo>
                      <a:lnTo>
                        <a:pt x="69" y="387"/>
                      </a:lnTo>
                      <a:lnTo>
                        <a:pt x="71" y="386"/>
                      </a:lnTo>
                      <a:lnTo>
                        <a:pt x="49" y="389"/>
                      </a:lnTo>
                      <a:lnTo>
                        <a:pt x="50" y="397"/>
                      </a:lnTo>
                      <a:lnTo>
                        <a:pt x="50" y="389"/>
                      </a:lnTo>
                      <a:lnTo>
                        <a:pt x="19" y="389"/>
                      </a:lnTo>
                      <a:lnTo>
                        <a:pt x="19" y="397"/>
                      </a:lnTo>
                      <a:lnTo>
                        <a:pt x="22" y="390"/>
                      </a:lnTo>
                      <a:lnTo>
                        <a:pt x="6" y="384"/>
                      </a:lnTo>
                      <a:lnTo>
                        <a:pt x="0" y="399"/>
                      </a:lnTo>
                      <a:lnTo>
                        <a:pt x="16" y="405"/>
                      </a:lnTo>
                      <a:lnTo>
                        <a:pt x="19" y="405"/>
                      </a:lnTo>
                      <a:lnTo>
                        <a:pt x="50" y="405"/>
                      </a:lnTo>
                      <a:lnTo>
                        <a:pt x="51" y="405"/>
                      </a:lnTo>
                      <a:lnTo>
                        <a:pt x="73" y="402"/>
                      </a:lnTo>
                      <a:lnTo>
                        <a:pt x="75" y="401"/>
                      </a:lnTo>
                      <a:lnTo>
                        <a:pt x="78" y="400"/>
                      </a:lnTo>
                      <a:lnTo>
                        <a:pt x="90" y="388"/>
                      </a:lnTo>
                      <a:lnTo>
                        <a:pt x="91" y="385"/>
                      </a:lnTo>
                      <a:lnTo>
                        <a:pt x="92" y="385"/>
                      </a:lnTo>
                      <a:lnTo>
                        <a:pt x="98" y="364"/>
                      </a:lnTo>
                      <a:lnTo>
                        <a:pt x="98" y="361"/>
                      </a:lnTo>
                      <a:lnTo>
                        <a:pt x="98" y="363"/>
                      </a:lnTo>
                      <a:lnTo>
                        <a:pt x="102" y="342"/>
                      </a:lnTo>
                      <a:lnTo>
                        <a:pt x="102" y="340"/>
                      </a:lnTo>
                      <a:lnTo>
                        <a:pt x="102" y="339"/>
                      </a:lnTo>
                      <a:lnTo>
                        <a:pt x="89" y="278"/>
                      </a:lnTo>
                      <a:lnTo>
                        <a:pt x="89" y="277"/>
                      </a:lnTo>
                      <a:lnTo>
                        <a:pt x="80" y="244"/>
                      </a:lnTo>
                      <a:lnTo>
                        <a:pt x="80" y="243"/>
                      </a:lnTo>
                      <a:lnTo>
                        <a:pt x="55" y="177"/>
                      </a:lnTo>
                      <a:lnTo>
                        <a:pt x="47" y="180"/>
                      </a:lnTo>
                      <a:lnTo>
                        <a:pt x="55" y="178"/>
                      </a:lnTo>
                      <a:lnTo>
                        <a:pt x="45" y="142"/>
                      </a:lnTo>
                      <a:lnTo>
                        <a:pt x="36" y="112"/>
                      </a:lnTo>
                      <a:lnTo>
                        <a:pt x="28" y="114"/>
                      </a:lnTo>
                      <a:lnTo>
                        <a:pt x="36" y="113"/>
                      </a:lnTo>
                      <a:lnTo>
                        <a:pt x="30" y="82"/>
                      </a:lnTo>
                      <a:lnTo>
                        <a:pt x="22" y="83"/>
                      </a:lnTo>
                      <a:lnTo>
                        <a:pt x="30" y="83"/>
                      </a:lnTo>
                      <a:lnTo>
                        <a:pt x="30" y="56"/>
                      </a:lnTo>
                      <a:lnTo>
                        <a:pt x="22" y="56"/>
                      </a:lnTo>
                      <a:lnTo>
                        <a:pt x="30" y="57"/>
                      </a:lnTo>
                      <a:lnTo>
                        <a:pt x="33" y="36"/>
                      </a:lnTo>
                      <a:lnTo>
                        <a:pt x="25" y="35"/>
                      </a:lnTo>
                      <a:lnTo>
                        <a:pt x="32" y="39"/>
                      </a:lnTo>
                      <a:lnTo>
                        <a:pt x="41" y="24"/>
                      </a:lnTo>
                      <a:lnTo>
                        <a:pt x="40" y="26"/>
                      </a:lnTo>
                      <a:lnTo>
                        <a:pt x="34" y="20"/>
                      </a:lnTo>
                      <a:lnTo>
                        <a:pt x="38" y="27"/>
                      </a:lnTo>
                      <a:lnTo>
                        <a:pt x="54" y="18"/>
                      </a:lnTo>
                      <a:lnTo>
                        <a:pt x="50" y="11"/>
                      </a:lnTo>
                      <a:lnTo>
                        <a:pt x="51" y="19"/>
                      </a:lnTo>
                      <a:lnTo>
                        <a:pt x="76" y="16"/>
                      </a:lnTo>
                      <a:lnTo>
                        <a:pt x="75" y="8"/>
                      </a:lnTo>
                      <a:lnTo>
                        <a:pt x="75" y="16"/>
                      </a:lnTo>
                      <a:lnTo>
                        <a:pt x="106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宋体" pitchFamily="2" charset="-122"/>
                    <a:ea typeface="宋体" pitchFamily="2" charset="-122"/>
                  </a:endParaRPr>
                </a:p>
              </p:txBody>
            </p:sp>
          </p:grpSp>
          <p:sp>
            <p:nvSpPr>
              <p:cNvPr id="528" name="Line 283"/>
              <p:cNvSpPr>
                <a:spLocks noChangeShapeType="1"/>
              </p:cNvSpPr>
              <p:nvPr/>
            </p:nvSpPr>
            <p:spPr bwMode="auto">
              <a:xfrm>
                <a:off x="2880" y="1382"/>
                <a:ext cx="2493" cy="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宋体" pitchFamily="2" charset="-122"/>
                  <a:ea typeface="宋体" pitchFamily="2" charset="-122"/>
                </a:endParaRPr>
              </a:p>
            </p:txBody>
          </p:sp>
        </p:grpSp>
      </p:grpSp>
      <p:grpSp>
        <p:nvGrpSpPr>
          <p:cNvPr id="543" name="Group 268"/>
          <p:cNvGrpSpPr>
            <a:grpSpLocks/>
          </p:cNvGrpSpPr>
          <p:nvPr/>
        </p:nvGrpSpPr>
        <p:grpSpPr bwMode="auto">
          <a:xfrm>
            <a:off x="0" y="0"/>
            <a:ext cx="9144000" cy="6880225"/>
            <a:chOff x="0" y="0"/>
            <a:chExt cx="5760" cy="4334"/>
          </a:xfrm>
        </p:grpSpPr>
        <p:pic>
          <p:nvPicPr>
            <p:cNvPr id="544" name="Picture 26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5" y="0"/>
              <a:ext cx="385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5" name="Text Box 270"/>
            <p:cNvSpPr txBox="1">
              <a:spLocks noChangeArrowheads="1"/>
            </p:cNvSpPr>
            <p:nvPr/>
          </p:nvSpPr>
          <p:spPr bwMode="auto">
            <a:xfrm>
              <a:off x="2391" y="4161"/>
              <a:ext cx="98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itchFamily="2" charset="2"/>
                <a:buChar char="|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ja-JP" altLang="en-US" sz="1200">
                  <a:solidFill>
                    <a:srgbClr val="000000"/>
                  </a:solidFill>
                  <a:latin typeface="宋体" pitchFamily="2" charset="-122"/>
                  <a:ea typeface="宋体" pitchFamily="2" charset="-122"/>
                </a:rPr>
                <a:t>共栄社化学株式会社</a:t>
              </a:r>
            </a:p>
          </p:txBody>
        </p:sp>
        <p:sp>
          <p:nvSpPr>
            <p:cNvPr id="546" name="Line 271"/>
            <p:cNvSpPr>
              <a:spLocks noChangeShapeType="1"/>
            </p:cNvSpPr>
            <p:nvPr/>
          </p:nvSpPr>
          <p:spPr bwMode="auto">
            <a:xfrm>
              <a:off x="0" y="4156"/>
              <a:ext cx="5760" cy="0"/>
            </a:xfrm>
            <a:prstGeom prst="line">
              <a:avLst/>
            </a:prstGeom>
            <a:noFill/>
            <a:ln w="19050">
              <a:solidFill>
                <a:srgbClr val="99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latin typeface="宋体" pitchFamily="2" charset="-122"/>
                <a:ea typeface="宋体" pitchFamily="2" charset="-122"/>
              </a:endParaRPr>
            </a:p>
          </p:txBody>
        </p:sp>
      </p:grpSp>
      <p:sp>
        <p:nvSpPr>
          <p:cNvPr id="547" name="Text Box 276"/>
          <p:cNvSpPr txBox="1">
            <a:spLocks noChangeArrowheads="1"/>
          </p:cNvSpPr>
          <p:nvPr/>
        </p:nvSpPr>
        <p:spPr bwMode="auto">
          <a:xfrm>
            <a:off x="3589338" y="6237288"/>
            <a:ext cx="1873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 BPZA-66, BPZA-100 </a:t>
            </a:r>
          </a:p>
        </p:txBody>
      </p:sp>
      <p:sp>
        <p:nvSpPr>
          <p:cNvPr id="548" name="Text Box 4"/>
          <p:cNvSpPr txBox="1">
            <a:spLocks noChangeArrowheads="1"/>
          </p:cNvSpPr>
          <p:nvPr/>
        </p:nvSpPr>
        <p:spPr bwMode="auto">
          <a:xfrm>
            <a:off x="6457950" y="152400"/>
            <a:ext cx="2074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000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ja-JP" altLang="en-US" sz="1000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２．</a:t>
            </a:r>
            <a:r>
              <a:rPr lang="ja-JP" altLang="en-US" sz="1000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機能性</a:t>
            </a:r>
            <a:r>
              <a:rPr lang="ja-JP" altLang="en-US" sz="1000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化学品</a:t>
            </a:r>
            <a:r>
              <a:rPr lang="zh-CN" altLang="en-US" sz="1000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事业部的介绍</a:t>
            </a:r>
            <a:r>
              <a:rPr lang="ja-JP" altLang="en-US" sz="1000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 </a:t>
            </a:r>
            <a:endParaRPr lang="en-US" altLang="ja-JP" sz="1000" dirty="0" smtClean="0">
              <a:solidFill>
                <a:srgbClr val="0000FF"/>
              </a:solidFill>
              <a:latin typeface="宋体" pitchFamily="2" charset="-122"/>
              <a:ea typeface="宋体" pitchFamily="2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000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　</a:t>
            </a:r>
            <a:r>
              <a:rPr lang="ja-JP" altLang="en-US" sz="1000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en-US" altLang="ja-JP" sz="1000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2-</a:t>
            </a:r>
            <a:r>
              <a:rPr lang="en-US" altLang="ja-JP" sz="1000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3</a:t>
            </a:r>
            <a:r>
              <a:rPr lang="en-US" altLang="ja-JP" sz="1000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.</a:t>
            </a:r>
            <a:r>
              <a:rPr lang="ja-JP" altLang="en-US" sz="1000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聚氨酯丙烯酸酯 </a:t>
            </a:r>
            <a:endParaRPr lang="ja-JP" altLang="en-US" sz="1000" dirty="0">
              <a:solidFill>
                <a:srgbClr val="0000FF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1830558" y="1124744"/>
            <a:ext cx="5513048" cy="646331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36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 ３</a:t>
            </a:r>
            <a:r>
              <a:rPr lang="ja-JP" altLang="en-US" sz="36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．开发品，技术的介绍</a:t>
            </a:r>
            <a:endParaRPr lang="ja-JP" altLang="en-US" sz="3600" dirty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</p:txBody>
      </p:sp>
      <p:grpSp>
        <p:nvGrpSpPr>
          <p:cNvPr id="17" name="Group 5"/>
          <p:cNvGrpSpPr>
            <a:grpSpLocks/>
          </p:cNvGrpSpPr>
          <p:nvPr/>
        </p:nvGrpSpPr>
        <p:grpSpPr bwMode="auto">
          <a:xfrm>
            <a:off x="0" y="0"/>
            <a:ext cx="9144000" cy="6880225"/>
            <a:chOff x="0" y="0"/>
            <a:chExt cx="5760" cy="4334"/>
          </a:xfrm>
        </p:grpSpPr>
        <p:pic>
          <p:nvPicPr>
            <p:cNvPr id="18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5" y="0"/>
              <a:ext cx="385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 Box 7"/>
            <p:cNvSpPr txBox="1">
              <a:spLocks noChangeArrowheads="1"/>
            </p:cNvSpPr>
            <p:nvPr/>
          </p:nvSpPr>
          <p:spPr bwMode="auto">
            <a:xfrm>
              <a:off x="2391" y="4161"/>
              <a:ext cx="98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itchFamily="2" charset="2"/>
                <a:buChar char="|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ja-JP" altLang="en-US" sz="1200">
                  <a:solidFill>
                    <a:srgbClr val="000000"/>
                  </a:solidFill>
                  <a:latin typeface="宋体" pitchFamily="2" charset="-122"/>
                  <a:ea typeface="宋体" pitchFamily="2" charset="-122"/>
                </a:rPr>
                <a:t>共栄社化学株式会社</a:t>
              </a:r>
            </a:p>
          </p:txBody>
        </p:sp>
        <p:sp>
          <p:nvSpPr>
            <p:cNvPr id="20" name="Line 8"/>
            <p:cNvSpPr>
              <a:spLocks noChangeShapeType="1"/>
            </p:cNvSpPr>
            <p:nvPr/>
          </p:nvSpPr>
          <p:spPr bwMode="auto">
            <a:xfrm>
              <a:off x="0" y="4156"/>
              <a:ext cx="5760" cy="0"/>
            </a:xfrm>
            <a:prstGeom prst="line">
              <a:avLst/>
            </a:prstGeom>
            <a:noFill/>
            <a:ln w="19050">
              <a:solidFill>
                <a:srgbClr val="99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latin typeface="宋体" pitchFamily="2" charset="-122"/>
                <a:ea typeface="宋体" pitchFamily="2" charset="-122"/>
              </a:endParaRPr>
            </a:p>
          </p:txBody>
        </p:sp>
      </p:grp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6457950" y="152400"/>
            <a:ext cx="178593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000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 ３</a:t>
            </a:r>
            <a:r>
              <a:rPr lang="ja-JP" altLang="en-US" sz="1000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．开发品，技术的介绍</a:t>
            </a:r>
            <a:endParaRPr lang="ja-JP" altLang="en-US" sz="1000" dirty="0">
              <a:solidFill>
                <a:srgbClr val="0000FF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2286000" y="2277269"/>
            <a:ext cx="5454650" cy="32321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4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 ３－１</a:t>
            </a:r>
            <a:r>
              <a:rPr lang="ja-JP" altLang="en-US" sz="2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．</a:t>
            </a:r>
            <a:r>
              <a:rPr lang="zh-CN" altLang="en-US" sz="2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新品 </a:t>
            </a:r>
            <a:r>
              <a:rPr lang="ja-JP" altLang="en-US" sz="2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氟化丙烯酸酯</a:t>
            </a:r>
            <a:endParaRPr lang="ja-JP" altLang="en-US" sz="2400" dirty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  <a:p>
            <a:pPr eaLnBrk="1" hangingPunct="1">
              <a:lnSpc>
                <a:spcPct val="1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4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 ３－２．中</a:t>
            </a:r>
            <a:r>
              <a:rPr lang="ja-JP" altLang="en-US" sz="2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高折射率</a:t>
            </a:r>
            <a:r>
              <a:rPr lang="ja-JP" altLang="en-US" sz="24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材料</a:t>
            </a:r>
            <a:endParaRPr lang="en-US" altLang="ja-JP" sz="2400" dirty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  <a:p>
            <a:pPr eaLnBrk="1" hangingPunct="1">
              <a:lnSpc>
                <a:spcPct val="1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4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ja-JP" altLang="en-US" sz="24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３－３． </a:t>
            </a:r>
            <a:r>
              <a:rPr lang="ja-JP" altLang="en-US" sz="2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部分酯化环氧化合物</a:t>
            </a:r>
            <a:endParaRPr lang="ja-JP" altLang="en-US" sz="2400" dirty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  <a:p>
            <a:pPr eaLnBrk="1" hangingPunct="1">
              <a:lnSpc>
                <a:spcPct val="1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4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 ３－４</a:t>
            </a:r>
            <a:r>
              <a:rPr lang="ja-JP" altLang="en-US" sz="2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．硬质涂层用</a:t>
            </a:r>
            <a:r>
              <a:rPr lang="ja-JP" altLang="en-US" sz="24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材料</a:t>
            </a:r>
          </a:p>
          <a:p>
            <a:pPr eaLnBrk="1" hangingPunct="1">
              <a:lnSpc>
                <a:spcPct val="1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4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 ３－５．二</a:t>
            </a:r>
            <a:r>
              <a:rPr lang="ja-JP" altLang="en-US" sz="2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官能聚氨酯丙烯酸酯  </a:t>
            </a:r>
            <a:endParaRPr lang="ja-JP" altLang="en-US" sz="2400" dirty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1029"/>
          <p:cNvGrpSpPr>
            <a:grpSpLocks/>
          </p:cNvGrpSpPr>
          <p:nvPr/>
        </p:nvGrpSpPr>
        <p:grpSpPr bwMode="auto">
          <a:xfrm>
            <a:off x="0" y="0"/>
            <a:ext cx="9144000" cy="6880225"/>
            <a:chOff x="0" y="0"/>
            <a:chExt cx="5760" cy="4334"/>
          </a:xfrm>
        </p:grpSpPr>
        <p:pic>
          <p:nvPicPr>
            <p:cNvPr id="28" name="Picture 103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5" y="0"/>
              <a:ext cx="385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Text Box 1031"/>
            <p:cNvSpPr txBox="1">
              <a:spLocks noChangeArrowheads="1"/>
            </p:cNvSpPr>
            <p:nvPr/>
          </p:nvSpPr>
          <p:spPr bwMode="auto">
            <a:xfrm>
              <a:off x="2391" y="4161"/>
              <a:ext cx="98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itchFamily="2" charset="2"/>
                <a:buChar char="|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ja-JP" altLang="en-US" sz="1200">
                  <a:solidFill>
                    <a:srgbClr val="000000"/>
                  </a:solidFill>
                  <a:latin typeface="宋体" pitchFamily="2" charset="-122"/>
                  <a:ea typeface="宋体" pitchFamily="2" charset="-122"/>
                </a:rPr>
                <a:t>共栄社化学株式会社</a:t>
              </a:r>
            </a:p>
          </p:txBody>
        </p:sp>
        <p:sp>
          <p:nvSpPr>
            <p:cNvPr id="30" name="Line 1032"/>
            <p:cNvSpPr>
              <a:spLocks noChangeShapeType="1"/>
            </p:cNvSpPr>
            <p:nvPr/>
          </p:nvSpPr>
          <p:spPr bwMode="auto">
            <a:xfrm>
              <a:off x="0" y="4156"/>
              <a:ext cx="5760" cy="0"/>
            </a:xfrm>
            <a:prstGeom prst="line">
              <a:avLst/>
            </a:prstGeom>
            <a:noFill/>
            <a:ln w="19050">
              <a:solidFill>
                <a:srgbClr val="99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latin typeface="宋体" pitchFamily="2" charset="-122"/>
                <a:ea typeface="宋体" pitchFamily="2" charset="-122"/>
              </a:endParaRPr>
            </a:p>
          </p:txBody>
        </p:sp>
      </p:grpSp>
      <p:sp>
        <p:nvSpPr>
          <p:cNvPr id="31" name="Text Box 116"/>
          <p:cNvSpPr txBox="1">
            <a:spLocks noChangeArrowheads="1"/>
          </p:cNvSpPr>
          <p:nvPr/>
        </p:nvSpPr>
        <p:spPr bwMode="auto">
          <a:xfrm>
            <a:off x="683568" y="404664"/>
            <a:ext cx="4208203" cy="461665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4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ja-JP" altLang="en-US" sz="2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３－１</a:t>
            </a:r>
            <a:r>
              <a:rPr lang="ja-JP" altLang="en-US" sz="24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．</a:t>
            </a:r>
            <a:r>
              <a:rPr lang="ja-JP" altLang="en-US" sz="2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新</a:t>
            </a:r>
            <a:r>
              <a:rPr lang="zh-CN" altLang="en-US" sz="2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品</a:t>
            </a:r>
            <a:r>
              <a:rPr lang="ja-JP" altLang="en-US" sz="2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氟化丙烯酸酯 </a:t>
            </a:r>
            <a:endParaRPr lang="en-US" altLang="ja-JP" sz="2400" dirty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6457950" y="152400"/>
            <a:ext cx="17859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000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 ３</a:t>
            </a:r>
            <a:r>
              <a:rPr lang="ja-JP" altLang="en-US" sz="1000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．开发品，技术的介绍</a:t>
            </a:r>
            <a:endParaRPr lang="en-US" altLang="ja-JP" sz="1000" dirty="0" smtClean="0">
              <a:solidFill>
                <a:srgbClr val="0000FF"/>
              </a:solidFill>
              <a:latin typeface="宋体" pitchFamily="2" charset="-122"/>
              <a:ea typeface="宋体" pitchFamily="2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000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ja-JP" altLang="en-US" sz="1000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　</a:t>
            </a:r>
            <a:r>
              <a:rPr lang="en-US" altLang="ja-JP" sz="1000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3-1.</a:t>
            </a:r>
            <a:r>
              <a:rPr lang="ja-JP" altLang="en-US" sz="1000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氟化丙烯酸酯 </a:t>
            </a:r>
            <a:endParaRPr lang="ja-JP" altLang="en-US" sz="1000" dirty="0">
              <a:solidFill>
                <a:srgbClr val="0000FF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3" name="Rectangle 9"/>
          <p:cNvSpPr>
            <a:spLocks noChangeArrowheads="1"/>
          </p:cNvSpPr>
          <p:nvPr/>
        </p:nvSpPr>
        <p:spPr bwMode="auto">
          <a:xfrm>
            <a:off x="100453" y="1237314"/>
            <a:ext cx="3532188" cy="1224136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1800" b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4" name="Rectangle 9"/>
          <p:cNvSpPr>
            <a:spLocks noChangeArrowheads="1"/>
          </p:cNvSpPr>
          <p:nvPr/>
        </p:nvSpPr>
        <p:spPr bwMode="auto">
          <a:xfrm>
            <a:off x="3786754" y="1268983"/>
            <a:ext cx="3348038" cy="22320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1800" b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5" name="テキスト ボックス 18"/>
          <p:cNvSpPr txBox="1"/>
          <p:nvPr/>
        </p:nvSpPr>
        <p:spPr>
          <a:xfrm flipH="1">
            <a:off x="4740842" y="3645024"/>
            <a:ext cx="1403350" cy="3667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ja-JP" sz="1800" dirty="0">
                <a:solidFill>
                  <a:srgbClr val="008000"/>
                </a:solidFill>
                <a:latin typeface="宋体" pitchFamily="2" charset="-122"/>
                <a:ea typeface="宋体" pitchFamily="2" charset="-122"/>
              </a:rPr>
              <a:t>LINC</a:t>
            </a:r>
            <a:r>
              <a:rPr lang="ja-JP" altLang="en-US" sz="1800" dirty="0">
                <a:solidFill>
                  <a:srgbClr val="008000"/>
                </a:solidFill>
                <a:latin typeface="宋体" pitchFamily="2" charset="-122"/>
                <a:ea typeface="宋体" pitchFamily="2" charset="-122"/>
              </a:rPr>
              <a:t>－３</a:t>
            </a:r>
            <a:r>
              <a:rPr lang="en-US" altLang="ja-JP" sz="1800" dirty="0">
                <a:solidFill>
                  <a:srgbClr val="008000"/>
                </a:solidFill>
                <a:latin typeface="宋体" pitchFamily="2" charset="-122"/>
                <a:ea typeface="宋体" pitchFamily="2" charset="-122"/>
              </a:rPr>
              <a:t>A</a:t>
            </a:r>
            <a:endParaRPr lang="ja-JP" altLang="en-US" sz="1800" dirty="0">
              <a:solidFill>
                <a:srgbClr val="0080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6" name="角丸四角形 19"/>
          <p:cNvSpPr/>
          <p:nvPr/>
        </p:nvSpPr>
        <p:spPr bwMode="auto">
          <a:xfrm>
            <a:off x="7272436" y="1052736"/>
            <a:ext cx="1729128" cy="2253337"/>
          </a:xfrm>
          <a:prstGeom prst="roundRect">
            <a:avLst/>
          </a:prstGeom>
          <a:gradFill rotWithShape="0">
            <a:gsLst>
              <a:gs pos="0">
                <a:srgbClr val="00CC66">
                  <a:alpha val="28000"/>
                </a:srgbClr>
              </a:gs>
              <a:gs pos="0">
                <a:srgbClr val="339933">
                  <a:gamma/>
                  <a:shade val="46275"/>
                  <a:invGamma/>
                </a:srgbClr>
              </a:gs>
              <a:gs pos="0">
                <a:srgbClr val="339933">
                  <a:gamma/>
                  <a:shade val="46275"/>
                  <a:invGamma/>
                </a:srgbClr>
              </a:gs>
              <a:gs pos="0">
                <a:srgbClr val="339933">
                  <a:gamma/>
                  <a:shade val="46275"/>
                  <a:invGamma/>
                </a:srgbClr>
              </a:gs>
              <a:gs pos="50000">
                <a:srgbClr val="339933"/>
              </a:gs>
              <a:gs pos="100000">
                <a:srgbClr val="339933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 sz="6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7" name="Text Box 3"/>
          <p:cNvSpPr txBox="1">
            <a:spLocks noChangeArrowheads="1"/>
          </p:cNvSpPr>
          <p:nvPr/>
        </p:nvSpPr>
        <p:spPr bwMode="auto">
          <a:xfrm>
            <a:off x="7423150" y="1174265"/>
            <a:ext cx="984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400">
                <a:solidFill>
                  <a:srgbClr val="FFFF00"/>
                </a:solidFill>
                <a:latin typeface="宋体" pitchFamily="2" charset="-122"/>
                <a:ea typeface="宋体" pitchFamily="2" charset="-122"/>
              </a:rPr>
              <a:t>特色</a:t>
            </a:r>
          </a:p>
        </p:txBody>
      </p:sp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7439025" y="1601303"/>
            <a:ext cx="1562539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defRPr/>
            </a:pPr>
            <a:r>
              <a:rPr lang="ja-JP" altLang="en-US" sz="1800" dirty="0">
                <a:solidFill>
                  <a:srgbClr val="FFFF00"/>
                </a:solidFill>
                <a:latin typeface="宋体" pitchFamily="2" charset="-122"/>
                <a:ea typeface="宋体" pitchFamily="2" charset="-122"/>
              </a:rPr>
              <a:t>・</a:t>
            </a:r>
            <a:r>
              <a:rPr lang="ja-JP" altLang="en-US" sz="1800" dirty="0" smtClean="0">
                <a:solidFill>
                  <a:srgbClr val="FFFF00"/>
                </a:solidFill>
                <a:latin typeface="宋体" pitchFamily="2" charset="-122"/>
                <a:ea typeface="宋体" pitchFamily="2" charset="-122"/>
              </a:rPr>
              <a:t>低折射率</a:t>
            </a:r>
            <a:endParaRPr lang="en-US" altLang="ja-JP" sz="1800" dirty="0">
              <a:solidFill>
                <a:srgbClr val="FFFF00"/>
              </a:solidFill>
              <a:latin typeface="宋体" pitchFamily="2" charset="-122"/>
              <a:ea typeface="宋体" pitchFamily="2" charset="-122"/>
            </a:endParaRPr>
          </a:p>
          <a:p>
            <a:pPr algn="l">
              <a:lnSpc>
                <a:spcPct val="150000"/>
              </a:lnSpc>
              <a:defRPr/>
            </a:pPr>
            <a:r>
              <a:rPr lang="ja-JP" altLang="en-US" sz="1800" dirty="0">
                <a:solidFill>
                  <a:srgbClr val="FFFF00"/>
                </a:solidFill>
                <a:latin typeface="宋体" pitchFamily="2" charset="-122"/>
                <a:ea typeface="宋体" pitchFamily="2" charset="-122"/>
              </a:rPr>
              <a:t>・高硬度</a:t>
            </a:r>
            <a:endParaRPr lang="en-US" altLang="ja-JP" sz="1800" dirty="0">
              <a:solidFill>
                <a:srgbClr val="FFFF00"/>
              </a:solidFill>
              <a:latin typeface="宋体" pitchFamily="2" charset="-122"/>
              <a:ea typeface="宋体" pitchFamily="2" charset="-122"/>
            </a:endParaRPr>
          </a:p>
          <a:p>
            <a:pPr algn="l">
              <a:lnSpc>
                <a:spcPct val="150000"/>
              </a:lnSpc>
              <a:defRPr/>
            </a:pPr>
            <a:r>
              <a:rPr lang="en-US" altLang="ja-JP" sz="1800" dirty="0">
                <a:solidFill>
                  <a:srgbClr val="FFFF00"/>
                </a:solidFill>
                <a:latin typeface="宋体" pitchFamily="2" charset="-122"/>
                <a:ea typeface="宋体" pitchFamily="2" charset="-122"/>
              </a:rPr>
              <a:t>・</a:t>
            </a:r>
            <a:r>
              <a:rPr lang="ja-JP" altLang="en-US" sz="1800" dirty="0">
                <a:solidFill>
                  <a:srgbClr val="FFFF00"/>
                </a:solidFill>
                <a:latin typeface="宋体" pitchFamily="2" charset="-122"/>
                <a:ea typeface="宋体" pitchFamily="2" charset="-122"/>
              </a:rPr>
              <a:t>透明性</a:t>
            </a:r>
            <a:endParaRPr lang="en-US" altLang="ja-JP" sz="1800" dirty="0">
              <a:solidFill>
                <a:srgbClr val="FFFF00"/>
              </a:solidFill>
              <a:latin typeface="宋体" pitchFamily="2" charset="-122"/>
              <a:ea typeface="宋体" pitchFamily="2" charset="-122"/>
            </a:endParaRPr>
          </a:p>
          <a:p>
            <a:pPr algn="l">
              <a:lnSpc>
                <a:spcPct val="150000"/>
              </a:lnSpc>
              <a:defRPr/>
            </a:pPr>
            <a:endParaRPr lang="en-US" altLang="ja-JP" sz="1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39" name="Picture 2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604" y="1356295"/>
            <a:ext cx="3024188" cy="192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999999"/>
                  </a:outerShdw>
                </a:effectLst>
              </a14:hiddenEffects>
            </a:ext>
          </a:extLst>
        </p:spPr>
      </p:pic>
      <p:graphicFrame>
        <p:nvGraphicFramePr>
          <p:cNvPr id="4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4077568"/>
              </p:ext>
            </p:extLst>
          </p:nvPr>
        </p:nvGraphicFramePr>
        <p:xfrm>
          <a:off x="139520" y="1279209"/>
          <a:ext cx="3581400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13" name="Chem4D" r:id="rId6" imgW="3247949" imgH="942746" progId="">
                  <p:embed/>
                </p:oleObj>
              </mc:Choice>
              <mc:Fallback>
                <p:oleObj name="Chem4D" r:id="rId6" imgW="3247949" imgH="942746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520" y="1279209"/>
                        <a:ext cx="3581400" cy="103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テキスト ボックス 24"/>
          <p:cNvSpPr txBox="1"/>
          <p:nvPr/>
        </p:nvSpPr>
        <p:spPr>
          <a:xfrm flipH="1">
            <a:off x="1128805" y="2802830"/>
            <a:ext cx="1871663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ja-JP" sz="1600" dirty="0">
                <a:solidFill>
                  <a:srgbClr val="008000"/>
                </a:solidFill>
                <a:latin typeface="宋体" pitchFamily="2" charset="-122"/>
                <a:ea typeface="宋体" pitchFamily="2" charset="-122"/>
              </a:rPr>
              <a:t>LINC</a:t>
            </a:r>
            <a:r>
              <a:rPr lang="ja-JP" altLang="en-US" sz="1600" dirty="0">
                <a:solidFill>
                  <a:srgbClr val="008000"/>
                </a:solidFill>
                <a:latin typeface="宋体" pitchFamily="2" charset="-122"/>
                <a:ea typeface="宋体" pitchFamily="2" charset="-122"/>
              </a:rPr>
              <a:t>－１６２</a:t>
            </a:r>
            <a:r>
              <a:rPr lang="en-US" altLang="ja-JP" sz="1600" dirty="0">
                <a:solidFill>
                  <a:srgbClr val="008000"/>
                </a:solidFill>
                <a:latin typeface="宋体" pitchFamily="2" charset="-122"/>
                <a:ea typeface="宋体" pitchFamily="2" charset="-122"/>
              </a:rPr>
              <a:t>A</a:t>
            </a:r>
            <a:endParaRPr lang="ja-JP" altLang="en-US" sz="1600" dirty="0">
              <a:solidFill>
                <a:srgbClr val="008000"/>
              </a:solidFill>
              <a:latin typeface="宋体" pitchFamily="2" charset="-122"/>
              <a:ea typeface="宋体" pitchFamily="2" charset="-122"/>
            </a:endParaRPr>
          </a:p>
        </p:txBody>
      </p:sp>
      <p:graphicFrame>
        <p:nvGraphicFramePr>
          <p:cNvPr id="42" name="表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695893"/>
              </p:ext>
            </p:extLst>
          </p:nvPr>
        </p:nvGraphicFramePr>
        <p:xfrm>
          <a:off x="1158821" y="4221088"/>
          <a:ext cx="6509523" cy="2160240"/>
        </p:xfrm>
        <a:graphic>
          <a:graphicData uri="http://schemas.openxmlformats.org/drawingml/2006/table">
            <a:tbl>
              <a:tblPr/>
              <a:tblGrid>
                <a:gridCol w="2189043"/>
                <a:gridCol w="2160240"/>
                <a:gridCol w="2160240"/>
              </a:tblGrid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500" b="0" i="0" u="none" strike="noStrike" dirty="0">
                          <a:effectLst/>
                          <a:latin typeface="宋体" pitchFamily="2" charset="-122"/>
                          <a:ea typeface="宋体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LINC-162A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0" i="0" u="none" strike="noStrike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LINC-3A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外观</a:t>
                      </a:r>
                      <a:endParaRPr lang="ja-JP" alt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透明液体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500" b="0" i="0" u="none" strike="noStrike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液体～固体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折射率</a:t>
                      </a:r>
                      <a:endParaRPr lang="ja-JP" alt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500" b="0" i="0" u="none" strike="noStrike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1.37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1.43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官能基数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500" b="0" i="0" u="none" strike="noStrike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铅笔硬度</a:t>
                      </a:r>
                      <a:endParaRPr lang="ja-JP" alt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0" i="0" u="none" strike="noStrike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3H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AutoShape 27"/>
          <p:cNvSpPr>
            <a:spLocks noChangeArrowheads="1"/>
          </p:cNvSpPr>
          <p:nvPr/>
        </p:nvSpPr>
        <p:spPr bwMode="auto">
          <a:xfrm>
            <a:off x="827088" y="5014913"/>
            <a:ext cx="7777162" cy="1493837"/>
          </a:xfrm>
          <a:prstGeom prst="horizontalScroll">
            <a:avLst>
              <a:gd name="adj" fmla="val 8481"/>
            </a:avLst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  <a:effectLst>
            <a:prstShdw prst="shdw17" dist="17961" dir="2700000">
              <a:srgbClr val="000000"/>
            </a:prstShdw>
          </a:effec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2400">
              <a:latin typeface="宋体" pitchFamily="2" charset="-122"/>
              <a:ea typeface="宋体" pitchFamily="2" charset="-122"/>
            </a:endParaRPr>
          </a:p>
        </p:txBody>
      </p:sp>
      <p:grpSp>
        <p:nvGrpSpPr>
          <p:cNvPr id="30" name="グループ化 28"/>
          <p:cNvGrpSpPr>
            <a:grpSpLocks/>
          </p:cNvGrpSpPr>
          <p:nvPr/>
        </p:nvGrpSpPr>
        <p:grpSpPr bwMode="auto">
          <a:xfrm>
            <a:off x="908050" y="2651125"/>
            <a:ext cx="2952750" cy="1695450"/>
            <a:chOff x="597117" y="1772816"/>
            <a:chExt cx="3832609" cy="2429793"/>
          </a:xfrm>
        </p:grpSpPr>
        <p:sp>
          <p:nvSpPr>
            <p:cNvPr id="31" name="直方体 4"/>
            <p:cNvSpPr/>
            <p:nvPr/>
          </p:nvSpPr>
          <p:spPr bwMode="auto">
            <a:xfrm>
              <a:off x="599178" y="2951311"/>
              <a:ext cx="3830548" cy="1251298"/>
            </a:xfrm>
            <a:prstGeom prst="cube">
              <a:avLst>
                <a:gd name="adj" fmla="val 69287"/>
              </a:avLst>
            </a:prstGeom>
            <a:solidFill>
              <a:schemeClr val="bg1">
                <a:lumMod val="85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ja-JP" altLang="ja-JP">
                <a:solidFill>
                  <a:schemeClr val="tx1"/>
                </a:solidFill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32" name="直方体 5"/>
            <p:cNvSpPr/>
            <p:nvPr/>
          </p:nvSpPr>
          <p:spPr bwMode="auto">
            <a:xfrm>
              <a:off x="597117" y="2557722"/>
              <a:ext cx="3830549" cy="1251298"/>
            </a:xfrm>
            <a:prstGeom prst="cube">
              <a:avLst>
                <a:gd name="adj" fmla="val 69287"/>
              </a:avLst>
            </a:prstGeom>
            <a:solidFill>
              <a:srgbClr val="00B0F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ja-JP" altLang="ja-JP">
                <a:solidFill>
                  <a:schemeClr val="tx1"/>
                </a:solidFill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33" name="直方体 6"/>
            <p:cNvSpPr/>
            <p:nvPr/>
          </p:nvSpPr>
          <p:spPr bwMode="auto">
            <a:xfrm>
              <a:off x="597117" y="2164131"/>
              <a:ext cx="3830549" cy="1253574"/>
            </a:xfrm>
            <a:prstGeom prst="cube">
              <a:avLst>
                <a:gd name="adj" fmla="val 69287"/>
              </a:avLst>
            </a:prstGeom>
            <a:solidFill>
              <a:srgbClr val="FF0000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ja-JP" altLang="ja-JP">
                <a:solidFill>
                  <a:schemeClr val="tx1"/>
                </a:solidFill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34" name="直方体 7"/>
            <p:cNvSpPr/>
            <p:nvPr/>
          </p:nvSpPr>
          <p:spPr bwMode="auto">
            <a:xfrm>
              <a:off x="597117" y="1772816"/>
              <a:ext cx="3830549" cy="1253574"/>
            </a:xfrm>
            <a:prstGeom prst="cube">
              <a:avLst>
                <a:gd name="adj" fmla="val 69287"/>
              </a:avLst>
            </a:prstGeom>
            <a:solidFill>
              <a:srgbClr val="7030A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ja-JP" altLang="ja-JP">
                <a:solidFill>
                  <a:schemeClr val="tx1"/>
                </a:solidFill>
                <a:latin typeface="宋体" pitchFamily="2" charset="-122"/>
                <a:ea typeface="宋体" pitchFamily="2" charset="-122"/>
              </a:endParaRPr>
            </a:p>
          </p:txBody>
        </p:sp>
      </p:grpSp>
      <p:cxnSp>
        <p:nvCxnSpPr>
          <p:cNvPr id="35" name="カギ線コネクタ 8"/>
          <p:cNvCxnSpPr>
            <a:cxnSpLocks noChangeShapeType="1"/>
            <a:stCxn id="42" idx="6"/>
            <a:endCxn id="43" idx="1"/>
          </p:cNvCxnSpPr>
          <p:nvPr/>
        </p:nvCxnSpPr>
        <p:spPr bwMode="auto">
          <a:xfrm flipV="1">
            <a:off x="3860800" y="1683912"/>
            <a:ext cx="863600" cy="1156126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カギ線コネクタ 9"/>
          <p:cNvCxnSpPr/>
          <p:nvPr/>
        </p:nvCxnSpPr>
        <p:spPr>
          <a:xfrm flipV="1">
            <a:off x="3860800" y="2954338"/>
            <a:ext cx="863600" cy="147637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カギ線コネクタ 10"/>
          <p:cNvCxnSpPr/>
          <p:nvPr/>
        </p:nvCxnSpPr>
        <p:spPr>
          <a:xfrm>
            <a:off x="3867150" y="3386138"/>
            <a:ext cx="863600" cy="157162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カギ線コネクタ 11"/>
          <p:cNvCxnSpPr/>
          <p:nvPr/>
        </p:nvCxnSpPr>
        <p:spPr>
          <a:xfrm>
            <a:off x="3878263" y="3659188"/>
            <a:ext cx="889000" cy="360362"/>
          </a:xfrm>
          <a:prstGeom prst="bentConnector3">
            <a:avLst>
              <a:gd name="adj1" fmla="val 45886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円/楕円 12"/>
          <p:cNvSpPr/>
          <p:nvPr/>
        </p:nvSpPr>
        <p:spPr>
          <a:xfrm>
            <a:off x="3751263" y="3059113"/>
            <a:ext cx="109537" cy="96837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40" name="円/楕円 13"/>
          <p:cNvSpPr/>
          <p:nvPr/>
        </p:nvSpPr>
        <p:spPr>
          <a:xfrm>
            <a:off x="3751263" y="3333750"/>
            <a:ext cx="109537" cy="9683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41" name="円/楕円 14"/>
          <p:cNvSpPr/>
          <p:nvPr/>
        </p:nvSpPr>
        <p:spPr>
          <a:xfrm>
            <a:off x="3767138" y="3613150"/>
            <a:ext cx="111125" cy="9683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42" name="円/楕円 15"/>
          <p:cNvSpPr/>
          <p:nvPr/>
        </p:nvSpPr>
        <p:spPr>
          <a:xfrm>
            <a:off x="3751263" y="2790825"/>
            <a:ext cx="109537" cy="9842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43" name="正方形/長方形 82"/>
          <p:cNvSpPr>
            <a:spLocks noChangeArrowheads="1"/>
          </p:cNvSpPr>
          <p:nvPr/>
        </p:nvSpPr>
        <p:spPr bwMode="auto">
          <a:xfrm>
            <a:off x="4724400" y="1268413"/>
            <a:ext cx="297068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400" dirty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ja-JP" altLang="en-US" sz="240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低折射率涂覆层 </a:t>
            </a:r>
            <a:endParaRPr lang="en-US" altLang="ja-JP" sz="2400" dirty="0">
              <a:solidFill>
                <a:srgbClr val="7030A0"/>
              </a:solidFill>
              <a:latin typeface="宋体" pitchFamily="2" charset="-122"/>
              <a:ea typeface="宋体" pitchFamily="2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400" dirty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ja-JP" altLang="en-US" sz="2400" dirty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（</a:t>
            </a:r>
            <a:r>
              <a:rPr lang="ja-JP" altLang="en-US" sz="240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ＬＩＮＣ系列） </a:t>
            </a:r>
            <a:endParaRPr lang="ja-JP" altLang="en-US" sz="2400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44" name="正方形/長方形 83"/>
          <p:cNvSpPr>
            <a:spLocks noChangeArrowheads="1"/>
          </p:cNvSpPr>
          <p:nvPr/>
        </p:nvSpPr>
        <p:spPr bwMode="auto">
          <a:xfrm>
            <a:off x="4797425" y="2724150"/>
            <a:ext cx="23503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4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高折射率涂覆层</a:t>
            </a:r>
            <a:endParaRPr lang="ja-JP" altLang="en-US" sz="2400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45" name="正方形/長方形 84"/>
          <p:cNvSpPr>
            <a:spLocks noChangeArrowheads="1"/>
          </p:cNvSpPr>
          <p:nvPr/>
        </p:nvSpPr>
        <p:spPr bwMode="auto">
          <a:xfrm>
            <a:off x="4791075" y="3325813"/>
            <a:ext cx="22215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400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CLEAR</a:t>
            </a:r>
            <a:r>
              <a:rPr lang="ja-JP" altLang="en-US" sz="2400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硬质涂层</a:t>
            </a:r>
            <a:endParaRPr lang="ja-JP" altLang="en-US" sz="2400" dirty="0">
              <a:solidFill>
                <a:srgbClr val="0000FF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46" name="正方形/長方形 85"/>
          <p:cNvSpPr>
            <a:spLocks noChangeArrowheads="1"/>
          </p:cNvSpPr>
          <p:nvPr/>
        </p:nvSpPr>
        <p:spPr bwMode="auto">
          <a:xfrm>
            <a:off x="4800600" y="3824288"/>
            <a:ext cx="20409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基层（</a:t>
            </a:r>
            <a:r>
              <a:rPr lang="ja-JP" altLang="en-US" sz="24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基材）</a:t>
            </a:r>
          </a:p>
        </p:txBody>
      </p:sp>
      <p:sp>
        <p:nvSpPr>
          <p:cNvPr id="47" name="Text Box 116"/>
          <p:cNvSpPr txBox="1">
            <a:spLocks noChangeArrowheads="1"/>
          </p:cNvSpPr>
          <p:nvPr/>
        </p:nvSpPr>
        <p:spPr bwMode="auto">
          <a:xfrm>
            <a:off x="698500" y="692150"/>
            <a:ext cx="2661306" cy="461665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4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ja-JP" altLang="en-US" sz="2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ＡＲ涂覆</a:t>
            </a:r>
            <a:r>
              <a:rPr lang="zh-CN" altLang="en-US" sz="2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层</a:t>
            </a:r>
            <a:r>
              <a:rPr lang="ja-JP" altLang="en-US" sz="2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构成 </a:t>
            </a:r>
            <a:endParaRPr lang="en-US" altLang="ja-JP" sz="2400" dirty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</p:txBody>
      </p:sp>
      <p:grpSp>
        <p:nvGrpSpPr>
          <p:cNvPr id="48" name="Group 19"/>
          <p:cNvGrpSpPr>
            <a:grpSpLocks/>
          </p:cNvGrpSpPr>
          <p:nvPr/>
        </p:nvGrpSpPr>
        <p:grpSpPr bwMode="auto">
          <a:xfrm>
            <a:off x="0" y="0"/>
            <a:ext cx="9144000" cy="6880225"/>
            <a:chOff x="0" y="0"/>
            <a:chExt cx="5760" cy="4334"/>
          </a:xfrm>
        </p:grpSpPr>
        <p:pic>
          <p:nvPicPr>
            <p:cNvPr id="49" name="Picture 2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5" y="0"/>
              <a:ext cx="385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Text Box 21"/>
            <p:cNvSpPr txBox="1">
              <a:spLocks noChangeArrowheads="1"/>
            </p:cNvSpPr>
            <p:nvPr/>
          </p:nvSpPr>
          <p:spPr bwMode="auto">
            <a:xfrm>
              <a:off x="2391" y="4161"/>
              <a:ext cx="98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itchFamily="2" charset="2"/>
                <a:buChar char="|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ja-JP" altLang="en-US" sz="1200">
                  <a:solidFill>
                    <a:srgbClr val="000000"/>
                  </a:solidFill>
                  <a:latin typeface="宋体" pitchFamily="2" charset="-122"/>
                  <a:ea typeface="宋体" pitchFamily="2" charset="-122"/>
                </a:rPr>
                <a:t>共栄社化学株式会社</a:t>
              </a:r>
            </a:p>
          </p:txBody>
        </p:sp>
        <p:sp>
          <p:nvSpPr>
            <p:cNvPr id="51" name="Line 22"/>
            <p:cNvSpPr>
              <a:spLocks noChangeShapeType="1"/>
            </p:cNvSpPr>
            <p:nvPr/>
          </p:nvSpPr>
          <p:spPr bwMode="auto">
            <a:xfrm>
              <a:off x="0" y="4156"/>
              <a:ext cx="5760" cy="0"/>
            </a:xfrm>
            <a:prstGeom prst="line">
              <a:avLst/>
            </a:prstGeom>
            <a:noFill/>
            <a:ln w="19050">
              <a:solidFill>
                <a:srgbClr val="99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latin typeface="宋体" pitchFamily="2" charset="-122"/>
                <a:ea typeface="宋体" pitchFamily="2" charset="-122"/>
              </a:endParaRPr>
            </a:p>
          </p:txBody>
        </p:sp>
      </p:grpSp>
      <p:sp>
        <p:nvSpPr>
          <p:cNvPr id="52" name="Rectangle 26"/>
          <p:cNvSpPr>
            <a:spLocks noChangeArrowheads="1"/>
          </p:cNvSpPr>
          <p:nvPr/>
        </p:nvSpPr>
        <p:spPr bwMode="auto">
          <a:xfrm>
            <a:off x="1042988" y="5343525"/>
            <a:ext cx="6683240" cy="83099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4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ja-JP" altLang="en-US" sz="2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・</a:t>
            </a:r>
            <a:r>
              <a:rPr lang="zh-CN" altLang="en-US" sz="2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利用</a:t>
            </a:r>
            <a:r>
              <a:rPr lang="ja-JP" altLang="ja-JP" sz="2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反射光</a:t>
            </a:r>
            <a:r>
              <a:rPr lang="zh-CN" altLang="en-US" sz="2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的干扰</a:t>
            </a:r>
            <a:r>
              <a:rPr lang="ja-JP" altLang="en-US" sz="2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 </a:t>
            </a:r>
            <a:endParaRPr lang="ja-JP" altLang="en-US" sz="2400" dirty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4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ja-JP" altLang="en-US" sz="2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・</a:t>
            </a:r>
            <a:r>
              <a:rPr lang="zh-CN" altLang="en-US" sz="2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由</a:t>
            </a:r>
            <a:r>
              <a:rPr lang="ja-JP" altLang="en-US" sz="2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低折射率</a:t>
            </a:r>
            <a:r>
              <a:rPr lang="ja-JP" altLang="en-US" sz="24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→</a:t>
            </a:r>
            <a:r>
              <a:rPr lang="ja-JP" altLang="en-US" sz="2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高折射率方向</a:t>
            </a:r>
            <a:r>
              <a:rPr lang="zh-CN" altLang="en-US" sz="2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的</a:t>
            </a:r>
            <a:r>
              <a:rPr lang="ja-JP" altLang="en-US" sz="2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光</a:t>
            </a:r>
            <a:r>
              <a:rPr lang="zh-CN" altLang="en-US" sz="2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，不</a:t>
            </a:r>
            <a:r>
              <a:rPr lang="ja-JP" altLang="en-US" sz="2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全反射 </a:t>
            </a:r>
            <a:endParaRPr lang="ja-JP" altLang="en-US" sz="2400" dirty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53" name="Text Box 29"/>
          <p:cNvSpPr txBox="1">
            <a:spLocks noChangeArrowheads="1"/>
          </p:cNvSpPr>
          <p:nvPr/>
        </p:nvSpPr>
        <p:spPr bwMode="auto">
          <a:xfrm>
            <a:off x="681933" y="4581525"/>
            <a:ext cx="1423787" cy="46166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4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sz="2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防</a:t>
            </a:r>
            <a:r>
              <a:rPr lang="ja-JP" altLang="en-US" sz="2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反射 </a:t>
            </a:r>
            <a:endParaRPr lang="ja-JP" altLang="en-US" sz="2400" dirty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54" name="Text Box 4"/>
          <p:cNvSpPr txBox="1">
            <a:spLocks noChangeArrowheads="1"/>
          </p:cNvSpPr>
          <p:nvPr/>
        </p:nvSpPr>
        <p:spPr bwMode="auto">
          <a:xfrm>
            <a:off x="6457950" y="152400"/>
            <a:ext cx="17859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000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 ３</a:t>
            </a:r>
            <a:r>
              <a:rPr lang="ja-JP" altLang="en-US" sz="1000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．开发品，技术的介绍</a:t>
            </a:r>
            <a:endParaRPr lang="en-US" altLang="ja-JP" sz="1000" dirty="0" smtClean="0">
              <a:solidFill>
                <a:srgbClr val="0000FF"/>
              </a:solidFill>
              <a:latin typeface="宋体" pitchFamily="2" charset="-122"/>
              <a:ea typeface="宋体" pitchFamily="2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000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ja-JP" altLang="en-US" sz="1000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　</a:t>
            </a:r>
            <a:r>
              <a:rPr lang="en-US" altLang="ja-JP" sz="1000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3-1.</a:t>
            </a:r>
            <a:r>
              <a:rPr lang="ja-JP" altLang="en-US" sz="1000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氟化丙烯酸酯 </a:t>
            </a:r>
            <a:endParaRPr lang="ja-JP" altLang="en-US" sz="1000" dirty="0">
              <a:solidFill>
                <a:srgbClr val="0000FF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1258888" y="928688"/>
            <a:ext cx="6986587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kumimoji="0" lang="ja-JP" altLang="en-US" sz="20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１９０４ 	</a:t>
            </a:r>
            <a:r>
              <a:rPr kumimoji="0" lang="zh-CN" altLang="en-US" sz="20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创立</a:t>
            </a:r>
            <a:r>
              <a:rPr kumimoji="0" lang="ja-JP" altLang="en-US" sz="20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者</a:t>
            </a:r>
            <a:r>
              <a:rPr kumimoji="0" lang="ja-JP" altLang="en-US" sz="20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　片岡利一</a:t>
            </a:r>
            <a:r>
              <a:rPr kumimoji="0" lang="ja-JP" altLang="en-US" sz="20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郎</a:t>
            </a:r>
            <a:r>
              <a:rPr kumimoji="0" lang="zh-CN" altLang="en-US" sz="20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在</a:t>
            </a:r>
            <a:r>
              <a:rPr kumimoji="0" lang="ja-JP" altLang="en-US" sz="20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大阪市</a:t>
            </a:r>
            <a:r>
              <a:rPr kumimoji="0" lang="ja-JP" altLang="en-US" sz="20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浪速</a:t>
            </a:r>
            <a:r>
              <a:rPr kumimoji="0" lang="ja-JP" altLang="en-US" sz="20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区</a:t>
            </a:r>
            <a:r>
              <a:rPr kumimoji="0" lang="zh-CN" altLang="en-US" sz="20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，</a:t>
            </a:r>
            <a:endParaRPr kumimoji="0" lang="ja-JP" altLang="en-US" sz="2000" dirty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  <a:cs typeface="Arial Unicode MS" pitchFamily="34" charset="-122"/>
            </a:endParaRPr>
          </a:p>
          <a:p>
            <a:pPr>
              <a:buClrTx/>
              <a:buSzTx/>
              <a:buFontTx/>
              <a:buNone/>
            </a:pPr>
            <a:r>
              <a:rPr kumimoji="0" lang="ja-JP" altLang="en-US" sz="20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		</a:t>
            </a:r>
            <a:r>
              <a:rPr kumimoji="0" lang="zh-CN" altLang="en-US" sz="20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开始制造</a:t>
            </a:r>
            <a:r>
              <a:rPr kumimoji="0" lang="en-US" altLang="ja-JP" sz="20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Light Marcel</a:t>
            </a:r>
            <a:r>
              <a:rPr kumimoji="0" lang="zh-CN" altLang="en-US" sz="20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香皂</a:t>
            </a:r>
            <a:r>
              <a:rPr kumimoji="0" lang="ja-JP" altLang="en-US" sz="20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	</a:t>
            </a:r>
            <a:endParaRPr kumimoji="0" lang="en-US" altLang="ja-JP" sz="2000" dirty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  <a:cs typeface="Arial Unicode MS" pitchFamily="34" charset="-122"/>
            </a:endParaRPr>
          </a:p>
          <a:p>
            <a:pPr>
              <a:buClrTx/>
              <a:buSzTx/>
              <a:buFontTx/>
              <a:buNone/>
            </a:pPr>
            <a:r>
              <a:rPr kumimoji="0" lang="zh-CN" altLang="en-US" sz="20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                                之后表面活性剂制造业扩大</a:t>
            </a:r>
            <a:endParaRPr kumimoji="0" lang="en-US" altLang="zh-CN" sz="2000" dirty="0" smtClean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  <a:cs typeface="Arial Unicode MS" pitchFamily="34" charset="-122"/>
            </a:endParaRPr>
          </a:p>
          <a:p>
            <a:pPr>
              <a:buClrTx/>
              <a:buSzTx/>
              <a:buFontTx/>
              <a:buNone/>
            </a:pPr>
            <a:r>
              <a:rPr kumimoji="0" lang="ja-JP" altLang="en-US" sz="20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１９４２</a:t>
            </a:r>
            <a:r>
              <a:rPr kumimoji="0" lang="ja-JP" altLang="en-US" sz="20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	</a:t>
            </a:r>
            <a:r>
              <a:rPr kumimoji="0" lang="zh-CN" altLang="en-US" sz="20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变更公司名为</a:t>
            </a:r>
            <a:r>
              <a:rPr kumimoji="0" lang="ja-JP" altLang="en-US" sz="20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共</a:t>
            </a:r>
            <a:r>
              <a:rPr kumimoji="0" lang="ja-JP" altLang="en-US" sz="20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栄社油脂</a:t>
            </a:r>
            <a:r>
              <a:rPr kumimoji="0" lang="ja-JP" altLang="en-US" sz="20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化学</a:t>
            </a:r>
            <a:r>
              <a:rPr kumimoji="0" lang="zh-CN" altLang="en-US" sz="20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工业</a:t>
            </a:r>
            <a:r>
              <a:rPr kumimoji="0" lang="ja-JP" altLang="en-US" sz="20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株式会社</a:t>
            </a:r>
            <a:endParaRPr kumimoji="0" lang="ja-JP" altLang="en-US" sz="2000" dirty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  <a:cs typeface="Arial Unicode MS" pitchFamily="34" charset="-122"/>
            </a:endParaRPr>
          </a:p>
          <a:p>
            <a:pPr>
              <a:buClrTx/>
              <a:buSzTx/>
              <a:buFontTx/>
              <a:buNone/>
            </a:pPr>
            <a:r>
              <a:rPr kumimoji="0" lang="ja-JP" altLang="en-US" sz="20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１９６７	奈良</a:t>
            </a:r>
            <a:r>
              <a:rPr kumimoji="0" lang="ja-JP" altLang="en-US" sz="20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工</a:t>
            </a:r>
            <a:r>
              <a:rPr kumimoji="0" lang="zh-CN" altLang="en-US" sz="20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场</a:t>
            </a:r>
            <a:r>
              <a:rPr kumimoji="0" lang="ja-JP" altLang="en-US" sz="20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竣工</a:t>
            </a:r>
            <a:endParaRPr kumimoji="0" lang="ja-JP" altLang="en-US" sz="2000" dirty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  <a:cs typeface="Arial Unicode MS" pitchFamily="34" charset="-122"/>
            </a:endParaRPr>
          </a:p>
          <a:p>
            <a:pPr>
              <a:buClrTx/>
              <a:buSzTx/>
              <a:buFontTx/>
              <a:buNone/>
            </a:pPr>
            <a:r>
              <a:rPr kumimoji="0" lang="ja-JP" altLang="en-US" sz="20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１９７１	奈良</a:t>
            </a:r>
            <a:r>
              <a:rPr kumimoji="0" lang="ja-JP" altLang="en-US" sz="20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工</a:t>
            </a:r>
            <a:r>
              <a:rPr kumimoji="0" lang="zh-CN" altLang="en-US" sz="20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场内</a:t>
            </a:r>
            <a:r>
              <a:rPr kumimoji="0" lang="ja-JP" altLang="en-US" sz="20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研究所</a:t>
            </a:r>
            <a:r>
              <a:rPr kumimoji="0" lang="ja-JP" altLang="en-US" sz="20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建設竣工</a:t>
            </a:r>
          </a:p>
          <a:p>
            <a:pPr>
              <a:buClrTx/>
              <a:buSzTx/>
              <a:buFontTx/>
              <a:buNone/>
            </a:pPr>
            <a:r>
              <a:rPr kumimoji="0" lang="ja-JP" altLang="en-US" sz="20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１９８９	</a:t>
            </a:r>
            <a:r>
              <a:rPr kumimoji="0" lang="zh-CN" altLang="en-US" sz="20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设置</a:t>
            </a:r>
            <a:r>
              <a:rPr kumimoji="0" lang="ja-JP" altLang="en-US" sz="20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物流</a:t>
            </a:r>
            <a:r>
              <a:rPr kumimoji="0" lang="zh-CN" altLang="en-US" sz="20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中心</a:t>
            </a:r>
            <a:r>
              <a:rPr kumimoji="0" lang="ja-JP" altLang="en-US" sz="20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（大阪）。全</a:t>
            </a:r>
            <a:r>
              <a:rPr kumimoji="0" lang="zh-CN" altLang="en-US" sz="20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公司实现联网</a:t>
            </a:r>
            <a:endParaRPr kumimoji="0" lang="ja-JP" altLang="en-US" sz="2000" dirty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  <a:cs typeface="Arial Unicode MS" pitchFamily="34" charset="-122"/>
            </a:endParaRPr>
          </a:p>
          <a:p>
            <a:pPr>
              <a:buClrTx/>
              <a:buSzTx/>
              <a:buFontTx/>
              <a:buNone/>
            </a:pPr>
            <a:r>
              <a:rPr kumimoji="0" lang="ja-JP" altLang="en-US" sz="20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１９９２	</a:t>
            </a:r>
            <a:r>
              <a:rPr kumimoji="0" lang="zh-CN" altLang="en-US" sz="20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变更公司名为</a:t>
            </a:r>
            <a:r>
              <a:rPr kumimoji="0" lang="ja-JP" altLang="en-US" sz="20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共</a:t>
            </a:r>
            <a:r>
              <a:rPr kumimoji="0" lang="ja-JP" altLang="en-US" sz="20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栄社化学</a:t>
            </a:r>
            <a:r>
              <a:rPr kumimoji="0" lang="ja-JP" altLang="en-US" sz="20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株式会社</a:t>
            </a:r>
            <a:endParaRPr kumimoji="0" lang="ja-JP" altLang="en-US" sz="2000" dirty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  <a:cs typeface="Arial Unicode MS" pitchFamily="34" charset="-122"/>
            </a:endParaRPr>
          </a:p>
          <a:p>
            <a:pPr>
              <a:buClrTx/>
              <a:buSzTx/>
              <a:buFontTx/>
              <a:buNone/>
            </a:pPr>
            <a:r>
              <a:rPr kumimoji="0" lang="ja-JP" altLang="en-US" sz="20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１９９６	</a:t>
            </a:r>
            <a:r>
              <a:rPr kumimoji="0" lang="zh-CN" altLang="en-US" sz="20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总部迁移至</a:t>
            </a:r>
            <a:r>
              <a:rPr kumimoji="0" lang="ja-JP" altLang="en-US" sz="20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大阪市中央</a:t>
            </a:r>
            <a:r>
              <a:rPr kumimoji="0" lang="ja-JP" altLang="en-US" sz="20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区南本</a:t>
            </a:r>
            <a:r>
              <a:rPr kumimoji="0" lang="ja-JP" altLang="en-US" sz="20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町</a:t>
            </a:r>
            <a:endParaRPr kumimoji="0" lang="ja-JP" altLang="en-US" sz="2000" dirty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  <a:cs typeface="Arial Unicode MS" pitchFamily="34" charset="-122"/>
            </a:endParaRPr>
          </a:p>
          <a:p>
            <a:pPr>
              <a:buClrTx/>
              <a:buSzTx/>
              <a:buFontTx/>
              <a:buNone/>
            </a:pPr>
            <a:r>
              <a:rPr kumimoji="0" lang="ja-JP" altLang="en-US" sz="2000" dirty="0">
                <a:solidFill>
                  <a:srgbClr val="FF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１９９８	</a:t>
            </a:r>
            <a:r>
              <a:rPr kumimoji="0" lang="zh-CN" altLang="en-US" sz="2000" dirty="0" smtClean="0">
                <a:solidFill>
                  <a:srgbClr val="FF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取得</a:t>
            </a:r>
            <a:r>
              <a:rPr kumimoji="0" lang="ja-JP" altLang="en-US" sz="2000" dirty="0" smtClean="0">
                <a:solidFill>
                  <a:srgbClr val="FF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ＩＳＯ</a:t>
            </a:r>
            <a:r>
              <a:rPr kumimoji="0" lang="ja-JP" altLang="en-US" sz="2000" dirty="0">
                <a:solidFill>
                  <a:srgbClr val="FF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９００１　</a:t>
            </a:r>
            <a:r>
              <a:rPr kumimoji="0" lang="zh-CN" altLang="en-US" sz="2000" dirty="0" smtClean="0">
                <a:solidFill>
                  <a:srgbClr val="FF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认证</a:t>
            </a:r>
            <a:endParaRPr kumimoji="0" lang="en-US" altLang="zh-CN" sz="2000" dirty="0" smtClean="0">
              <a:solidFill>
                <a:srgbClr val="FF0000"/>
              </a:solidFill>
              <a:latin typeface="Adobe 宋体 Std L" pitchFamily="18" charset="-122"/>
              <a:ea typeface="Adobe 宋体 Std L" pitchFamily="18" charset="-122"/>
              <a:cs typeface="Arial Unicode MS" pitchFamily="34" charset="-122"/>
            </a:endParaRPr>
          </a:p>
          <a:p>
            <a:pPr>
              <a:buClrTx/>
              <a:buSzTx/>
              <a:buFontTx/>
              <a:buNone/>
            </a:pPr>
            <a:r>
              <a:rPr kumimoji="0" lang="ja-JP" altLang="en-US" sz="2000" dirty="0" smtClean="0">
                <a:solidFill>
                  <a:srgbClr val="FF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２００４</a:t>
            </a:r>
            <a:r>
              <a:rPr kumimoji="0" lang="ja-JP" altLang="en-US" sz="20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	</a:t>
            </a:r>
            <a:r>
              <a:rPr kumimoji="0" lang="zh-CN" altLang="en-US" sz="20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创立</a:t>
            </a:r>
            <a:r>
              <a:rPr kumimoji="0" lang="ja-JP" altLang="en-US" sz="20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１００周年</a:t>
            </a:r>
            <a:r>
              <a:rPr kumimoji="0" lang="zh-CN" altLang="en-US" sz="20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及</a:t>
            </a:r>
            <a:r>
              <a:rPr kumimoji="0" lang="ja-JP" altLang="en-US" sz="20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新</a:t>
            </a:r>
            <a:r>
              <a:rPr kumimoji="0" lang="ja-JP" altLang="en-US" sz="20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研究所竣工</a:t>
            </a:r>
          </a:p>
          <a:p>
            <a:pPr>
              <a:buClrTx/>
              <a:buSzTx/>
              <a:buFontTx/>
              <a:buNone/>
            </a:pPr>
            <a:r>
              <a:rPr kumimoji="0" lang="ja-JP" altLang="en-US" sz="20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	</a:t>
            </a:r>
            <a:r>
              <a:rPr kumimoji="0" lang="ja-JP" altLang="en-US" sz="20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                 </a:t>
            </a:r>
            <a:r>
              <a:rPr kumimoji="0" lang="zh-CN" altLang="en-US" sz="2000" dirty="0" smtClean="0">
                <a:solidFill>
                  <a:srgbClr val="FF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取得</a:t>
            </a:r>
            <a:r>
              <a:rPr kumimoji="0" lang="ja-JP" altLang="en-US" sz="2000" dirty="0" smtClean="0">
                <a:solidFill>
                  <a:srgbClr val="FF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ＩＳＯ</a:t>
            </a:r>
            <a:r>
              <a:rPr kumimoji="0" lang="en-US" altLang="ja-JP" sz="2000" dirty="0">
                <a:solidFill>
                  <a:srgbClr val="FF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1</a:t>
            </a:r>
            <a:r>
              <a:rPr kumimoji="0" lang="ja-JP" altLang="en-US" sz="2000" dirty="0" smtClean="0">
                <a:solidFill>
                  <a:srgbClr val="FF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４００１</a:t>
            </a:r>
            <a:r>
              <a:rPr kumimoji="0" lang="ja-JP" altLang="en-US" sz="2000" dirty="0">
                <a:solidFill>
                  <a:srgbClr val="FF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　</a:t>
            </a:r>
            <a:r>
              <a:rPr kumimoji="0" lang="zh-CN" altLang="en-US" sz="2000" dirty="0" smtClean="0">
                <a:solidFill>
                  <a:srgbClr val="FF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认证</a:t>
            </a:r>
            <a:endParaRPr kumimoji="0" lang="ja-JP" altLang="en-US" sz="2000" dirty="0">
              <a:solidFill>
                <a:srgbClr val="FF0000"/>
              </a:solidFill>
              <a:latin typeface="Adobe 宋体 Std L" pitchFamily="18" charset="-122"/>
              <a:ea typeface="Adobe 宋体 Std L" pitchFamily="18" charset="-122"/>
              <a:cs typeface="Arial Unicode MS" pitchFamily="34" charset="-122"/>
            </a:endParaRPr>
          </a:p>
          <a:p>
            <a:pPr marL="457200" indent="-457200">
              <a:buClrTx/>
              <a:buSzTx/>
              <a:buFontTx/>
              <a:buAutoNum type="arabicDbPlain" startAt="2005"/>
            </a:pPr>
            <a:r>
              <a:rPr kumimoji="0" lang="zh-CN" altLang="en-US" sz="2000" dirty="0" smtClean="0">
                <a:solidFill>
                  <a:srgbClr val="FF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               设立</a:t>
            </a:r>
            <a:r>
              <a:rPr kumimoji="0" lang="ja-JP" altLang="en-US" sz="2000" dirty="0" smtClean="0">
                <a:solidFill>
                  <a:srgbClr val="FF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上海</a:t>
            </a:r>
            <a:r>
              <a:rPr kumimoji="0" lang="zh-CN" altLang="en-US" sz="2000" dirty="0" smtClean="0">
                <a:solidFill>
                  <a:srgbClr val="FF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驻在员事务所</a:t>
            </a:r>
            <a:endParaRPr kumimoji="0" lang="en-US" altLang="zh-CN" sz="2000" dirty="0" smtClean="0">
              <a:solidFill>
                <a:srgbClr val="FF0000"/>
              </a:solidFill>
              <a:latin typeface="Adobe 宋体 Std L" pitchFamily="18" charset="-122"/>
              <a:ea typeface="Adobe 宋体 Std L" pitchFamily="18" charset="-122"/>
              <a:cs typeface="Arial Unicode MS" pitchFamily="34" charset="-122"/>
            </a:endParaRPr>
          </a:p>
          <a:p>
            <a:pPr marL="457200" indent="-457200">
              <a:buClrTx/>
              <a:buSzTx/>
              <a:buFontTx/>
              <a:buAutoNum type="arabicDbPlain" startAt="2005"/>
            </a:pPr>
            <a:r>
              <a:rPr kumimoji="0" lang="ja-JP" altLang="en-US" sz="20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２００９</a:t>
            </a:r>
            <a:r>
              <a:rPr kumimoji="0" lang="ja-JP" altLang="en-US" sz="20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	滋</a:t>
            </a:r>
            <a:r>
              <a:rPr kumimoji="0" lang="ja-JP" altLang="en-US" sz="20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賀</a:t>
            </a:r>
            <a:r>
              <a:rPr kumimoji="0" lang="zh-CN" altLang="en-US" sz="20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工场</a:t>
            </a:r>
            <a:r>
              <a:rPr kumimoji="0" lang="ja-JP" altLang="en-US" sz="20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、台湾</a:t>
            </a:r>
            <a:r>
              <a:rPr kumimoji="0" lang="zh-CN" altLang="en-US" sz="20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工场</a:t>
            </a:r>
            <a:r>
              <a:rPr kumimoji="0" lang="ja-JP" altLang="en-US" sz="20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（</a:t>
            </a:r>
            <a:r>
              <a:rPr kumimoji="0" lang="ja-JP" altLang="en-US" sz="20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強栄科技</a:t>
            </a:r>
            <a:r>
              <a:rPr kumimoji="0" lang="ja-JP" altLang="en-US" sz="20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）     竣工</a:t>
            </a:r>
            <a:endParaRPr kumimoji="0" lang="ja-JP" altLang="en-US" sz="2000" dirty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  <a:cs typeface="Arial Unicode MS" pitchFamily="34" charset="-122"/>
            </a:endParaRPr>
          </a:p>
          <a:p>
            <a:pPr>
              <a:buClrTx/>
              <a:buSzTx/>
              <a:buFontTx/>
              <a:buNone/>
            </a:pPr>
            <a:r>
              <a:rPr kumimoji="0" lang="ja-JP" altLang="en-US" sz="2000" dirty="0">
                <a:solidFill>
                  <a:srgbClr val="FF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２０１０</a:t>
            </a:r>
            <a:r>
              <a:rPr kumimoji="0" lang="ja-JP" altLang="en-US" sz="20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　 </a:t>
            </a:r>
            <a:r>
              <a:rPr kumimoji="0" lang="ja-JP" altLang="en-US" sz="2000" dirty="0" smtClean="0">
                <a:solidFill>
                  <a:srgbClr val="FF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上海</a:t>
            </a:r>
            <a:r>
              <a:rPr kumimoji="0" lang="zh-CN" altLang="en-US" sz="2000" dirty="0" smtClean="0">
                <a:solidFill>
                  <a:srgbClr val="FF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驻在员事务所</a:t>
            </a:r>
            <a:r>
              <a:rPr kumimoji="0" lang="ja-JP" altLang="en-US" sz="2000" dirty="0" smtClean="0">
                <a:solidFill>
                  <a:srgbClr val="FF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当地</a:t>
            </a:r>
            <a:r>
              <a:rPr kumimoji="0" lang="ja-JP" altLang="en-US" sz="2000" dirty="0">
                <a:solidFill>
                  <a:srgbClr val="FF0000"/>
                </a:solidFill>
                <a:latin typeface="Adobe 宋体 Std L" pitchFamily="18" charset="-122"/>
                <a:ea typeface="Adobe 宋体 Std L" pitchFamily="18" charset="-122"/>
                <a:cs typeface="Arial Unicode MS" pitchFamily="34" charset="-122"/>
              </a:rPr>
              <a:t>法人化</a:t>
            </a:r>
          </a:p>
        </p:txBody>
      </p:sp>
      <p:sp>
        <p:nvSpPr>
          <p:cNvPr id="17" name="Text Box 116"/>
          <p:cNvSpPr txBox="1">
            <a:spLocks noChangeArrowheads="1"/>
          </p:cNvSpPr>
          <p:nvPr/>
        </p:nvSpPr>
        <p:spPr bwMode="auto">
          <a:xfrm>
            <a:off x="454025" y="400050"/>
            <a:ext cx="816249" cy="461665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历史</a:t>
            </a:r>
            <a:endParaRPr lang="en-US" altLang="ja-JP" sz="2400" dirty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  <p:grpSp>
        <p:nvGrpSpPr>
          <p:cNvPr id="18" name="Group 1030"/>
          <p:cNvGrpSpPr>
            <a:grpSpLocks/>
          </p:cNvGrpSpPr>
          <p:nvPr/>
        </p:nvGrpSpPr>
        <p:grpSpPr bwMode="auto">
          <a:xfrm>
            <a:off x="0" y="0"/>
            <a:ext cx="9144000" cy="6881813"/>
            <a:chOff x="0" y="0"/>
            <a:chExt cx="5760" cy="4335"/>
          </a:xfrm>
        </p:grpSpPr>
        <p:pic>
          <p:nvPicPr>
            <p:cNvPr id="19" name="Picture 103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5" y="0"/>
              <a:ext cx="385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 Box 1032"/>
            <p:cNvSpPr txBox="1">
              <a:spLocks noChangeArrowheads="1"/>
            </p:cNvSpPr>
            <p:nvPr/>
          </p:nvSpPr>
          <p:spPr bwMode="auto">
            <a:xfrm>
              <a:off x="2391" y="4161"/>
              <a:ext cx="1016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itchFamily="2" charset="2"/>
                <a:buChar char="|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ja-JP" altLang="en-US" sz="1200">
                  <a:solidFill>
                    <a:srgbClr val="000000"/>
                  </a:solidFill>
                  <a:latin typeface="Adobe 宋体 Std L" pitchFamily="18" charset="-122"/>
                  <a:ea typeface="Adobe 宋体 Std L" pitchFamily="18" charset="-122"/>
                </a:rPr>
                <a:t>共栄社化学株式会社</a:t>
              </a:r>
            </a:p>
          </p:txBody>
        </p:sp>
        <p:sp>
          <p:nvSpPr>
            <p:cNvPr id="21" name="Line 1033"/>
            <p:cNvSpPr>
              <a:spLocks noChangeShapeType="1"/>
            </p:cNvSpPr>
            <p:nvPr/>
          </p:nvSpPr>
          <p:spPr bwMode="auto">
            <a:xfrm>
              <a:off x="0" y="4156"/>
              <a:ext cx="5760" cy="0"/>
            </a:xfrm>
            <a:prstGeom prst="line">
              <a:avLst/>
            </a:prstGeom>
            <a:noFill/>
            <a:ln w="19050">
              <a:solidFill>
                <a:srgbClr val="99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latin typeface="Adobe 宋体 Std L" pitchFamily="18" charset="-122"/>
                <a:ea typeface="Adobe 宋体 Std L" pitchFamily="18" charset="-122"/>
              </a:endParaRPr>
            </a:p>
          </p:txBody>
        </p:sp>
      </p:grp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6457950" y="152400"/>
            <a:ext cx="178593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000" dirty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 １</a:t>
            </a:r>
            <a:r>
              <a:rPr lang="ja-JP" altLang="en-US" sz="1000" dirty="0" smtClean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．</a:t>
            </a:r>
            <a:r>
              <a:rPr lang="zh-CN" altLang="en-US" sz="1000" dirty="0" smtClean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公司简介及事业介绍</a:t>
            </a:r>
            <a:endParaRPr lang="ja-JP" altLang="en-US" sz="1000" dirty="0">
              <a:solidFill>
                <a:srgbClr val="0000FF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29"/>
          <p:cNvGrpSpPr>
            <a:grpSpLocks/>
          </p:cNvGrpSpPr>
          <p:nvPr/>
        </p:nvGrpSpPr>
        <p:grpSpPr bwMode="auto">
          <a:xfrm>
            <a:off x="0" y="0"/>
            <a:ext cx="9144000" cy="6880225"/>
            <a:chOff x="0" y="0"/>
            <a:chExt cx="5760" cy="4334"/>
          </a:xfrm>
        </p:grpSpPr>
        <p:pic>
          <p:nvPicPr>
            <p:cNvPr id="11" name="Picture 103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5" y="0"/>
              <a:ext cx="385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1031"/>
            <p:cNvSpPr txBox="1">
              <a:spLocks noChangeArrowheads="1"/>
            </p:cNvSpPr>
            <p:nvPr/>
          </p:nvSpPr>
          <p:spPr bwMode="auto">
            <a:xfrm>
              <a:off x="2391" y="4161"/>
              <a:ext cx="98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itchFamily="2" charset="2"/>
                <a:buChar char="|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ja-JP" altLang="en-US" sz="1200">
                  <a:solidFill>
                    <a:srgbClr val="000000"/>
                  </a:solidFill>
                  <a:latin typeface="宋体" pitchFamily="2" charset="-122"/>
                  <a:ea typeface="宋体" pitchFamily="2" charset="-122"/>
                </a:rPr>
                <a:t>共栄社化学株式会社</a:t>
              </a:r>
            </a:p>
          </p:txBody>
        </p:sp>
        <p:sp>
          <p:nvSpPr>
            <p:cNvPr id="13" name="Line 1032"/>
            <p:cNvSpPr>
              <a:spLocks noChangeShapeType="1"/>
            </p:cNvSpPr>
            <p:nvPr/>
          </p:nvSpPr>
          <p:spPr bwMode="auto">
            <a:xfrm>
              <a:off x="0" y="4156"/>
              <a:ext cx="5760" cy="0"/>
            </a:xfrm>
            <a:prstGeom prst="line">
              <a:avLst/>
            </a:prstGeom>
            <a:noFill/>
            <a:ln w="19050">
              <a:solidFill>
                <a:srgbClr val="99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latin typeface="宋体" pitchFamily="2" charset="-122"/>
                <a:ea typeface="宋体" pitchFamily="2" charset="-122"/>
              </a:endParaRPr>
            </a:p>
          </p:txBody>
        </p:sp>
      </p:grpSp>
      <p:sp>
        <p:nvSpPr>
          <p:cNvPr id="14" name="Text Box 116"/>
          <p:cNvSpPr txBox="1">
            <a:spLocks noChangeArrowheads="1"/>
          </p:cNvSpPr>
          <p:nvPr/>
        </p:nvSpPr>
        <p:spPr bwMode="auto">
          <a:xfrm>
            <a:off x="2051050" y="2276475"/>
            <a:ext cx="5745484" cy="646331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36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ja-JP" altLang="en-US" sz="36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３－２</a:t>
            </a:r>
            <a:r>
              <a:rPr lang="ja-JP" altLang="en-US" sz="36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．中</a:t>
            </a:r>
            <a:r>
              <a:rPr lang="ja-JP" altLang="en-US" sz="36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高折射率</a:t>
            </a:r>
            <a:r>
              <a:rPr lang="ja-JP" altLang="en-US" sz="36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材料 </a:t>
            </a:r>
            <a:endParaRPr lang="en-US" altLang="ja-JP" sz="3600" dirty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2268538" y="3276600"/>
            <a:ext cx="5060950" cy="14573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6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8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ja-JP" altLang="en-US" sz="28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・</a:t>
            </a:r>
            <a:r>
              <a:rPr lang="en-US" altLang="ja-JP" sz="28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LIGHT</a:t>
            </a:r>
            <a:r>
              <a:rPr lang="ja-JP" altLang="en-US" sz="28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丙烯酸酯 </a:t>
            </a:r>
            <a:r>
              <a:rPr lang="ja-JP" altLang="en-US" sz="28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ＰＯＢ－Ａ </a:t>
            </a:r>
          </a:p>
          <a:p>
            <a:pPr eaLnBrk="1" hangingPunct="1">
              <a:lnSpc>
                <a:spcPct val="16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8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 ・ＨＩＣ－ＧＬ 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6457950" y="152400"/>
            <a:ext cx="17859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000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 ３</a:t>
            </a:r>
            <a:r>
              <a:rPr lang="ja-JP" altLang="en-US" sz="1000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．开发品，技术的介绍</a:t>
            </a:r>
            <a:endParaRPr lang="en-US" altLang="ja-JP" sz="1000" dirty="0" smtClean="0">
              <a:solidFill>
                <a:srgbClr val="0000FF"/>
              </a:solidFill>
              <a:latin typeface="宋体" pitchFamily="2" charset="-122"/>
              <a:ea typeface="宋体" pitchFamily="2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000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ja-JP" altLang="en-US" sz="1000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　</a:t>
            </a:r>
            <a:r>
              <a:rPr lang="en-US" altLang="ja-JP" sz="1000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3-2.</a:t>
            </a:r>
            <a:r>
              <a:rPr lang="ja-JP" altLang="en-US" sz="1000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中高折射率材料 </a:t>
            </a:r>
            <a:endParaRPr lang="ja-JP" altLang="en-US" sz="1000" dirty="0">
              <a:solidFill>
                <a:srgbClr val="0000FF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utoShape 23"/>
          <p:cNvSpPr>
            <a:spLocks noChangeArrowheads="1"/>
          </p:cNvSpPr>
          <p:nvPr/>
        </p:nvSpPr>
        <p:spPr bwMode="auto">
          <a:xfrm>
            <a:off x="1042988" y="4581525"/>
            <a:ext cx="7632700" cy="1998663"/>
          </a:xfrm>
          <a:prstGeom prst="horizontalScroll">
            <a:avLst>
              <a:gd name="adj" fmla="val 8481"/>
            </a:avLst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  <a:effectLst>
            <a:prstShdw prst="shdw17" dist="17961" dir="2700000">
              <a:srgbClr val="000000"/>
            </a:prstShdw>
          </a:effec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240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9" name="Rectangle 9"/>
          <p:cNvSpPr>
            <a:spLocks noChangeArrowheads="1"/>
          </p:cNvSpPr>
          <p:nvPr/>
        </p:nvSpPr>
        <p:spPr bwMode="auto">
          <a:xfrm>
            <a:off x="1763713" y="1052513"/>
            <a:ext cx="5256212" cy="151288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1800" b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0" name="Text Box 116"/>
          <p:cNvSpPr txBox="1">
            <a:spLocks noChangeArrowheads="1"/>
          </p:cNvSpPr>
          <p:nvPr/>
        </p:nvSpPr>
        <p:spPr bwMode="auto">
          <a:xfrm>
            <a:off x="958850" y="260350"/>
            <a:ext cx="4213013" cy="461665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4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en-US" altLang="ja-JP" sz="2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LIGHT</a:t>
            </a:r>
            <a:r>
              <a:rPr lang="ja-JP" altLang="en-US" sz="2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丙烯酸酯 </a:t>
            </a:r>
            <a:r>
              <a:rPr lang="ja-JP" altLang="en-US" sz="24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ＰＯＢ－Ａ </a:t>
            </a:r>
            <a:endParaRPr lang="en-US" altLang="ja-JP" sz="2400" dirty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</p:txBody>
      </p:sp>
      <p:grpSp>
        <p:nvGrpSpPr>
          <p:cNvPr id="31" name="Group 1029"/>
          <p:cNvGrpSpPr>
            <a:grpSpLocks/>
          </p:cNvGrpSpPr>
          <p:nvPr/>
        </p:nvGrpSpPr>
        <p:grpSpPr bwMode="auto">
          <a:xfrm>
            <a:off x="0" y="0"/>
            <a:ext cx="9144000" cy="6880225"/>
            <a:chOff x="0" y="0"/>
            <a:chExt cx="5760" cy="4334"/>
          </a:xfrm>
        </p:grpSpPr>
        <p:pic>
          <p:nvPicPr>
            <p:cNvPr id="32" name="Picture 103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5" y="0"/>
              <a:ext cx="385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Text Box 1031"/>
            <p:cNvSpPr txBox="1">
              <a:spLocks noChangeArrowheads="1"/>
            </p:cNvSpPr>
            <p:nvPr/>
          </p:nvSpPr>
          <p:spPr bwMode="auto">
            <a:xfrm>
              <a:off x="2391" y="4161"/>
              <a:ext cx="98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itchFamily="2" charset="2"/>
                <a:buChar char="|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ja-JP" altLang="en-US" sz="1200">
                  <a:solidFill>
                    <a:srgbClr val="000000"/>
                  </a:solidFill>
                  <a:latin typeface="宋体" pitchFamily="2" charset="-122"/>
                  <a:ea typeface="宋体" pitchFamily="2" charset="-122"/>
                </a:rPr>
                <a:t>共栄社化学株式会社</a:t>
              </a:r>
            </a:p>
          </p:txBody>
        </p:sp>
        <p:sp>
          <p:nvSpPr>
            <p:cNvPr id="34" name="Line 1032"/>
            <p:cNvSpPr>
              <a:spLocks noChangeShapeType="1"/>
            </p:cNvSpPr>
            <p:nvPr/>
          </p:nvSpPr>
          <p:spPr bwMode="auto">
            <a:xfrm>
              <a:off x="0" y="4156"/>
              <a:ext cx="5760" cy="0"/>
            </a:xfrm>
            <a:prstGeom prst="line">
              <a:avLst/>
            </a:prstGeom>
            <a:noFill/>
            <a:ln w="19050">
              <a:solidFill>
                <a:srgbClr val="99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latin typeface="宋体" pitchFamily="2" charset="-122"/>
                <a:ea typeface="宋体" pitchFamily="2" charset="-122"/>
              </a:endParaRPr>
            </a:p>
          </p:txBody>
        </p:sp>
      </p:grpSp>
      <p:pic>
        <p:nvPicPr>
          <p:cNvPr id="35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196975"/>
            <a:ext cx="4608513" cy="120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999999"/>
                  </a:outerShdw>
                </a:effectLst>
              </a14:hiddenEffects>
            </a:ext>
          </a:extLst>
        </p:spPr>
      </p:pic>
      <p:sp>
        <p:nvSpPr>
          <p:cNvPr id="36" name="テキスト ボックス 16"/>
          <p:cNvSpPr txBox="1">
            <a:spLocks noChangeArrowheads="1"/>
          </p:cNvSpPr>
          <p:nvPr/>
        </p:nvSpPr>
        <p:spPr bwMode="auto">
          <a:xfrm>
            <a:off x="1403350" y="4716463"/>
            <a:ext cx="6373861" cy="153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4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 ・中</a:t>
            </a:r>
            <a:r>
              <a:rPr lang="ja-JP" altLang="en-US" sz="2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高折射率 </a:t>
            </a:r>
            <a:endParaRPr lang="ja-JP" altLang="en-US" sz="2400" dirty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4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 ・低</a:t>
            </a:r>
            <a:r>
              <a:rPr lang="ja-JP" altLang="en-US" sz="2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粘度</a:t>
            </a:r>
            <a:r>
              <a:rPr lang="zh-CN" altLang="en-US" sz="2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，稀释性好，与</a:t>
            </a:r>
            <a:r>
              <a:rPr lang="ja-JP" altLang="en-US" sz="2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树脂</a:t>
            </a:r>
            <a:r>
              <a:rPr lang="zh-CN" altLang="en-US" sz="2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的相</a:t>
            </a:r>
            <a:r>
              <a:rPr lang="ja-JP" altLang="en-US" sz="2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溶性</a:t>
            </a:r>
            <a:r>
              <a:rPr lang="zh-CN" altLang="en-US" sz="2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优越</a:t>
            </a:r>
            <a:r>
              <a:rPr lang="ja-JP" altLang="en-US" sz="2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 </a:t>
            </a:r>
            <a:endParaRPr lang="ja-JP" altLang="en-US" sz="2400" dirty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4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ja-JP" altLang="en-US" sz="2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・</a:t>
            </a:r>
            <a:r>
              <a:rPr lang="zh-CN" altLang="en-US" sz="2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赋予</a:t>
            </a:r>
            <a:r>
              <a:rPr lang="ja-JP" altLang="en-US" sz="2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硬化膜</a:t>
            </a:r>
            <a:r>
              <a:rPr lang="zh-CN" altLang="en-US" sz="2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柔软</a:t>
            </a:r>
            <a:r>
              <a:rPr lang="ja-JP" altLang="en-US" sz="2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性</a:t>
            </a:r>
            <a:endParaRPr lang="ja-JP" altLang="en-US" sz="2400" dirty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7" name="Text Box 21"/>
          <p:cNvSpPr txBox="1">
            <a:spLocks noChangeArrowheads="1"/>
          </p:cNvSpPr>
          <p:nvPr/>
        </p:nvSpPr>
        <p:spPr bwMode="auto">
          <a:xfrm>
            <a:off x="820746" y="4221163"/>
            <a:ext cx="1114409" cy="46166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4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ja-JP" altLang="en-US" sz="2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特征 </a:t>
            </a:r>
            <a:endParaRPr lang="ja-JP" altLang="en-US" sz="2400" dirty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</p:txBody>
      </p:sp>
      <p:graphicFrame>
        <p:nvGraphicFramePr>
          <p:cNvPr id="38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972130"/>
              </p:ext>
            </p:extLst>
          </p:nvPr>
        </p:nvGraphicFramePr>
        <p:xfrm>
          <a:off x="1907704" y="2736684"/>
          <a:ext cx="5257130" cy="1414656"/>
        </p:xfrm>
        <a:graphic>
          <a:graphicData uri="http://schemas.openxmlformats.org/drawingml/2006/table">
            <a:tbl>
              <a:tblPr/>
              <a:tblGrid>
                <a:gridCol w="1273189"/>
                <a:gridCol w="1768318"/>
                <a:gridCol w="2215623"/>
              </a:tblGrid>
              <a:tr h="353664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ＰＯＢ－Ａ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353664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色数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ＡＰＨＡ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53664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粘度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mPa・s/25℃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53664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折射率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000" b="0" i="0" u="none" strike="noStrike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25℃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1.566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6457950" y="152400"/>
            <a:ext cx="17859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000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 ３</a:t>
            </a:r>
            <a:r>
              <a:rPr lang="ja-JP" altLang="en-US" sz="1000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．开发品，技术的介绍</a:t>
            </a:r>
            <a:endParaRPr lang="en-US" altLang="ja-JP" sz="1000" dirty="0" smtClean="0">
              <a:solidFill>
                <a:srgbClr val="0000FF"/>
              </a:solidFill>
              <a:latin typeface="宋体" pitchFamily="2" charset="-122"/>
              <a:ea typeface="宋体" pitchFamily="2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000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ja-JP" altLang="en-US" sz="1000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　</a:t>
            </a:r>
            <a:r>
              <a:rPr lang="en-US" altLang="ja-JP" sz="1000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3-2.</a:t>
            </a:r>
            <a:r>
              <a:rPr lang="ja-JP" altLang="en-US" sz="1000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中高折射率材料 </a:t>
            </a:r>
            <a:endParaRPr lang="ja-JP" altLang="en-US" sz="1000" dirty="0">
              <a:solidFill>
                <a:srgbClr val="0000FF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2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836613"/>
            <a:ext cx="6769100" cy="4073525"/>
          </a:xfrm>
        </p:spPr>
      </p:pic>
      <p:grpSp>
        <p:nvGrpSpPr>
          <p:cNvPr id="13" name="Group 1029"/>
          <p:cNvGrpSpPr>
            <a:grpSpLocks/>
          </p:cNvGrpSpPr>
          <p:nvPr/>
        </p:nvGrpSpPr>
        <p:grpSpPr bwMode="auto">
          <a:xfrm>
            <a:off x="0" y="0"/>
            <a:ext cx="9144000" cy="6880225"/>
            <a:chOff x="0" y="0"/>
            <a:chExt cx="5760" cy="4334"/>
          </a:xfrm>
        </p:grpSpPr>
        <p:pic>
          <p:nvPicPr>
            <p:cNvPr id="14" name="Picture 103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5" y="0"/>
              <a:ext cx="385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 Box 1031"/>
            <p:cNvSpPr txBox="1">
              <a:spLocks noChangeArrowheads="1"/>
            </p:cNvSpPr>
            <p:nvPr/>
          </p:nvSpPr>
          <p:spPr bwMode="auto">
            <a:xfrm>
              <a:off x="2391" y="4161"/>
              <a:ext cx="98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itchFamily="2" charset="2"/>
                <a:buChar char="|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ja-JP" altLang="en-US" sz="1200">
                  <a:solidFill>
                    <a:srgbClr val="000000"/>
                  </a:solidFill>
                  <a:latin typeface="宋体" pitchFamily="2" charset="-122"/>
                  <a:ea typeface="宋体" pitchFamily="2" charset="-122"/>
                </a:rPr>
                <a:t>共栄社化学株式会社</a:t>
              </a:r>
            </a:p>
          </p:txBody>
        </p:sp>
        <p:sp>
          <p:nvSpPr>
            <p:cNvPr id="16" name="Line 1032"/>
            <p:cNvSpPr>
              <a:spLocks noChangeShapeType="1"/>
            </p:cNvSpPr>
            <p:nvPr/>
          </p:nvSpPr>
          <p:spPr bwMode="auto">
            <a:xfrm>
              <a:off x="0" y="4156"/>
              <a:ext cx="5760" cy="0"/>
            </a:xfrm>
            <a:prstGeom prst="line">
              <a:avLst/>
            </a:prstGeom>
            <a:noFill/>
            <a:ln w="19050">
              <a:solidFill>
                <a:srgbClr val="99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latin typeface="宋体" pitchFamily="2" charset="-122"/>
                <a:ea typeface="宋体" pitchFamily="2" charset="-122"/>
              </a:endParaRPr>
            </a:p>
          </p:txBody>
        </p:sp>
      </p:grpSp>
      <p:sp>
        <p:nvSpPr>
          <p:cNvPr id="17" name="Text Box 116"/>
          <p:cNvSpPr txBox="1">
            <a:spLocks noChangeArrowheads="1"/>
          </p:cNvSpPr>
          <p:nvPr/>
        </p:nvSpPr>
        <p:spPr bwMode="auto">
          <a:xfrm>
            <a:off x="958850" y="260350"/>
            <a:ext cx="4517583" cy="461665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4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ja-JP" altLang="en-US" sz="2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混合物</a:t>
            </a:r>
            <a:r>
              <a:rPr lang="zh-CN" altLang="en-US" sz="2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的</a:t>
            </a:r>
            <a:r>
              <a:rPr lang="ja-JP" altLang="en-US" sz="2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折射率</a:t>
            </a:r>
            <a:r>
              <a:rPr lang="zh-CN" altLang="en-US" sz="24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与</a:t>
            </a:r>
            <a:r>
              <a:rPr lang="ja-JP" altLang="en-US" sz="2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粘度</a:t>
            </a:r>
            <a:r>
              <a:rPr lang="zh-CN" altLang="en-US" sz="2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的关系</a:t>
            </a:r>
            <a:r>
              <a:rPr lang="ja-JP" altLang="en-US" sz="2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 </a:t>
            </a:r>
            <a:endParaRPr lang="en-US" altLang="ja-JP" sz="2400" dirty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8" name="Oval 65"/>
          <p:cNvSpPr>
            <a:spLocks noChangeArrowheads="1"/>
          </p:cNvSpPr>
          <p:nvPr/>
        </p:nvSpPr>
        <p:spPr bwMode="auto">
          <a:xfrm>
            <a:off x="5753100" y="1092200"/>
            <a:ext cx="217488" cy="1295400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rgbClr val="0000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2400">
              <a:latin typeface="宋体" pitchFamily="2" charset="-122"/>
              <a:ea typeface="宋体" pitchFamily="2" charset="-122"/>
            </a:endParaRPr>
          </a:p>
        </p:txBody>
      </p:sp>
      <p:graphicFrame>
        <p:nvGraphicFramePr>
          <p:cNvPr id="19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9919667"/>
              </p:ext>
            </p:extLst>
          </p:nvPr>
        </p:nvGraphicFramePr>
        <p:xfrm>
          <a:off x="600143" y="5013176"/>
          <a:ext cx="7983137" cy="1757223"/>
        </p:xfrm>
        <a:graphic>
          <a:graphicData uri="http://schemas.openxmlformats.org/drawingml/2006/table">
            <a:tbl>
              <a:tblPr/>
              <a:tblGrid>
                <a:gridCol w="2822321"/>
                <a:gridCol w="1290204"/>
                <a:gridCol w="1290204"/>
                <a:gridCol w="1290204"/>
                <a:gridCol w="1290204"/>
              </a:tblGrid>
              <a:tr h="30663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ＰＯ－Ａ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ＢＺ－Ａ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ＯＰＰ－ＥＡ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ＰＯＢ－Ａ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29049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粘度 （</a:t>
                      </a:r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mPa・s/25℃)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900" b="0" i="0" u="none" strike="noStrike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900" b="0" i="0" u="none" strike="noStrike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900" b="0" i="0" u="none" strike="noStrike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120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900" b="0" i="0" u="none" strike="noStrike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049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折射率 </a:t>
                      </a:r>
                      <a:r>
                        <a:rPr lang="ja-JP" alt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（</a:t>
                      </a:r>
                      <a:r>
                        <a:rPr lang="en-US" altLang="ja-JP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25℃)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900" b="0" i="0" u="none" strike="noStrike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1.516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900" b="0" i="0" u="none" strike="noStrike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1.514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900" b="0" i="0" u="none" strike="noStrike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1.577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900" b="0" i="0" u="none" strike="noStrike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1.566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9712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折射率</a:t>
                      </a:r>
                      <a:r>
                        <a:rPr lang="ja-JP" alt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： </a:t>
                      </a:r>
                      <a:r>
                        <a:rPr lang="en-US" altLang="ja-JP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1.60</a:t>
                      </a:r>
                      <a:r>
                        <a:rPr lang="zh-CN" altLang="en-US" sz="1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时的</a:t>
                      </a:r>
                      <a:r>
                        <a:rPr lang="ja-JP" alt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/>
                      </a:r>
                      <a:br>
                        <a:rPr lang="ja-JP" alt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</a:br>
                      <a:r>
                        <a:rPr lang="ja-JP" alt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粘度 </a:t>
                      </a:r>
                      <a:r>
                        <a:rPr lang="en-US" altLang="ja-JP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(mPa</a:t>
                      </a:r>
                      <a:r>
                        <a:rPr lang="ja-JP" alt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・</a:t>
                      </a:r>
                      <a:r>
                        <a:rPr lang="en-US" altLang="ja-JP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s/25℃)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900" b="0" i="0" u="none" strike="noStrike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100,000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900" b="0" i="0" u="none" strike="noStrike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40,000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900" b="0" i="0" u="none" strike="noStrike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30,000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900" b="1" i="0" u="sng" strike="noStrike" dirty="0">
                          <a:solidFill>
                            <a:srgbClr val="FF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10,000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6457950" y="152400"/>
            <a:ext cx="17859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000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 ３</a:t>
            </a:r>
            <a:r>
              <a:rPr lang="ja-JP" altLang="en-US" sz="1000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．开发品，技术的介绍</a:t>
            </a:r>
            <a:endParaRPr lang="en-US" altLang="ja-JP" sz="1000" dirty="0" smtClean="0">
              <a:solidFill>
                <a:srgbClr val="0000FF"/>
              </a:solidFill>
              <a:latin typeface="宋体" pitchFamily="2" charset="-122"/>
              <a:ea typeface="宋体" pitchFamily="2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000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ja-JP" altLang="en-US" sz="1000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　</a:t>
            </a:r>
            <a:r>
              <a:rPr lang="en-US" altLang="ja-JP" sz="1000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3-2.</a:t>
            </a:r>
            <a:r>
              <a:rPr lang="ja-JP" altLang="en-US" sz="1000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中高折射率材料 </a:t>
            </a:r>
            <a:endParaRPr lang="ja-JP" altLang="en-US" sz="1000" dirty="0">
              <a:solidFill>
                <a:srgbClr val="0000FF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3124200" y="62484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/>
            <a:fld id="{B81D25E6-EE40-4A23-9CD4-598D5C2DE0CA}" type="slidenum">
              <a:rPr kumimoji="0" lang="en-US" altLang="ja-JP" sz="1400" b="0" smtClean="0">
                <a:latin typeface="宋体" pitchFamily="2" charset="-122"/>
                <a:ea typeface="宋体" pitchFamily="2" charset="-122"/>
              </a:rPr>
              <a:pPr algn="ctr" eaLnBrk="1" hangingPunct="1"/>
              <a:t>43</a:t>
            </a:fld>
            <a:endParaRPr kumimoji="0" lang="en-US" altLang="ja-JP" sz="1400" b="0" smtClean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13" name="Picture 2" descr="CIMG32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2000250"/>
            <a:ext cx="8389938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029"/>
          <p:cNvGrpSpPr>
            <a:grpSpLocks/>
          </p:cNvGrpSpPr>
          <p:nvPr/>
        </p:nvGrpSpPr>
        <p:grpSpPr bwMode="auto">
          <a:xfrm>
            <a:off x="0" y="0"/>
            <a:ext cx="9144000" cy="6880225"/>
            <a:chOff x="0" y="0"/>
            <a:chExt cx="5760" cy="4334"/>
          </a:xfrm>
        </p:grpSpPr>
        <p:pic>
          <p:nvPicPr>
            <p:cNvPr id="15" name="Picture 103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5" y="0"/>
              <a:ext cx="385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 Box 1031"/>
            <p:cNvSpPr txBox="1">
              <a:spLocks noChangeArrowheads="1"/>
            </p:cNvSpPr>
            <p:nvPr/>
          </p:nvSpPr>
          <p:spPr bwMode="auto">
            <a:xfrm>
              <a:off x="2391" y="4161"/>
              <a:ext cx="98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itchFamily="2" charset="2"/>
                <a:buChar char="|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ja-JP" altLang="en-US" sz="1200">
                  <a:solidFill>
                    <a:srgbClr val="000000"/>
                  </a:solidFill>
                  <a:latin typeface="宋体" pitchFamily="2" charset="-122"/>
                  <a:ea typeface="宋体" pitchFamily="2" charset="-122"/>
                </a:rPr>
                <a:t>共栄社化学株式会社</a:t>
              </a:r>
            </a:p>
          </p:txBody>
        </p:sp>
        <p:sp>
          <p:nvSpPr>
            <p:cNvPr id="17" name="Line 1032"/>
            <p:cNvSpPr>
              <a:spLocks noChangeShapeType="1"/>
            </p:cNvSpPr>
            <p:nvPr/>
          </p:nvSpPr>
          <p:spPr bwMode="auto">
            <a:xfrm>
              <a:off x="0" y="4156"/>
              <a:ext cx="5760" cy="0"/>
            </a:xfrm>
            <a:prstGeom prst="line">
              <a:avLst/>
            </a:prstGeom>
            <a:noFill/>
            <a:ln w="19050">
              <a:solidFill>
                <a:srgbClr val="99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latin typeface="宋体" pitchFamily="2" charset="-122"/>
                <a:ea typeface="宋体" pitchFamily="2" charset="-122"/>
              </a:endParaRPr>
            </a:p>
          </p:txBody>
        </p:sp>
      </p:grpSp>
      <p:sp>
        <p:nvSpPr>
          <p:cNvPr id="18" name="Text Box 116"/>
          <p:cNvSpPr txBox="1">
            <a:spLocks noChangeArrowheads="1"/>
          </p:cNvSpPr>
          <p:nvPr/>
        </p:nvSpPr>
        <p:spPr bwMode="auto">
          <a:xfrm>
            <a:off x="958850" y="260350"/>
            <a:ext cx="2970685" cy="461665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sz="2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赋予弯曲</a:t>
            </a:r>
            <a:r>
              <a:rPr lang="ja-JP" altLang="en-US" sz="2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性</a:t>
            </a:r>
            <a:r>
              <a:rPr lang="zh-CN" altLang="en-US" sz="2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的</a:t>
            </a:r>
            <a:r>
              <a:rPr lang="ja-JP" altLang="en-US" sz="2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効果 </a:t>
            </a:r>
            <a:endParaRPr lang="en-US" altLang="ja-JP" sz="2400" dirty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6457950" y="152400"/>
            <a:ext cx="17859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000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 ３</a:t>
            </a:r>
            <a:r>
              <a:rPr lang="ja-JP" altLang="en-US" sz="1000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．开发品，技术的介绍</a:t>
            </a:r>
            <a:endParaRPr lang="en-US" altLang="ja-JP" sz="1000" dirty="0" smtClean="0">
              <a:solidFill>
                <a:srgbClr val="0000FF"/>
              </a:solidFill>
              <a:latin typeface="宋体" pitchFamily="2" charset="-122"/>
              <a:ea typeface="宋体" pitchFamily="2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000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ja-JP" altLang="en-US" sz="1000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　</a:t>
            </a:r>
            <a:r>
              <a:rPr lang="en-US" altLang="ja-JP" sz="1000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3-2.</a:t>
            </a:r>
            <a:r>
              <a:rPr lang="ja-JP" altLang="en-US" sz="1000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中高折射率材料 </a:t>
            </a:r>
            <a:endParaRPr lang="ja-JP" altLang="en-US" sz="1000" dirty="0">
              <a:solidFill>
                <a:srgbClr val="0000FF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7504" y="1538585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弯曲试验</a:t>
            </a:r>
            <a:endParaRPr lang="zh-CN" altLang="en-US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7675" y="4869160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弯曲试验前</a:t>
            </a:r>
            <a:endParaRPr lang="zh-CN" altLang="en-US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03848" y="4869160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180°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弯曲试验</a:t>
            </a:r>
            <a:endParaRPr lang="zh-CN" altLang="en-US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58172" y="4869160"/>
            <a:ext cx="3185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latin typeface="宋体" pitchFamily="2" charset="-122"/>
                <a:ea typeface="宋体" pitchFamily="2" charset="-122"/>
              </a:rPr>
              <a:t>弯曲试验后                                                 没有发生</a:t>
            </a:r>
            <a:r>
              <a:rPr lang="en-US" altLang="zh-CN" sz="1400" dirty="0" smtClean="0">
                <a:latin typeface="宋体" pitchFamily="2" charset="-122"/>
                <a:ea typeface="宋体" pitchFamily="2" charset="-122"/>
              </a:rPr>
              <a:t>PET</a:t>
            </a:r>
            <a:r>
              <a:rPr lang="zh-CN" altLang="en-US" sz="1400" dirty="0" smtClean="0">
                <a:latin typeface="宋体" pitchFamily="2" charset="-122"/>
                <a:ea typeface="宋体" pitchFamily="2" charset="-122"/>
              </a:rPr>
              <a:t>方面的硬化膜破裂、脱落</a:t>
            </a:r>
            <a:endParaRPr lang="zh-CN" altLang="en-US" sz="1400" dirty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3124200" y="62484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/>
            <a:fld id="{73086DA4-0E47-472A-824E-AEA96DE55A70}" type="slidenum">
              <a:rPr kumimoji="0" lang="en-US" altLang="ja-JP" sz="1400" b="0" smtClean="0">
                <a:latin typeface="宋体" pitchFamily="2" charset="-122"/>
                <a:ea typeface="宋体" pitchFamily="2" charset="-122"/>
              </a:rPr>
              <a:pPr algn="ctr" eaLnBrk="1" hangingPunct="1"/>
              <a:t>44</a:t>
            </a:fld>
            <a:endParaRPr kumimoji="0" lang="en-US" altLang="ja-JP" sz="1400" b="0" smtClean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23" name="Picture 2" descr="無題３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605" y="697944"/>
            <a:ext cx="5292011" cy="5842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1029"/>
          <p:cNvGrpSpPr>
            <a:grpSpLocks/>
          </p:cNvGrpSpPr>
          <p:nvPr/>
        </p:nvGrpSpPr>
        <p:grpSpPr bwMode="auto">
          <a:xfrm>
            <a:off x="0" y="0"/>
            <a:ext cx="9144000" cy="6880225"/>
            <a:chOff x="0" y="0"/>
            <a:chExt cx="5760" cy="4334"/>
          </a:xfrm>
        </p:grpSpPr>
        <p:pic>
          <p:nvPicPr>
            <p:cNvPr id="25" name="Picture 103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5" y="0"/>
              <a:ext cx="385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 Box 1031"/>
            <p:cNvSpPr txBox="1">
              <a:spLocks noChangeArrowheads="1"/>
            </p:cNvSpPr>
            <p:nvPr/>
          </p:nvSpPr>
          <p:spPr bwMode="auto">
            <a:xfrm>
              <a:off x="2391" y="4161"/>
              <a:ext cx="98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itchFamily="2" charset="2"/>
                <a:buChar char="|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ja-JP" altLang="en-US" sz="1200">
                  <a:solidFill>
                    <a:srgbClr val="000000"/>
                  </a:solidFill>
                  <a:latin typeface="宋体" pitchFamily="2" charset="-122"/>
                  <a:ea typeface="宋体" pitchFamily="2" charset="-122"/>
                </a:rPr>
                <a:t>共栄社化学株式会社</a:t>
              </a:r>
            </a:p>
          </p:txBody>
        </p:sp>
        <p:sp>
          <p:nvSpPr>
            <p:cNvPr id="27" name="Line 1032"/>
            <p:cNvSpPr>
              <a:spLocks noChangeShapeType="1"/>
            </p:cNvSpPr>
            <p:nvPr/>
          </p:nvSpPr>
          <p:spPr bwMode="auto">
            <a:xfrm>
              <a:off x="0" y="4156"/>
              <a:ext cx="5760" cy="0"/>
            </a:xfrm>
            <a:prstGeom prst="line">
              <a:avLst/>
            </a:prstGeom>
            <a:noFill/>
            <a:ln w="19050">
              <a:solidFill>
                <a:srgbClr val="99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latin typeface="宋体" pitchFamily="2" charset="-122"/>
                <a:ea typeface="宋体" pitchFamily="2" charset="-122"/>
              </a:endParaRPr>
            </a:p>
          </p:txBody>
        </p:sp>
      </p:grpSp>
      <p:sp>
        <p:nvSpPr>
          <p:cNvPr id="28" name="Text Box 116"/>
          <p:cNvSpPr txBox="1">
            <a:spLocks noChangeArrowheads="1"/>
          </p:cNvSpPr>
          <p:nvPr/>
        </p:nvSpPr>
        <p:spPr bwMode="auto">
          <a:xfrm>
            <a:off x="958850" y="116632"/>
            <a:ext cx="3280065" cy="461665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sz="2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赋予自我修复</a:t>
            </a:r>
            <a:r>
              <a:rPr lang="ja-JP" altLang="en-US" sz="2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性効果 </a:t>
            </a:r>
            <a:endParaRPr lang="en-US" altLang="ja-JP" sz="2400" dirty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6457950" y="152400"/>
            <a:ext cx="17859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000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 ３</a:t>
            </a:r>
            <a:r>
              <a:rPr lang="ja-JP" altLang="en-US" sz="1000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．开发品，技术的介绍</a:t>
            </a:r>
            <a:endParaRPr lang="en-US" altLang="ja-JP" sz="1000" dirty="0" smtClean="0">
              <a:solidFill>
                <a:srgbClr val="0000FF"/>
              </a:solidFill>
              <a:latin typeface="宋体" pitchFamily="2" charset="-122"/>
              <a:ea typeface="宋体" pitchFamily="2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000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ja-JP" altLang="en-US" sz="1000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　</a:t>
            </a:r>
            <a:r>
              <a:rPr lang="en-US" altLang="ja-JP" sz="1000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3-2.</a:t>
            </a:r>
            <a:r>
              <a:rPr lang="ja-JP" altLang="en-US" sz="1000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中高折射率材料 </a:t>
            </a:r>
            <a:endParaRPr lang="ja-JP" altLang="en-US" sz="1000" dirty="0">
              <a:solidFill>
                <a:srgbClr val="0000FF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97851" y="697944"/>
            <a:ext cx="2360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latin typeface="宋体" pitchFamily="2" charset="-122"/>
                <a:ea typeface="宋体" pitchFamily="2" charset="-122"/>
              </a:rPr>
              <a:t>使用黄铜刷进行擦磨试验</a:t>
            </a:r>
            <a:endParaRPr lang="zh-CN" altLang="en-US" sz="1200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8894" y="6459150"/>
            <a:ext cx="8353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latin typeface="宋体" pitchFamily="2" charset="-122"/>
                <a:ea typeface="宋体" pitchFamily="2" charset="-122"/>
              </a:rPr>
              <a:t>   擦磨试验前               擦磨试验后（可以看见白色划伤）                     擦磨试验</a:t>
            </a:r>
            <a:r>
              <a:rPr lang="en-US" altLang="zh-CN" sz="1200" dirty="0" smtClean="0">
                <a:latin typeface="宋体" pitchFamily="2" charset="-122"/>
                <a:ea typeface="宋体" pitchFamily="2" charset="-122"/>
              </a:rPr>
              <a:t>3</a:t>
            </a:r>
            <a:r>
              <a:rPr lang="zh-CN" altLang="en-US" sz="1200" dirty="0" smtClean="0">
                <a:latin typeface="宋体" pitchFamily="2" charset="-122"/>
                <a:ea typeface="宋体" pitchFamily="2" charset="-122"/>
              </a:rPr>
              <a:t>秒后（白色划伤消失）→有自我修复性</a:t>
            </a:r>
            <a:endParaRPr lang="zh-CN" altLang="en-US" sz="1200" dirty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16"/>
          <p:cNvSpPr txBox="1">
            <a:spLocks noChangeArrowheads="1"/>
          </p:cNvSpPr>
          <p:nvPr/>
        </p:nvSpPr>
        <p:spPr bwMode="auto">
          <a:xfrm>
            <a:off x="454025" y="400050"/>
            <a:ext cx="2351926" cy="461665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4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 ＨＩＣ－ＧＬ </a:t>
            </a:r>
            <a:endParaRPr lang="en-US" altLang="ja-JP" sz="2400" dirty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</p:txBody>
      </p:sp>
      <p:grpSp>
        <p:nvGrpSpPr>
          <p:cNvPr id="19" name="Group 1028"/>
          <p:cNvGrpSpPr>
            <a:grpSpLocks/>
          </p:cNvGrpSpPr>
          <p:nvPr/>
        </p:nvGrpSpPr>
        <p:grpSpPr bwMode="auto">
          <a:xfrm>
            <a:off x="0" y="0"/>
            <a:ext cx="9144000" cy="6880225"/>
            <a:chOff x="0" y="0"/>
            <a:chExt cx="5760" cy="4334"/>
          </a:xfrm>
        </p:grpSpPr>
        <p:pic>
          <p:nvPicPr>
            <p:cNvPr id="20" name="Picture 102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5" y="0"/>
              <a:ext cx="385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 Box 1030"/>
            <p:cNvSpPr txBox="1">
              <a:spLocks noChangeArrowheads="1"/>
            </p:cNvSpPr>
            <p:nvPr/>
          </p:nvSpPr>
          <p:spPr bwMode="auto">
            <a:xfrm>
              <a:off x="2391" y="4161"/>
              <a:ext cx="98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itchFamily="2" charset="2"/>
                <a:buChar char="|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ja-JP" altLang="en-US" sz="1200">
                  <a:solidFill>
                    <a:srgbClr val="000000"/>
                  </a:solidFill>
                  <a:latin typeface="宋体" pitchFamily="2" charset="-122"/>
                  <a:ea typeface="宋体" pitchFamily="2" charset="-122"/>
                </a:rPr>
                <a:t>共栄社化学株式会社</a:t>
              </a:r>
            </a:p>
          </p:txBody>
        </p:sp>
        <p:sp>
          <p:nvSpPr>
            <p:cNvPr id="22" name="Line 1031"/>
            <p:cNvSpPr>
              <a:spLocks noChangeShapeType="1"/>
            </p:cNvSpPr>
            <p:nvPr/>
          </p:nvSpPr>
          <p:spPr bwMode="auto">
            <a:xfrm>
              <a:off x="0" y="4156"/>
              <a:ext cx="5760" cy="0"/>
            </a:xfrm>
            <a:prstGeom prst="line">
              <a:avLst/>
            </a:prstGeom>
            <a:noFill/>
            <a:ln w="19050">
              <a:solidFill>
                <a:srgbClr val="99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latin typeface="宋体" pitchFamily="2" charset="-122"/>
                <a:ea typeface="宋体" pitchFamily="2" charset="-122"/>
              </a:endParaRPr>
            </a:p>
          </p:txBody>
        </p:sp>
      </p:grpSp>
      <p:sp>
        <p:nvSpPr>
          <p:cNvPr id="23" name="Text Box 1035"/>
          <p:cNvSpPr txBox="1">
            <a:spLocks noChangeArrowheads="1"/>
          </p:cNvSpPr>
          <p:nvPr/>
        </p:nvSpPr>
        <p:spPr bwMode="auto">
          <a:xfrm>
            <a:off x="666750" y="993775"/>
            <a:ext cx="735329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zh-CN" altLang="en-US" sz="20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无溶剂的同时，还是</a:t>
            </a:r>
            <a:r>
              <a:rPr lang="ja-JP" altLang="en-US" sz="20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低粘度</a:t>
            </a:r>
            <a:r>
              <a:rPr lang="zh-CN" altLang="en-US" sz="20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的</a:t>
            </a:r>
            <a:r>
              <a:rPr lang="ja-JP" altLang="en-US" sz="20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中高折射率树脂。</a:t>
            </a:r>
            <a:endParaRPr lang="ja-JP" altLang="en-US" sz="2000" dirty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  <a:p>
            <a:pPr algn="l">
              <a:defRPr/>
            </a:pPr>
            <a:r>
              <a:rPr lang="zh-CN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由于不含</a:t>
            </a:r>
            <a:r>
              <a:rPr lang="ja-JP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卤素、</a:t>
            </a:r>
            <a:r>
              <a:rPr lang="ja-JP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硫黄、</a:t>
            </a:r>
            <a:r>
              <a:rPr lang="ja-JP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溶剂</a:t>
            </a:r>
            <a:r>
              <a:rPr lang="zh-CN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及</a:t>
            </a:r>
            <a:r>
              <a:rPr lang="ja-JP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金属氧化物</a:t>
            </a:r>
            <a:r>
              <a:rPr lang="zh-CN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，</a:t>
            </a:r>
            <a:r>
              <a:rPr lang="zh-CN" altLang="en-US" sz="20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是一</a:t>
            </a:r>
            <a:r>
              <a:rPr lang="zh-CN" altLang="en-US" sz="20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种环保</a:t>
            </a:r>
            <a:endParaRPr lang="ja-JP" altLang="en-US" sz="2000" dirty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  <a:p>
            <a:pPr algn="l">
              <a:defRPr/>
            </a:pPr>
            <a:r>
              <a:rPr lang="ja-JP" altLang="en-US" sz="20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材料。</a:t>
            </a:r>
            <a:endParaRPr lang="ja-JP" altLang="en-US" sz="2000" dirty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4" name="Text Box 1036"/>
          <p:cNvSpPr txBox="1">
            <a:spLocks noChangeArrowheads="1"/>
          </p:cNvSpPr>
          <p:nvPr/>
        </p:nvSpPr>
        <p:spPr bwMode="auto">
          <a:xfrm>
            <a:off x="161770" y="3948259"/>
            <a:ext cx="1476686" cy="40011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0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ja-JP" altLang="en-US" sz="20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涂膜</a:t>
            </a:r>
            <a:r>
              <a:rPr lang="ja-JP" altLang="en-US" sz="20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性能 </a:t>
            </a:r>
          </a:p>
        </p:txBody>
      </p:sp>
      <p:sp>
        <p:nvSpPr>
          <p:cNvPr id="25" name="Text Box 1037"/>
          <p:cNvSpPr txBox="1">
            <a:spLocks noChangeArrowheads="1"/>
          </p:cNvSpPr>
          <p:nvPr/>
        </p:nvSpPr>
        <p:spPr bwMode="auto">
          <a:xfrm>
            <a:off x="169029" y="2212975"/>
            <a:ext cx="960519" cy="40011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00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 性状 </a:t>
            </a:r>
          </a:p>
        </p:txBody>
      </p:sp>
      <p:sp>
        <p:nvSpPr>
          <p:cNvPr id="26" name="Text Box 1038"/>
          <p:cNvSpPr txBox="1">
            <a:spLocks noChangeArrowheads="1"/>
          </p:cNvSpPr>
          <p:nvPr/>
        </p:nvSpPr>
        <p:spPr bwMode="auto">
          <a:xfrm>
            <a:off x="366713" y="2746375"/>
            <a:ext cx="8747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8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代表值</a:t>
            </a:r>
            <a:endParaRPr lang="ja-JP" altLang="en-US" sz="1800" dirty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7" name="Text Box 1039"/>
          <p:cNvSpPr txBox="1">
            <a:spLocks noChangeArrowheads="1"/>
          </p:cNvSpPr>
          <p:nvPr/>
        </p:nvSpPr>
        <p:spPr bwMode="auto">
          <a:xfrm>
            <a:off x="366713" y="4507059"/>
            <a:ext cx="8747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8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代表值</a:t>
            </a:r>
            <a:endParaRPr lang="ja-JP" altLang="en-US" sz="1800" dirty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8" name="Text Box 1041"/>
          <p:cNvSpPr txBox="1">
            <a:spLocks noChangeArrowheads="1"/>
          </p:cNvSpPr>
          <p:nvPr/>
        </p:nvSpPr>
        <p:spPr bwMode="auto">
          <a:xfrm>
            <a:off x="5170651" y="4183209"/>
            <a:ext cx="1082349" cy="30777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4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ja-JP" altLang="en-US" sz="1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试验条件 </a:t>
            </a:r>
            <a:endParaRPr lang="ja-JP" altLang="en-US" sz="1400" dirty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</p:txBody>
      </p:sp>
      <p:graphicFrame>
        <p:nvGraphicFramePr>
          <p:cNvPr id="29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575374"/>
              </p:ext>
            </p:extLst>
          </p:nvPr>
        </p:nvGraphicFramePr>
        <p:xfrm>
          <a:off x="1407268" y="2459193"/>
          <a:ext cx="3921971" cy="1185831"/>
        </p:xfrm>
        <a:graphic>
          <a:graphicData uri="http://schemas.openxmlformats.org/drawingml/2006/table">
            <a:tbl>
              <a:tblPr/>
              <a:tblGrid>
                <a:gridCol w="926450"/>
                <a:gridCol w="1451438"/>
                <a:gridCol w="1544083"/>
              </a:tblGrid>
              <a:tr h="33880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等级名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ＨＩＣ-ＧＬ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277207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外观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透明液体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77207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折射率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25℃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1.581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9260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粘度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mPa・s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/25℃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1,400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8697046"/>
              </p:ext>
            </p:extLst>
          </p:nvPr>
        </p:nvGraphicFramePr>
        <p:xfrm>
          <a:off x="1379874" y="4460105"/>
          <a:ext cx="3595983" cy="1777207"/>
        </p:xfrm>
        <a:graphic>
          <a:graphicData uri="http://schemas.openxmlformats.org/drawingml/2006/table">
            <a:tbl>
              <a:tblPr/>
              <a:tblGrid>
                <a:gridCol w="1642096"/>
                <a:gridCol w="394935"/>
                <a:gridCol w="1558952"/>
              </a:tblGrid>
              <a:tr h="342969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等级名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HIC-GL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28061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折射率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1.609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0612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全</a:t>
                      </a:r>
                      <a:r>
                        <a:rPr lang="zh-TW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光线透过率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％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≧</a:t>
                      </a:r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90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9620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HAZE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％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0.33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061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密着性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100/100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962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Ｔｇ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℃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120</a:t>
                      </a:r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～</a:t>
                      </a:r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130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041187"/>
              </p:ext>
            </p:extLst>
          </p:nvPr>
        </p:nvGraphicFramePr>
        <p:xfrm>
          <a:off x="5220072" y="4653136"/>
          <a:ext cx="3804866" cy="914400"/>
        </p:xfrm>
        <a:graphic>
          <a:graphicData uri="http://schemas.openxmlformats.org/drawingml/2006/table">
            <a:tbl>
              <a:tblPr/>
              <a:tblGrid>
                <a:gridCol w="1317739"/>
                <a:gridCol w="1433905"/>
                <a:gridCol w="1053222"/>
              </a:tblGrid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基材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玻璃板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硬化条件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８０Ｗ高</a:t>
                      </a:r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圧水银灯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600mJ/cm</a:t>
                      </a:r>
                      <a:r>
                        <a:rPr lang="en-US" sz="11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全</a:t>
                      </a:r>
                      <a:r>
                        <a:rPr lang="zh-TW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光线透过率</a:t>
                      </a:r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（％）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对涂刷在</a:t>
                      </a:r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玻璃板</a:t>
                      </a:r>
                      <a:r>
                        <a:rPr lang="zh-CN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上的</a:t>
                      </a:r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涂膜</a:t>
                      </a:r>
                      <a:r>
                        <a:rPr lang="zh-CN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进行测定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HAZE</a:t>
                      </a:r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（％）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对涂刷在</a:t>
                      </a:r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玻璃板</a:t>
                      </a:r>
                      <a:r>
                        <a:rPr lang="zh-CN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上的</a:t>
                      </a:r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涂膜</a:t>
                      </a:r>
                      <a:r>
                        <a:rPr lang="zh-CN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进行测定</a:t>
                      </a:r>
                      <a:endParaRPr lang="ja-JP" altLang="en-U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密着性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PET</a:t>
                      </a:r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膜，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ＡＣ板，ＰＣ板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6457950" y="152400"/>
            <a:ext cx="17859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000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 ３</a:t>
            </a:r>
            <a:r>
              <a:rPr lang="ja-JP" altLang="en-US" sz="1000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．开发品，技术的介绍</a:t>
            </a:r>
            <a:endParaRPr lang="en-US" altLang="ja-JP" sz="1000" dirty="0" smtClean="0">
              <a:solidFill>
                <a:srgbClr val="0000FF"/>
              </a:solidFill>
              <a:latin typeface="宋体" pitchFamily="2" charset="-122"/>
              <a:ea typeface="宋体" pitchFamily="2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000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ja-JP" altLang="en-US" sz="1000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　</a:t>
            </a:r>
            <a:r>
              <a:rPr lang="en-US" altLang="ja-JP" sz="1000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3-2.</a:t>
            </a:r>
            <a:r>
              <a:rPr lang="ja-JP" altLang="en-US" sz="1000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中高折射率材料 </a:t>
            </a:r>
            <a:endParaRPr lang="ja-JP" altLang="en-US" sz="1000" dirty="0">
              <a:solidFill>
                <a:srgbClr val="0000FF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6457949" y="152400"/>
            <a:ext cx="20748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000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 ３</a:t>
            </a:r>
            <a:r>
              <a:rPr lang="ja-JP" altLang="en-US" sz="1000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．开发品，技术的介绍</a:t>
            </a:r>
            <a:endParaRPr lang="en-US" altLang="ja-JP" sz="1000" dirty="0" smtClean="0">
              <a:solidFill>
                <a:srgbClr val="0000FF"/>
              </a:solidFill>
              <a:latin typeface="宋体" pitchFamily="2" charset="-122"/>
              <a:ea typeface="宋体" pitchFamily="2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000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ja-JP" altLang="en-US" sz="1000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　</a:t>
            </a:r>
            <a:r>
              <a:rPr lang="en-US" altLang="ja-JP" sz="1000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3-3.</a:t>
            </a:r>
            <a:r>
              <a:rPr lang="ja-JP" altLang="en-US" sz="1000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部分酯化环氧化合物 </a:t>
            </a:r>
            <a:endParaRPr lang="ja-JP" altLang="en-US" sz="1000" dirty="0">
              <a:solidFill>
                <a:srgbClr val="0000FF"/>
              </a:solidFill>
              <a:latin typeface="宋体" pitchFamily="2" charset="-122"/>
              <a:ea typeface="宋体" pitchFamily="2" charset="-122"/>
            </a:endParaRPr>
          </a:p>
        </p:txBody>
      </p:sp>
      <p:grpSp>
        <p:nvGrpSpPr>
          <p:cNvPr id="30" name="Group 1029"/>
          <p:cNvGrpSpPr>
            <a:grpSpLocks/>
          </p:cNvGrpSpPr>
          <p:nvPr/>
        </p:nvGrpSpPr>
        <p:grpSpPr bwMode="auto">
          <a:xfrm>
            <a:off x="0" y="0"/>
            <a:ext cx="9144000" cy="6880225"/>
            <a:chOff x="0" y="0"/>
            <a:chExt cx="5760" cy="4334"/>
          </a:xfrm>
        </p:grpSpPr>
        <p:pic>
          <p:nvPicPr>
            <p:cNvPr id="31" name="Picture 103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5" y="0"/>
              <a:ext cx="385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Text Box 1031"/>
            <p:cNvSpPr txBox="1">
              <a:spLocks noChangeArrowheads="1"/>
            </p:cNvSpPr>
            <p:nvPr/>
          </p:nvSpPr>
          <p:spPr bwMode="auto">
            <a:xfrm>
              <a:off x="2391" y="4161"/>
              <a:ext cx="98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itchFamily="2" charset="2"/>
                <a:buChar char="|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ja-JP" altLang="en-US" sz="1200">
                  <a:solidFill>
                    <a:srgbClr val="000000"/>
                  </a:solidFill>
                  <a:latin typeface="宋体" pitchFamily="2" charset="-122"/>
                  <a:ea typeface="宋体" pitchFamily="2" charset="-122"/>
                </a:rPr>
                <a:t>共栄社化学株式会社</a:t>
              </a:r>
            </a:p>
          </p:txBody>
        </p:sp>
        <p:sp>
          <p:nvSpPr>
            <p:cNvPr id="33" name="Line 1032"/>
            <p:cNvSpPr>
              <a:spLocks noChangeShapeType="1"/>
            </p:cNvSpPr>
            <p:nvPr/>
          </p:nvSpPr>
          <p:spPr bwMode="auto">
            <a:xfrm>
              <a:off x="0" y="4156"/>
              <a:ext cx="5760" cy="0"/>
            </a:xfrm>
            <a:prstGeom prst="line">
              <a:avLst/>
            </a:prstGeom>
            <a:noFill/>
            <a:ln w="19050">
              <a:solidFill>
                <a:srgbClr val="99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latin typeface="宋体" pitchFamily="2" charset="-122"/>
                <a:ea typeface="宋体" pitchFamily="2" charset="-122"/>
              </a:endParaRPr>
            </a:p>
          </p:txBody>
        </p:sp>
      </p:grpSp>
      <p:sp>
        <p:nvSpPr>
          <p:cNvPr id="34" name="Text Box 116"/>
          <p:cNvSpPr txBox="1">
            <a:spLocks noChangeArrowheads="1"/>
          </p:cNvSpPr>
          <p:nvPr/>
        </p:nvSpPr>
        <p:spPr bwMode="auto">
          <a:xfrm>
            <a:off x="454025" y="400050"/>
            <a:ext cx="2969083" cy="461665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zh-CN" sz="2400" dirty="0" smtClean="0">
                <a:latin typeface="宋体" pitchFamily="2" charset="-122"/>
                <a:ea typeface="宋体" pitchFamily="2" charset="-122"/>
              </a:rPr>
              <a:t>部分</a:t>
            </a:r>
            <a:r>
              <a:rPr lang="zh-CN" altLang="en-US" sz="2400" dirty="0" smtClean="0">
                <a:latin typeface="宋体" pitchFamily="2" charset="-122"/>
                <a:ea typeface="宋体" pitchFamily="2" charset="-122"/>
              </a:rPr>
              <a:t>酯化环氧化合物</a:t>
            </a:r>
            <a:endParaRPr lang="en-US" altLang="ja-JP" sz="2400" dirty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35" name="Picture 4" descr="C:\Users\hideo fujii\AppData\Local\Microsoft\Windows Live Mail\WLMDSS.tmp\WLM5E87.tmp\図４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3429000"/>
            <a:ext cx="3877392" cy="302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C:\Users\hideo fujii\AppData\Local\Microsoft\Windows Live Mail\WLMDSS.tmp\WLM5E87.tmp\図５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388" y="3429000"/>
            <a:ext cx="3877392" cy="304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グループ化 1"/>
          <p:cNvGrpSpPr/>
          <p:nvPr/>
        </p:nvGrpSpPr>
        <p:grpSpPr>
          <a:xfrm>
            <a:off x="364869" y="1319212"/>
            <a:ext cx="6248400" cy="1571625"/>
            <a:chOff x="364869" y="1319212"/>
            <a:chExt cx="6248400" cy="1571625"/>
          </a:xfrm>
        </p:grpSpPr>
        <p:sp>
          <p:nvSpPr>
            <p:cNvPr id="38" name="正方形/長方形 12"/>
            <p:cNvSpPr/>
            <p:nvPr/>
          </p:nvSpPr>
          <p:spPr bwMode="auto">
            <a:xfrm>
              <a:off x="364869" y="1319212"/>
              <a:ext cx="6010275" cy="1543050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39" name="テキスト ボックス 21"/>
            <p:cNvSpPr txBox="1"/>
            <p:nvPr/>
          </p:nvSpPr>
          <p:spPr bwMode="auto">
            <a:xfrm>
              <a:off x="1860294" y="2528887"/>
              <a:ext cx="3057525" cy="361950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宋体" pitchFamily="2" charset="-122"/>
                  <a:ea typeface="宋体" pitchFamily="2" charset="-122"/>
                </a:rPr>
                <a:t>环氧化合物树脂</a:t>
              </a:r>
              <a:r>
                <a:rPr lang="zh-CN" altLang="en-US" kern="0" dirty="0">
                  <a:solidFill>
                    <a:sysClr val="windowText" lastClr="000000"/>
                  </a:solidFill>
                  <a:latin typeface="宋体" pitchFamily="2" charset="-122"/>
                  <a:ea typeface="宋体" pitchFamily="2" charset="-122"/>
                </a:rPr>
                <a:t>的</a:t>
              </a:r>
              <a:r>
                <a:rPr kumimoji="1" lang="ja-JP" alt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宋体" pitchFamily="2" charset="-122"/>
                  <a:ea typeface="宋体" pitchFamily="2" charset="-122"/>
                </a:rPr>
                <a:t>部分酯化反应</a:t>
              </a:r>
              <a:endParaRPr kumimoji="1" lang="ja-JP" altLang="en-US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</a:endParaRPr>
            </a:p>
          </p:txBody>
        </p:sp>
        <p:grpSp>
          <p:nvGrpSpPr>
            <p:cNvPr id="40" name="グループ化 14"/>
            <p:cNvGrpSpPr>
              <a:grpSpLocks/>
            </p:cNvGrpSpPr>
            <p:nvPr/>
          </p:nvGrpSpPr>
          <p:grpSpPr bwMode="auto">
            <a:xfrm>
              <a:off x="469644" y="1443037"/>
              <a:ext cx="6143625" cy="1047750"/>
              <a:chOff x="104775" y="123825"/>
              <a:chExt cx="6143625" cy="1047750"/>
            </a:xfrm>
          </p:grpSpPr>
          <p:sp>
            <p:nvSpPr>
              <p:cNvPr id="41" name="テキスト ボックス 24"/>
              <p:cNvSpPr txBox="1"/>
              <p:nvPr/>
            </p:nvSpPr>
            <p:spPr bwMode="auto">
              <a:xfrm>
                <a:off x="390525" y="704850"/>
                <a:ext cx="1228725" cy="361950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</p:spPr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宋体" pitchFamily="2" charset="-122"/>
                    <a:ea typeface="宋体" pitchFamily="2" charset="-122"/>
                  </a:rPr>
                  <a:t>环氧化合物树脂</a:t>
                </a:r>
                <a:endParaRPr kumimoji="1" lang="ja-JP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宋体" pitchFamily="2" charset="-122"/>
                  <a:ea typeface="宋体" pitchFamily="2" charset="-122"/>
                </a:endParaRPr>
              </a:p>
            </p:txBody>
          </p:sp>
          <p:grpSp>
            <p:nvGrpSpPr>
              <p:cNvPr id="42" name="グループ化 16"/>
              <p:cNvGrpSpPr>
                <a:grpSpLocks/>
              </p:cNvGrpSpPr>
              <p:nvPr/>
            </p:nvGrpSpPr>
            <p:grpSpPr bwMode="auto">
              <a:xfrm>
                <a:off x="104775" y="123825"/>
                <a:ext cx="5921017" cy="769946"/>
                <a:chOff x="104775" y="123825"/>
                <a:chExt cx="5527381" cy="726280"/>
              </a:xfrm>
            </p:grpSpPr>
            <p:pic>
              <p:nvPicPr>
                <p:cNvPr id="45" name="図 19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48592" b="32816"/>
                <a:stretch>
                  <a:fillRect/>
                </a:stretch>
              </p:blipFill>
              <p:spPr bwMode="auto">
                <a:xfrm>
                  <a:off x="104775" y="123825"/>
                  <a:ext cx="5527381" cy="7262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6" name="テキスト ボックス 29"/>
                <p:cNvSpPr txBox="1"/>
                <p:nvPr/>
              </p:nvSpPr>
              <p:spPr>
                <a:xfrm>
                  <a:off x="2283258" y="483217"/>
                  <a:ext cx="1262631" cy="233605"/>
                </a:xfrm>
                <a:prstGeom prst="rect">
                  <a:avLst/>
                </a:prstGeom>
                <a:noFill/>
                <a:ln w="9525" cmpd="sng">
                  <a:noFill/>
                </a:ln>
                <a:effectLst/>
              </p:spPr>
              <p:txBody>
                <a:bodyPr wrap="square" rtlCol="0" anchor="t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ja-JP" sz="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宋体" pitchFamily="2" charset="-122"/>
                      <a:ea typeface="宋体" pitchFamily="2" charset="-122"/>
                    </a:rPr>
                    <a:t>R=H or CH</a:t>
                  </a:r>
                  <a:r>
                    <a:rPr kumimoji="1" lang="en-US" altLang="ja-JP" sz="5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宋体" pitchFamily="2" charset="-122"/>
                      <a:ea typeface="宋体" pitchFamily="2" charset="-122"/>
                    </a:rPr>
                    <a:t>3</a:t>
                  </a:r>
                  <a:endParaRPr kumimoji="1" lang="ja-JP" altLang="en-US" sz="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宋体" pitchFamily="2" charset="-122"/>
                    <a:ea typeface="宋体" pitchFamily="2" charset="-122"/>
                  </a:endParaRPr>
                </a:p>
              </p:txBody>
            </p:sp>
          </p:grpSp>
          <p:sp>
            <p:nvSpPr>
              <p:cNvPr id="43" name="テキスト ボックス 26"/>
              <p:cNvSpPr txBox="1"/>
              <p:nvPr/>
            </p:nvSpPr>
            <p:spPr bwMode="auto">
              <a:xfrm>
                <a:off x="1914525" y="666750"/>
                <a:ext cx="1228725" cy="485775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</p:spPr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ts val="1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宋体" pitchFamily="2" charset="-122"/>
                    <a:ea typeface="宋体" pitchFamily="2" charset="-122"/>
                  </a:rPr>
                  <a:t>丙烯酸</a:t>
                </a:r>
                <a:endParaRPr kumimoji="1" lang="en-US" altLang="ja-JP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宋体" pitchFamily="2" charset="-122"/>
                  <a:ea typeface="宋体" pitchFamily="2" charset="-122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宋体" pitchFamily="2" charset="-122"/>
                    <a:ea typeface="宋体" pitchFamily="2" charset="-122"/>
                  </a:rPr>
                  <a:t>异丁烯酸</a:t>
                </a:r>
                <a:endParaRPr kumimoji="1" lang="ja-JP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44" name="テキスト ボックス 27"/>
              <p:cNvSpPr txBox="1"/>
              <p:nvPr/>
            </p:nvSpPr>
            <p:spPr bwMode="auto">
              <a:xfrm>
                <a:off x="3952875" y="676275"/>
                <a:ext cx="2295525" cy="495300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</p:spPr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ts val="1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宋体" pitchFamily="2" charset="-122"/>
                    <a:ea typeface="宋体" pitchFamily="2" charset="-122"/>
                  </a:rPr>
                  <a:t>部分酯化环氧化合物树脂</a:t>
                </a:r>
                <a:endParaRPr kumimoji="1" lang="en-US" altLang="ja-JP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宋体" pitchFamily="2" charset="-122"/>
                  <a:ea typeface="宋体" pitchFamily="2" charset="-122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宋体" pitchFamily="2" charset="-122"/>
                    <a:ea typeface="宋体" pitchFamily="2" charset="-122"/>
                  </a:rPr>
                  <a:t>　　　　　　　　　　　　（主成分）</a:t>
                </a:r>
                <a:endParaRPr kumimoji="1" lang="en-US" altLang="ja-JP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宋体" pitchFamily="2" charset="-122"/>
                  <a:ea typeface="宋体" pitchFamily="2" charset="-122"/>
                </a:endParaRPr>
              </a:p>
            </p:txBody>
          </p:sp>
        </p:grpSp>
      </p:grpSp>
      <p:sp>
        <p:nvSpPr>
          <p:cNvPr id="47" name="正方形/長方形 21"/>
          <p:cNvSpPr/>
          <p:nvPr/>
        </p:nvSpPr>
        <p:spPr bwMode="auto">
          <a:xfrm>
            <a:off x="6760317" y="548680"/>
            <a:ext cx="1611092" cy="2780072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宋体" pitchFamily="2" charset="-122"/>
              <a:ea typeface="宋体" pitchFamily="2" charset="-122"/>
            </a:endParaRPr>
          </a:p>
        </p:txBody>
      </p:sp>
      <p:grpSp>
        <p:nvGrpSpPr>
          <p:cNvPr id="48" name="グループ化 22"/>
          <p:cNvGrpSpPr>
            <a:grpSpLocks/>
          </p:cNvGrpSpPr>
          <p:nvPr/>
        </p:nvGrpSpPr>
        <p:grpSpPr bwMode="auto">
          <a:xfrm>
            <a:off x="6851284" y="937362"/>
            <a:ext cx="1352941" cy="2275614"/>
            <a:chOff x="142875" y="447676"/>
            <a:chExt cx="1667464" cy="2809083"/>
          </a:xfrm>
        </p:grpSpPr>
        <p:pic>
          <p:nvPicPr>
            <p:cNvPr id="49" name="図 2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" r="1094" b="1234"/>
            <a:stretch>
              <a:fillRect/>
            </a:stretch>
          </p:blipFill>
          <p:spPr bwMode="auto">
            <a:xfrm>
              <a:off x="200256" y="447676"/>
              <a:ext cx="1610083" cy="2809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テキスト ボックス 11"/>
            <p:cNvSpPr txBox="1"/>
            <p:nvPr/>
          </p:nvSpPr>
          <p:spPr bwMode="auto">
            <a:xfrm>
              <a:off x="142875" y="495289"/>
              <a:ext cx="1064840" cy="542787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宋体" pitchFamily="2" charset="-122"/>
                  <a:ea typeface="宋体" pitchFamily="2" charset="-122"/>
                </a:rPr>
                <a:t>反应结束刚刚结束</a:t>
              </a:r>
              <a:endParaRPr kumimoji="1" lang="ja-JP" alt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51" name="テキスト ボックス 12"/>
            <p:cNvSpPr txBox="1"/>
            <p:nvPr/>
          </p:nvSpPr>
          <p:spPr bwMode="auto">
            <a:xfrm>
              <a:off x="180905" y="1428502"/>
              <a:ext cx="732078" cy="295200"/>
            </a:xfrm>
            <a:prstGeom prst="rect">
              <a:avLst/>
            </a:prstGeom>
            <a:solidFill>
              <a:sysClr val="window" lastClr="FFFFFF"/>
            </a:solidFill>
            <a:ln w="9525" cmpd="sng">
              <a:noFill/>
            </a:ln>
            <a:effectLst/>
          </p:spPr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宋体" pitchFamily="2" charset="-122"/>
                  <a:ea typeface="宋体" pitchFamily="2" charset="-122"/>
                </a:rPr>
                <a:t>15</a:t>
              </a:r>
              <a:r>
                <a:rPr kumimoji="1" lang="ja-JP" alt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宋体" pitchFamily="2" charset="-122"/>
                  <a:ea typeface="宋体" pitchFamily="2" charset="-122"/>
                </a:rPr>
                <a:t>日后</a:t>
              </a:r>
              <a:endParaRPr kumimoji="1" lang="ja-JP" alt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52" name="テキスト ボックス 13"/>
            <p:cNvSpPr txBox="1"/>
            <p:nvPr/>
          </p:nvSpPr>
          <p:spPr bwMode="auto">
            <a:xfrm>
              <a:off x="180905" y="2437895"/>
              <a:ext cx="732078" cy="304723"/>
            </a:xfrm>
            <a:prstGeom prst="rect">
              <a:avLst/>
            </a:prstGeom>
            <a:solidFill>
              <a:sysClr val="window" lastClr="FFFFFF"/>
            </a:solidFill>
            <a:ln w="9525" cmpd="sng">
              <a:noFill/>
            </a:ln>
            <a:effectLst/>
          </p:spPr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宋体" pitchFamily="2" charset="-122"/>
                  <a:ea typeface="宋体" pitchFamily="2" charset="-122"/>
                </a:rPr>
                <a:t>30</a:t>
              </a:r>
              <a:r>
                <a:rPr kumimoji="1" lang="ja-JP" alt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宋体" pitchFamily="2" charset="-122"/>
                  <a:ea typeface="宋体" pitchFamily="2" charset="-122"/>
                </a:rPr>
                <a:t>日后</a:t>
              </a:r>
              <a:endParaRPr kumimoji="1" lang="ja-JP" alt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</a:endParaRPr>
            </a:p>
          </p:txBody>
        </p:sp>
      </p:grpSp>
      <p:sp>
        <p:nvSpPr>
          <p:cNvPr id="53" name="テキスト ボックス 8"/>
          <p:cNvSpPr txBox="1"/>
          <p:nvPr/>
        </p:nvSpPr>
        <p:spPr bwMode="auto">
          <a:xfrm>
            <a:off x="6727237" y="565221"/>
            <a:ext cx="1827630" cy="512729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</a:rPr>
              <a:t>分子量</a:t>
            </a:r>
            <a:r>
              <a:rPr kumimoji="1" lang="ja-JP" altLang="en-US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</a:rPr>
              <a:t>分布</a:t>
            </a:r>
            <a:r>
              <a:rPr kumimoji="1" lang="ja-JP" altLang="en-US" sz="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</a:rPr>
              <a:t>の</a:t>
            </a:r>
            <a:r>
              <a:rPr kumimoji="1" lang="zh-CN" altLang="en-US" sz="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</a:rPr>
              <a:t>经时变化</a:t>
            </a:r>
            <a:endParaRPr kumimoji="1" lang="en-US" altLang="ja-JP" sz="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宋体" pitchFamily="2" charset="-122"/>
              <a:ea typeface="宋体" pitchFamily="2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</a:rPr>
              <a:t>（丙烯酸化后</a:t>
            </a:r>
            <a:r>
              <a:rPr kumimoji="1" lang="zh-CN" altLang="en-US" sz="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</a:rPr>
              <a:t>未失活</a:t>
            </a:r>
            <a:r>
              <a:rPr kumimoji="1" lang="ja-JP" altLang="en-US" sz="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</a:rPr>
              <a:t>）</a:t>
            </a:r>
            <a:endParaRPr kumimoji="1" lang="ja-JP" altLang="en-US" sz="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029"/>
          <p:cNvGrpSpPr>
            <a:grpSpLocks/>
          </p:cNvGrpSpPr>
          <p:nvPr/>
        </p:nvGrpSpPr>
        <p:grpSpPr bwMode="auto">
          <a:xfrm>
            <a:off x="0" y="0"/>
            <a:ext cx="9144000" cy="6880225"/>
            <a:chOff x="0" y="0"/>
            <a:chExt cx="5760" cy="4334"/>
          </a:xfrm>
        </p:grpSpPr>
        <p:pic>
          <p:nvPicPr>
            <p:cNvPr id="18" name="Picture 103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5" y="0"/>
              <a:ext cx="385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 Box 1031"/>
            <p:cNvSpPr txBox="1">
              <a:spLocks noChangeArrowheads="1"/>
            </p:cNvSpPr>
            <p:nvPr/>
          </p:nvSpPr>
          <p:spPr bwMode="auto">
            <a:xfrm>
              <a:off x="2391" y="4161"/>
              <a:ext cx="98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itchFamily="2" charset="2"/>
                <a:buChar char="|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ja-JP" altLang="en-US" sz="1200">
                  <a:solidFill>
                    <a:srgbClr val="000000"/>
                  </a:solidFill>
                  <a:latin typeface="宋体" pitchFamily="2" charset="-122"/>
                  <a:ea typeface="宋体" pitchFamily="2" charset="-122"/>
                </a:rPr>
                <a:t>共栄社化学株式会社</a:t>
              </a:r>
            </a:p>
          </p:txBody>
        </p:sp>
        <p:sp>
          <p:nvSpPr>
            <p:cNvPr id="20" name="Line 1032"/>
            <p:cNvSpPr>
              <a:spLocks noChangeShapeType="1"/>
            </p:cNvSpPr>
            <p:nvPr/>
          </p:nvSpPr>
          <p:spPr bwMode="auto">
            <a:xfrm>
              <a:off x="0" y="4156"/>
              <a:ext cx="5760" cy="0"/>
            </a:xfrm>
            <a:prstGeom prst="line">
              <a:avLst/>
            </a:prstGeom>
            <a:noFill/>
            <a:ln w="19050">
              <a:solidFill>
                <a:srgbClr val="99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latin typeface="宋体" pitchFamily="2" charset="-122"/>
                <a:ea typeface="宋体" pitchFamily="2" charset="-122"/>
              </a:endParaRPr>
            </a:p>
          </p:txBody>
        </p:sp>
      </p:grpSp>
      <p:sp>
        <p:nvSpPr>
          <p:cNvPr id="21" name="Text Box 116"/>
          <p:cNvSpPr txBox="1">
            <a:spLocks noChangeArrowheads="1"/>
          </p:cNvSpPr>
          <p:nvPr/>
        </p:nvSpPr>
        <p:spPr bwMode="auto">
          <a:xfrm>
            <a:off x="1908175" y="1843013"/>
            <a:ext cx="5745484" cy="646331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36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 ３ー４</a:t>
            </a:r>
            <a:r>
              <a:rPr lang="ja-JP" altLang="en-US" sz="36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．硬质涂层用</a:t>
            </a:r>
            <a:r>
              <a:rPr lang="ja-JP" altLang="en-US" sz="36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材料 </a:t>
            </a:r>
            <a:endParaRPr lang="en-US" altLang="ja-JP" sz="3600" dirty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2268538" y="2763763"/>
            <a:ext cx="5060950" cy="14573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6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80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 ・ＢＰＺＡ－６６ </a:t>
            </a:r>
          </a:p>
          <a:p>
            <a:pPr eaLnBrk="1" hangingPunct="1">
              <a:lnSpc>
                <a:spcPct val="16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80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 ・ＢＰＺＡ－１００  </a:t>
            </a: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6457949" y="152400"/>
            <a:ext cx="20748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000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 ３</a:t>
            </a:r>
            <a:r>
              <a:rPr lang="ja-JP" altLang="en-US" sz="1000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．开发品，技术的介绍</a:t>
            </a:r>
            <a:endParaRPr lang="en-US" altLang="ja-JP" sz="1000" dirty="0" smtClean="0">
              <a:solidFill>
                <a:srgbClr val="0000FF"/>
              </a:solidFill>
              <a:latin typeface="宋体" pitchFamily="2" charset="-122"/>
              <a:ea typeface="宋体" pitchFamily="2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000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ja-JP" altLang="en-US" sz="1000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　</a:t>
            </a:r>
            <a:r>
              <a:rPr lang="en-US" altLang="ja-JP" sz="1000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3-4.</a:t>
            </a:r>
            <a:r>
              <a:rPr lang="ja-JP" altLang="en-US" sz="1000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硬质涂层用材料 </a:t>
            </a:r>
            <a:endParaRPr lang="ja-JP" altLang="en-US" sz="1000" dirty="0">
              <a:solidFill>
                <a:srgbClr val="0000FF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67"/>
          <p:cNvGrpSpPr>
            <a:grpSpLocks/>
          </p:cNvGrpSpPr>
          <p:nvPr/>
        </p:nvGrpSpPr>
        <p:grpSpPr bwMode="auto">
          <a:xfrm>
            <a:off x="0" y="0"/>
            <a:ext cx="9144000" cy="6880225"/>
            <a:chOff x="0" y="0"/>
            <a:chExt cx="5760" cy="4334"/>
          </a:xfrm>
        </p:grpSpPr>
        <p:pic>
          <p:nvPicPr>
            <p:cNvPr id="16" name="Picture 6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5" y="0"/>
              <a:ext cx="385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 Box 69"/>
            <p:cNvSpPr txBox="1">
              <a:spLocks noChangeArrowheads="1"/>
            </p:cNvSpPr>
            <p:nvPr/>
          </p:nvSpPr>
          <p:spPr bwMode="auto">
            <a:xfrm>
              <a:off x="2391" y="4161"/>
              <a:ext cx="98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itchFamily="2" charset="2"/>
                <a:buChar char="|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ja-JP" altLang="en-US" sz="1200">
                  <a:solidFill>
                    <a:srgbClr val="000000"/>
                  </a:solidFill>
                  <a:latin typeface="宋体" pitchFamily="2" charset="-122"/>
                  <a:ea typeface="宋体" pitchFamily="2" charset="-122"/>
                </a:rPr>
                <a:t>共栄社化学株式会社</a:t>
              </a:r>
            </a:p>
          </p:txBody>
        </p:sp>
        <p:sp>
          <p:nvSpPr>
            <p:cNvPr id="18" name="Line 70"/>
            <p:cNvSpPr>
              <a:spLocks noChangeShapeType="1"/>
            </p:cNvSpPr>
            <p:nvPr/>
          </p:nvSpPr>
          <p:spPr bwMode="auto">
            <a:xfrm>
              <a:off x="0" y="4156"/>
              <a:ext cx="5760" cy="0"/>
            </a:xfrm>
            <a:prstGeom prst="line">
              <a:avLst/>
            </a:prstGeom>
            <a:noFill/>
            <a:ln w="19050">
              <a:solidFill>
                <a:srgbClr val="99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latin typeface="宋体" pitchFamily="2" charset="-122"/>
                <a:ea typeface="宋体" pitchFamily="2" charset="-122"/>
              </a:endParaRPr>
            </a:p>
          </p:txBody>
        </p:sp>
      </p:grpSp>
      <p:sp>
        <p:nvSpPr>
          <p:cNvPr id="19" name="Text Box 116"/>
          <p:cNvSpPr txBox="1">
            <a:spLocks noChangeArrowheads="1"/>
          </p:cNvSpPr>
          <p:nvPr/>
        </p:nvSpPr>
        <p:spPr bwMode="auto">
          <a:xfrm>
            <a:off x="827088" y="260648"/>
            <a:ext cx="3589444" cy="461665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4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ja-JP" altLang="en-US" sz="2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硬质涂层用材料</a:t>
            </a:r>
            <a:r>
              <a:rPr lang="zh-CN" altLang="en-US" sz="2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的课题</a:t>
            </a:r>
            <a:r>
              <a:rPr lang="ja-JP" altLang="en-US" sz="2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 </a:t>
            </a:r>
            <a:endParaRPr lang="en-US" altLang="ja-JP" sz="2400" dirty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0" name="Rectangle 76"/>
          <p:cNvSpPr>
            <a:spLocks noChangeArrowheads="1"/>
          </p:cNvSpPr>
          <p:nvPr/>
        </p:nvSpPr>
        <p:spPr bwMode="auto">
          <a:xfrm>
            <a:off x="3001963" y="5830888"/>
            <a:ext cx="3240087" cy="576262"/>
          </a:xfrm>
          <a:prstGeom prst="rect">
            <a:avLst/>
          </a:prstGeom>
          <a:solidFill>
            <a:srgbClr val="66FF66"/>
          </a:solidFill>
          <a:ln>
            <a:noFill/>
          </a:ln>
          <a:effectLst>
            <a:prstShdw prst="shdw17" dist="17961" dir="2700000">
              <a:srgbClr val="3D993D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240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1" name="AutoShape 77"/>
          <p:cNvSpPr>
            <a:spLocks noChangeArrowheads="1"/>
          </p:cNvSpPr>
          <p:nvPr/>
        </p:nvSpPr>
        <p:spPr bwMode="auto">
          <a:xfrm>
            <a:off x="2209800" y="4894263"/>
            <a:ext cx="4752975" cy="981075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0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sz="20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同时具有</a:t>
            </a:r>
            <a:r>
              <a:rPr lang="ja-JP" altLang="en-US" sz="20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硬质涂层</a:t>
            </a:r>
            <a:r>
              <a:rPr lang="zh-CN" altLang="en-US" sz="20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与</a:t>
            </a:r>
            <a:r>
              <a:rPr lang="ja-JP" altLang="en-US" sz="20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低卷曲</a:t>
            </a:r>
            <a:endParaRPr lang="ja-JP" altLang="en-US" sz="2000" dirty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100" y="908720"/>
            <a:ext cx="4535488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82"/>
          <p:cNvSpPr txBox="1">
            <a:spLocks noChangeArrowheads="1"/>
          </p:cNvSpPr>
          <p:nvPr/>
        </p:nvSpPr>
        <p:spPr bwMode="auto">
          <a:xfrm>
            <a:off x="3040601" y="5902325"/>
            <a:ext cx="3139001" cy="461665"/>
          </a:xfrm>
          <a:prstGeom prst="rect">
            <a:avLst/>
          </a:prstGeom>
          <a:solidFill>
            <a:srgbClr val="66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 BPZA-66</a:t>
            </a:r>
            <a:r>
              <a:rPr lang="en-US" altLang="ja-JP" sz="24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, </a:t>
            </a:r>
            <a:r>
              <a:rPr lang="en-US" altLang="ja-JP" sz="2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BPZA-100 </a:t>
            </a:r>
            <a:endParaRPr lang="en-US" altLang="ja-JP" sz="2400" dirty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4" name="Text Box 84"/>
          <p:cNvSpPr txBox="1">
            <a:spLocks noChangeArrowheads="1"/>
          </p:cNvSpPr>
          <p:nvPr/>
        </p:nvSpPr>
        <p:spPr bwMode="auto">
          <a:xfrm>
            <a:off x="6061736" y="6067425"/>
            <a:ext cx="6511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New</a:t>
            </a: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6457949" y="152400"/>
            <a:ext cx="20748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000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 ３</a:t>
            </a:r>
            <a:r>
              <a:rPr lang="ja-JP" altLang="en-US" sz="1000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．开发品，技术的介绍</a:t>
            </a:r>
            <a:endParaRPr lang="en-US" altLang="ja-JP" sz="1000" dirty="0" smtClean="0">
              <a:solidFill>
                <a:srgbClr val="0000FF"/>
              </a:solidFill>
              <a:latin typeface="宋体" pitchFamily="2" charset="-122"/>
              <a:ea typeface="宋体" pitchFamily="2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000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ja-JP" altLang="en-US" sz="1000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　</a:t>
            </a:r>
            <a:r>
              <a:rPr lang="en-US" altLang="ja-JP" sz="1000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3-4.</a:t>
            </a:r>
            <a:r>
              <a:rPr lang="ja-JP" altLang="en-US" sz="1000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硬质涂层用材料 </a:t>
            </a:r>
            <a:endParaRPr lang="ja-JP" altLang="en-US" sz="1000" dirty="0">
              <a:solidFill>
                <a:srgbClr val="0000FF"/>
              </a:solidFill>
              <a:latin typeface="宋体" pitchFamily="2" charset="-122"/>
              <a:ea typeface="宋体" pitchFamily="2" charset="-122"/>
            </a:endParaRPr>
          </a:p>
        </p:txBody>
      </p:sp>
      <p:graphicFrame>
        <p:nvGraphicFramePr>
          <p:cNvPr id="26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922490"/>
              </p:ext>
            </p:extLst>
          </p:nvPr>
        </p:nvGraphicFramePr>
        <p:xfrm>
          <a:off x="1920721" y="3646393"/>
          <a:ext cx="5112567" cy="1198257"/>
        </p:xfrm>
        <a:graphic>
          <a:graphicData uri="http://schemas.openxmlformats.org/drawingml/2006/table">
            <a:tbl>
              <a:tblPr/>
              <a:tblGrid>
                <a:gridCol w="1917213"/>
                <a:gridCol w="1597677"/>
                <a:gridCol w="1597677"/>
              </a:tblGrid>
              <a:tr h="39941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二</a:t>
                      </a:r>
                      <a:r>
                        <a:rPr lang="zh-TW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重</a:t>
                      </a:r>
                      <a:r>
                        <a:rPr lang="zh-CN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结合浓度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硬度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卷曲性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94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ＵＰ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向上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大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3994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Down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低下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Text Box 2"/>
          <p:cNvSpPr txBox="1">
            <a:spLocks noChangeArrowheads="1"/>
          </p:cNvSpPr>
          <p:nvPr/>
        </p:nvSpPr>
        <p:spPr bwMode="auto">
          <a:xfrm>
            <a:off x="460375" y="548680"/>
            <a:ext cx="7207250" cy="466725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4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ja-JP" altLang="en-US" sz="2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硬质涂层用聚氨酯丙烯酸酯</a:t>
            </a:r>
            <a:r>
              <a:rPr lang="zh-CN" altLang="en-US" sz="2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的</a:t>
            </a:r>
            <a:r>
              <a:rPr lang="ja-JP" altLang="en-US" sz="2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特性值（代表值）</a:t>
            </a:r>
            <a:r>
              <a:rPr lang="ja-JP" altLang="en-US" sz="24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　</a:t>
            </a:r>
          </a:p>
        </p:txBody>
      </p:sp>
      <p:sp>
        <p:nvSpPr>
          <p:cNvPr id="332" name="Text Box 3"/>
          <p:cNvSpPr txBox="1">
            <a:spLocks noChangeArrowheads="1"/>
          </p:cNvSpPr>
          <p:nvPr/>
        </p:nvSpPr>
        <p:spPr bwMode="auto">
          <a:xfrm>
            <a:off x="0" y="4653136"/>
            <a:ext cx="925125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400" u="sng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铅笔硬度</a:t>
            </a:r>
            <a:endParaRPr lang="ja-JP" altLang="en-US" sz="1400" u="sng" dirty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400" b="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　　　基材：　　　　１００</a:t>
            </a:r>
            <a:r>
              <a:rPr lang="en-US" altLang="ja-JP" sz="1400" b="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μ</a:t>
            </a:r>
            <a:r>
              <a:rPr lang="ja-JP" altLang="en-US" sz="1400" b="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ｍ</a:t>
            </a:r>
            <a:r>
              <a:rPr lang="zh-CN" altLang="en-US" sz="1400" b="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的</a:t>
            </a:r>
            <a:r>
              <a:rPr lang="ja-JP" altLang="en-US" sz="1400" b="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ＰＥＴ膜</a:t>
            </a:r>
            <a:endParaRPr lang="ja-JP" altLang="en-US" sz="1400" b="0" dirty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400" b="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　　　</a:t>
            </a:r>
            <a:r>
              <a:rPr lang="ja-JP" altLang="en-US" sz="1400" b="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树脂膜</a:t>
            </a:r>
            <a:r>
              <a:rPr lang="ja-JP" altLang="en-US" sz="1400" b="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厚：　１０</a:t>
            </a:r>
            <a:r>
              <a:rPr lang="en-US" altLang="ja-JP" sz="1400" b="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μ</a:t>
            </a:r>
            <a:r>
              <a:rPr lang="ja-JP" altLang="en-US" sz="1400" b="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ｍ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400" b="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　　　荷重：　　　　 ５００ｇ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卷曲性</a:t>
            </a:r>
            <a:endParaRPr lang="ja-JP" altLang="en-US" sz="1400" dirty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400" b="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　　　基材</a:t>
            </a:r>
            <a:r>
              <a:rPr lang="ja-JP" altLang="en-US" sz="1400" b="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，树脂膜厚</a:t>
            </a:r>
            <a:r>
              <a:rPr lang="zh-CN" altLang="en-US" sz="1400" b="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按照与</a:t>
            </a:r>
            <a:r>
              <a:rPr lang="ja-JP" altLang="en-US" sz="1400" b="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铅笔硬度</a:t>
            </a:r>
            <a:r>
              <a:rPr lang="zh-CN" altLang="en-US" sz="1400" b="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相同的</a:t>
            </a:r>
            <a:r>
              <a:rPr lang="ja-JP" altLang="en-US" sz="1400" b="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条件</a:t>
            </a:r>
            <a:r>
              <a:rPr lang="zh-CN" altLang="en-US" sz="1400" b="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，将</a:t>
            </a:r>
            <a:r>
              <a:rPr lang="ja-JP" altLang="en-US" sz="1400" b="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膜</a:t>
            </a:r>
            <a:r>
              <a:rPr lang="zh-CN" altLang="en-US" sz="1400" b="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按照</a:t>
            </a:r>
            <a:r>
              <a:rPr lang="en-US" altLang="ja-JP" sz="1400" b="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100mm×100mm</a:t>
            </a:r>
            <a:r>
              <a:rPr lang="zh-CN" altLang="en-US" sz="1400" b="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进行切割，计算出四个角的平均浮高</a:t>
            </a:r>
            <a:r>
              <a:rPr lang="ja-JP" altLang="en-US" sz="1400" b="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。 </a:t>
            </a:r>
            <a:endParaRPr lang="ja-JP" altLang="en-US" sz="1400" b="0" dirty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33" name="Text Box 4"/>
          <p:cNvSpPr txBox="1">
            <a:spLocks noChangeArrowheads="1"/>
          </p:cNvSpPr>
          <p:nvPr/>
        </p:nvSpPr>
        <p:spPr bwMode="auto">
          <a:xfrm>
            <a:off x="303213" y="3838575"/>
            <a:ext cx="1338828" cy="369332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800" b="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sz="1800" b="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测定</a:t>
            </a:r>
            <a:r>
              <a:rPr lang="ja-JP" altLang="en-US" sz="1800" b="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条件 </a:t>
            </a:r>
            <a:endParaRPr lang="ja-JP" altLang="en-US" sz="1800" b="0" dirty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34" name="Text Box 5"/>
          <p:cNvSpPr txBox="1">
            <a:spLocks noChangeArrowheads="1"/>
          </p:cNvSpPr>
          <p:nvPr/>
        </p:nvSpPr>
        <p:spPr bwMode="auto">
          <a:xfrm>
            <a:off x="395288" y="4325938"/>
            <a:ext cx="362631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400" b="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ＵＶ照射量： １００ｍＪ／ｃｍ</a:t>
            </a:r>
            <a:r>
              <a:rPr lang="ja-JP" altLang="en-US" sz="1400" b="0" baseline="300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２</a:t>
            </a:r>
            <a:r>
              <a:rPr lang="en-US" altLang="ja-JP" sz="1400" b="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×</a:t>
            </a:r>
            <a:r>
              <a:rPr lang="ja-JP" altLang="en-US" sz="1400" b="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５</a:t>
            </a:r>
            <a:r>
              <a:rPr lang="en-US" altLang="ja-JP" sz="1400" b="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Pass</a:t>
            </a:r>
            <a:endParaRPr lang="ja-JP" altLang="en-US" sz="1400" b="0" dirty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</p:txBody>
      </p:sp>
      <p:grpSp>
        <p:nvGrpSpPr>
          <p:cNvPr id="335" name="Group 9"/>
          <p:cNvGrpSpPr>
            <a:grpSpLocks/>
          </p:cNvGrpSpPr>
          <p:nvPr/>
        </p:nvGrpSpPr>
        <p:grpSpPr bwMode="auto">
          <a:xfrm>
            <a:off x="0" y="0"/>
            <a:ext cx="9144000" cy="6880225"/>
            <a:chOff x="0" y="0"/>
            <a:chExt cx="5760" cy="4334"/>
          </a:xfrm>
        </p:grpSpPr>
        <p:pic>
          <p:nvPicPr>
            <p:cNvPr id="336" name="Picture 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5" y="0"/>
              <a:ext cx="385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7" name="Text Box 11"/>
            <p:cNvSpPr txBox="1">
              <a:spLocks noChangeArrowheads="1"/>
            </p:cNvSpPr>
            <p:nvPr/>
          </p:nvSpPr>
          <p:spPr bwMode="auto">
            <a:xfrm>
              <a:off x="2391" y="4161"/>
              <a:ext cx="98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itchFamily="2" charset="2"/>
                <a:buChar char="|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ja-JP" altLang="en-US" sz="1200">
                  <a:solidFill>
                    <a:srgbClr val="000000"/>
                  </a:solidFill>
                  <a:latin typeface="宋体" pitchFamily="2" charset="-122"/>
                  <a:ea typeface="宋体" pitchFamily="2" charset="-122"/>
                </a:rPr>
                <a:t>共栄社化学株式会社</a:t>
              </a:r>
            </a:p>
          </p:txBody>
        </p:sp>
        <p:sp>
          <p:nvSpPr>
            <p:cNvPr id="338" name="Line 12"/>
            <p:cNvSpPr>
              <a:spLocks noChangeShapeType="1"/>
            </p:cNvSpPr>
            <p:nvPr/>
          </p:nvSpPr>
          <p:spPr bwMode="auto">
            <a:xfrm>
              <a:off x="0" y="4156"/>
              <a:ext cx="5760" cy="0"/>
            </a:xfrm>
            <a:prstGeom prst="line">
              <a:avLst/>
            </a:prstGeom>
            <a:noFill/>
            <a:ln w="19050">
              <a:solidFill>
                <a:srgbClr val="99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latin typeface="宋体" pitchFamily="2" charset="-122"/>
                <a:ea typeface="宋体" pitchFamily="2" charset="-122"/>
              </a:endParaRPr>
            </a:p>
          </p:txBody>
        </p:sp>
      </p:grpSp>
      <p:sp>
        <p:nvSpPr>
          <p:cNvPr id="339" name="Text Box 14"/>
          <p:cNvSpPr txBox="1">
            <a:spLocks noChangeArrowheads="1"/>
          </p:cNvSpPr>
          <p:nvPr/>
        </p:nvSpPr>
        <p:spPr bwMode="auto">
          <a:xfrm>
            <a:off x="6807441" y="4293096"/>
            <a:ext cx="1887055" cy="461665"/>
          </a:xfrm>
          <a:prstGeom prst="rect">
            <a:avLst/>
          </a:prstGeom>
          <a:solidFill>
            <a:srgbClr val="FFCCCC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4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sz="2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可改变构造</a:t>
            </a:r>
            <a:endParaRPr lang="ja-JP" altLang="en-US" sz="2400" dirty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40" name="AutoShape 16"/>
          <p:cNvSpPr>
            <a:spLocks noChangeArrowheads="1"/>
          </p:cNvSpPr>
          <p:nvPr/>
        </p:nvSpPr>
        <p:spPr bwMode="auto">
          <a:xfrm>
            <a:off x="6678488" y="3717032"/>
            <a:ext cx="2286000" cy="457200"/>
          </a:xfrm>
          <a:prstGeom prst="downArrow">
            <a:avLst>
              <a:gd name="adj1" fmla="val 48750"/>
              <a:gd name="adj2" fmla="val 62500"/>
            </a:avLst>
          </a:prstGeom>
          <a:solidFill>
            <a:srgbClr val="66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ja-JP" altLang="en-US" sz="2400">
              <a:latin typeface="宋体" pitchFamily="2" charset="-122"/>
              <a:ea typeface="宋体" pitchFamily="2" charset="-122"/>
            </a:endParaRPr>
          </a:p>
        </p:txBody>
      </p:sp>
      <p:grpSp>
        <p:nvGrpSpPr>
          <p:cNvPr id="341" name="グループ化 13"/>
          <p:cNvGrpSpPr>
            <a:grpSpLocks/>
          </p:cNvGrpSpPr>
          <p:nvPr/>
        </p:nvGrpSpPr>
        <p:grpSpPr bwMode="auto">
          <a:xfrm>
            <a:off x="4283968" y="1197694"/>
            <a:ext cx="1447800" cy="719138"/>
            <a:chOff x="4038600" y="1982788"/>
            <a:chExt cx="1447800" cy="719137"/>
          </a:xfrm>
        </p:grpSpPr>
        <p:grpSp>
          <p:nvGrpSpPr>
            <p:cNvPr id="342" name="Group 53"/>
            <p:cNvGrpSpPr>
              <a:grpSpLocks/>
            </p:cNvGrpSpPr>
            <p:nvPr/>
          </p:nvGrpSpPr>
          <p:grpSpPr bwMode="auto">
            <a:xfrm>
              <a:off x="4546600" y="2236788"/>
              <a:ext cx="419100" cy="211137"/>
              <a:chOff x="2895" y="1296"/>
              <a:chExt cx="352" cy="177"/>
            </a:xfrm>
          </p:grpSpPr>
          <p:sp>
            <p:nvSpPr>
              <p:cNvPr id="369" name="Line 54"/>
              <p:cNvSpPr>
                <a:spLocks noChangeShapeType="1"/>
              </p:cNvSpPr>
              <p:nvPr/>
            </p:nvSpPr>
            <p:spPr bwMode="auto">
              <a:xfrm>
                <a:off x="3000" y="1384"/>
                <a:ext cx="144" cy="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370" name="Freeform 55"/>
              <p:cNvSpPr>
                <a:spLocks/>
              </p:cNvSpPr>
              <p:nvPr/>
            </p:nvSpPr>
            <p:spPr bwMode="auto">
              <a:xfrm>
                <a:off x="2895" y="1296"/>
                <a:ext cx="126" cy="177"/>
              </a:xfrm>
              <a:custGeom>
                <a:avLst/>
                <a:gdLst>
                  <a:gd name="T0" fmla="*/ 1 w 208"/>
                  <a:gd name="T1" fmla="*/ 1 h 292"/>
                  <a:gd name="T2" fmla="*/ 1 w 208"/>
                  <a:gd name="T3" fmla="*/ 0 h 292"/>
                  <a:gd name="T4" fmla="*/ 1 w 208"/>
                  <a:gd name="T5" fmla="*/ 0 h 292"/>
                  <a:gd name="T6" fmla="*/ 1 w 208"/>
                  <a:gd name="T7" fmla="*/ 1 h 292"/>
                  <a:gd name="T8" fmla="*/ 0 w 208"/>
                  <a:gd name="T9" fmla="*/ 1 h 292"/>
                  <a:gd name="T10" fmla="*/ 0 w 208"/>
                  <a:gd name="T11" fmla="*/ 1 h 292"/>
                  <a:gd name="T12" fmla="*/ 1 w 208"/>
                  <a:gd name="T13" fmla="*/ 1 h 292"/>
                  <a:gd name="T14" fmla="*/ 1 w 208"/>
                  <a:gd name="T15" fmla="*/ 1 h 292"/>
                  <a:gd name="T16" fmla="*/ 1 w 208"/>
                  <a:gd name="T17" fmla="*/ 1 h 292"/>
                  <a:gd name="T18" fmla="*/ 1 w 208"/>
                  <a:gd name="T19" fmla="*/ 1 h 292"/>
                  <a:gd name="T20" fmla="*/ 1 w 208"/>
                  <a:gd name="T21" fmla="*/ 1 h 29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292"/>
                  <a:gd name="T35" fmla="*/ 208 w 208"/>
                  <a:gd name="T36" fmla="*/ 292 h 29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292">
                    <a:moveTo>
                      <a:pt x="207" y="249"/>
                    </a:moveTo>
                    <a:lnTo>
                      <a:pt x="207" y="0"/>
                    </a:lnTo>
                    <a:lnTo>
                      <a:pt x="124" y="0"/>
                    </a:lnTo>
                    <a:lnTo>
                      <a:pt x="124" y="83"/>
                    </a:lnTo>
                    <a:lnTo>
                      <a:pt x="0" y="83"/>
                    </a:lnTo>
                    <a:lnTo>
                      <a:pt x="0" y="207"/>
                    </a:lnTo>
                    <a:lnTo>
                      <a:pt x="124" y="207"/>
                    </a:lnTo>
                    <a:lnTo>
                      <a:pt x="124" y="291"/>
                    </a:lnTo>
                    <a:lnTo>
                      <a:pt x="207" y="291"/>
                    </a:lnTo>
                    <a:lnTo>
                      <a:pt x="207" y="166"/>
                    </a:lnTo>
                    <a:lnTo>
                      <a:pt x="207" y="249"/>
                    </a:lnTo>
                  </a:path>
                </a:pathLst>
              </a:custGeom>
              <a:solidFill>
                <a:srgbClr val="FFFF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371" name="Freeform 56"/>
              <p:cNvSpPr>
                <a:spLocks/>
              </p:cNvSpPr>
              <p:nvPr/>
            </p:nvSpPr>
            <p:spPr bwMode="auto">
              <a:xfrm>
                <a:off x="3121" y="1296"/>
                <a:ext cx="126" cy="177"/>
              </a:xfrm>
              <a:custGeom>
                <a:avLst/>
                <a:gdLst>
                  <a:gd name="T0" fmla="*/ 0 w 208"/>
                  <a:gd name="T1" fmla="*/ 1 h 292"/>
                  <a:gd name="T2" fmla="*/ 0 w 208"/>
                  <a:gd name="T3" fmla="*/ 1 h 292"/>
                  <a:gd name="T4" fmla="*/ 1 w 208"/>
                  <a:gd name="T5" fmla="*/ 1 h 292"/>
                  <a:gd name="T6" fmla="*/ 1 w 208"/>
                  <a:gd name="T7" fmla="*/ 1 h 292"/>
                  <a:gd name="T8" fmla="*/ 1 w 208"/>
                  <a:gd name="T9" fmla="*/ 1 h 292"/>
                  <a:gd name="T10" fmla="*/ 1 w 208"/>
                  <a:gd name="T11" fmla="*/ 1 h 292"/>
                  <a:gd name="T12" fmla="*/ 1 w 208"/>
                  <a:gd name="T13" fmla="*/ 1 h 292"/>
                  <a:gd name="T14" fmla="*/ 1 w 208"/>
                  <a:gd name="T15" fmla="*/ 0 h 292"/>
                  <a:gd name="T16" fmla="*/ 0 w 208"/>
                  <a:gd name="T17" fmla="*/ 0 h 292"/>
                  <a:gd name="T18" fmla="*/ 0 w 208"/>
                  <a:gd name="T19" fmla="*/ 1 h 292"/>
                  <a:gd name="T20" fmla="*/ 0 w 208"/>
                  <a:gd name="T21" fmla="*/ 1 h 29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292"/>
                  <a:gd name="T35" fmla="*/ 208 w 208"/>
                  <a:gd name="T36" fmla="*/ 292 h 29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292">
                    <a:moveTo>
                      <a:pt x="0" y="41"/>
                    </a:moveTo>
                    <a:lnTo>
                      <a:pt x="0" y="291"/>
                    </a:lnTo>
                    <a:lnTo>
                      <a:pt x="82" y="291"/>
                    </a:lnTo>
                    <a:lnTo>
                      <a:pt x="82" y="207"/>
                    </a:lnTo>
                    <a:lnTo>
                      <a:pt x="207" y="207"/>
                    </a:lnTo>
                    <a:lnTo>
                      <a:pt x="207" y="83"/>
                    </a:lnTo>
                    <a:lnTo>
                      <a:pt x="82" y="83"/>
                    </a:lnTo>
                    <a:lnTo>
                      <a:pt x="82" y="0"/>
                    </a:lnTo>
                    <a:lnTo>
                      <a:pt x="0" y="0"/>
                    </a:lnTo>
                    <a:lnTo>
                      <a:pt x="0" y="124"/>
                    </a:lnTo>
                    <a:lnTo>
                      <a:pt x="0" y="41"/>
                    </a:lnTo>
                  </a:path>
                </a:pathLst>
              </a:custGeom>
              <a:solidFill>
                <a:srgbClr val="FFFF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latin typeface="宋体" pitchFamily="2" charset="-122"/>
                  <a:ea typeface="宋体" pitchFamily="2" charset="-122"/>
                </a:endParaRPr>
              </a:p>
            </p:txBody>
          </p:sp>
        </p:grpSp>
        <p:sp>
          <p:nvSpPr>
            <p:cNvPr id="343" name="Freeform 57"/>
            <p:cNvSpPr>
              <a:spLocks/>
            </p:cNvSpPr>
            <p:nvPr/>
          </p:nvSpPr>
          <p:spPr bwMode="auto">
            <a:xfrm>
              <a:off x="4876800" y="2236788"/>
              <a:ext cx="149225" cy="211137"/>
            </a:xfrm>
            <a:custGeom>
              <a:avLst/>
              <a:gdLst>
                <a:gd name="T0" fmla="*/ 0 w 208"/>
                <a:gd name="T1" fmla="*/ 0 h 292"/>
                <a:gd name="T2" fmla="*/ 0 w 208"/>
                <a:gd name="T3" fmla="*/ 2147483647 h 292"/>
                <a:gd name="T4" fmla="*/ 2147483647 w 208"/>
                <a:gd name="T5" fmla="*/ 2147483647 h 292"/>
                <a:gd name="T6" fmla="*/ 2147483647 w 208"/>
                <a:gd name="T7" fmla="*/ 2147483647 h 292"/>
                <a:gd name="T8" fmla="*/ 0 w 208"/>
                <a:gd name="T9" fmla="*/ 2147483647 h 292"/>
                <a:gd name="T10" fmla="*/ 0 w 208"/>
                <a:gd name="T11" fmla="*/ 2147483647 h 292"/>
                <a:gd name="T12" fmla="*/ 2147483647 w 208"/>
                <a:gd name="T13" fmla="*/ 2147483647 h 292"/>
                <a:gd name="T14" fmla="*/ 2147483647 w 208"/>
                <a:gd name="T15" fmla="*/ 0 h 292"/>
                <a:gd name="T16" fmla="*/ 0 w 208"/>
                <a:gd name="T17" fmla="*/ 0 h 2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8"/>
                <a:gd name="T28" fmla="*/ 0 h 292"/>
                <a:gd name="T29" fmla="*/ 208 w 208"/>
                <a:gd name="T30" fmla="*/ 292 h 29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8" h="292">
                  <a:moveTo>
                    <a:pt x="0" y="0"/>
                  </a:moveTo>
                  <a:lnTo>
                    <a:pt x="0" y="83"/>
                  </a:lnTo>
                  <a:lnTo>
                    <a:pt x="124" y="83"/>
                  </a:lnTo>
                  <a:lnTo>
                    <a:pt x="124" y="207"/>
                  </a:lnTo>
                  <a:lnTo>
                    <a:pt x="0" y="207"/>
                  </a:lnTo>
                  <a:lnTo>
                    <a:pt x="0" y="291"/>
                  </a:lnTo>
                  <a:lnTo>
                    <a:pt x="207" y="291"/>
                  </a:lnTo>
                  <a:lnTo>
                    <a:pt x="207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344" name="Freeform 58"/>
            <p:cNvSpPr>
              <a:spLocks/>
            </p:cNvSpPr>
            <p:nvPr/>
          </p:nvSpPr>
          <p:spPr bwMode="auto">
            <a:xfrm flipH="1">
              <a:off x="4486275" y="2236788"/>
              <a:ext cx="150813" cy="211137"/>
            </a:xfrm>
            <a:custGeom>
              <a:avLst/>
              <a:gdLst>
                <a:gd name="T0" fmla="*/ 0 w 208"/>
                <a:gd name="T1" fmla="*/ 0 h 292"/>
                <a:gd name="T2" fmla="*/ 0 w 208"/>
                <a:gd name="T3" fmla="*/ 2147483647 h 292"/>
                <a:gd name="T4" fmla="*/ 2147483647 w 208"/>
                <a:gd name="T5" fmla="*/ 2147483647 h 292"/>
                <a:gd name="T6" fmla="*/ 2147483647 w 208"/>
                <a:gd name="T7" fmla="*/ 2147483647 h 292"/>
                <a:gd name="T8" fmla="*/ 0 w 208"/>
                <a:gd name="T9" fmla="*/ 2147483647 h 292"/>
                <a:gd name="T10" fmla="*/ 0 w 208"/>
                <a:gd name="T11" fmla="*/ 2147483647 h 292"/>
                <a:gd name="T12" fmla="*/ 2147483647 w 208"/>
                <a:gd name="T13" fmla="*/ 2147483647 h 292"/>
                <a:gd name="T14" fmla="*/ 2147483647 w 208"/>
                <a:gd name="T15" fmla="*/ 0 h 292"/>
                <a:gd name="T16" fmla="*/ 0 w 208"/>
                <a:gd name="T17" fmla="*/ 0 h 2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8"/>
                <a:gd name="T28" fmla="*/ 0 h 292"/>
                <a:gd name="T29" fmla="*/ 208 w 208"/>
                <a:gd name="T30" fmla="*/ 292 h 29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8" h="292">
                  <a:moveTo>
                    <a:pt x="0" y="0"/>
                  </a:moveTo>
                  <a:lnTo>
                    <a:pt x="0" y="83"/>
                  </a:lnTo>
                  <a:lnTo>
                    <a:pt x="124" y="83"/>
                  </a:lnTo>
                  <a:lnTo>
                    <a:pt x="124" y="207"/>
                  </a:lnTo>
                  <a:lnTo>
                    <a:pt x="0" y="207"/>
                  </a:lnTo>
                  <a:lnTo>
                    <a:pt x="0" y="291"/>
                  </a:lnTo>
                  <a:lnTo>
                    <a:pt x="207" y="291"/>
                  </a:lnTo>
                  <a:lnTo>
                    <a:pt x="207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宋体" pitchFamily="2" charset="-122"/>
                <a:ea typeface="宋体" pitchFamily="2" charset="-122"/>
              </a:endParaRPr>
            </a:p>
          </p:txBody>
        </p:sp>
        <p:grpSp>
          <p:nvGrpSpPr>
            <p:cNvPr id="345" name="Group 59"/>
            <p:cNvGrpSpPr>
              <a:grpSpLocks/>
            </p:cNvGrpSpPr>
            <p:nvPr/>
          </p:nvGrpSpPr>
          <p:grpSpPr bwMode="auto">
            <a:xfrm>
              <a:off x="5029200" y="1982788"/>
              <a:ext cx="457200" cy="717550"/>
              <a:chOff x="1617" y="1377"/>
              <a:chExt cx="384" cy="603"/>
            </a:xfrm>
          </p:grpSpPr>
          <p:sp>
            <p:nvSpPr>
              <p:cNvPr id="358" name="Line 60"/>
              <p:cNvSpPr>
                <a:spLocks noChangeShapeType="1"/>
              </p:cNvSpPr>
              <p:nvPr/>
            </p:nvSpPr>
            <p:spPr bwMode="auto">
              <a:xfrm>
                <a:off x="1617" y="1677"/>
                <a:ext cx="133" cy="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359" name="Line 61"/>
              <p:cNvSpPr>
                <a:spLocks noChangeShapeType="1"/>
              </p:cNvSpPr>
              <p:nvPr/>
            </p:nvSpPr>
            <p:spPr bwMode="auto">
              <a:xfrm>
                <a:off x="1775" y="1651"/>
                <a:ext cx="226" cy="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360" name="Line 62"/>
              <p:cNvSpPr>
                <a:spLocks noChangeShapeType="1"/>
              </p:cNvSpPr>
              <p:nvPr/>
            </p:nvSpPr>
            <p:spPr bwMode="auto">
              <a:xfrm>
                <a:off x="1775" y="1702"/>
                <a:ext cx="226" cy="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宋体" pitchFamily="2" charset="-122"/>
                  <a:ea typeface="宋体" pitchFamily="2" charset="-122"/>
                </a:endParaRPr>
              </a:p>
            </p:txBody>
          </p:sp>
          <p:grpSp>
            <p:nvGrpSpPr>
              <p:cNvPr id="361" name="Group 63"/>
              <p:cNvGrpSpPr>
                <a:grpSpLocks/>
              </p:cNvGrpSpPr>
              <p:nvPr/>
            </p:nvGrpSpPr>
            <p:grpSpPr bwMode="auto">
              <a:xfrm>
                <a:off x="1655" y="1377"/>
                <a:ext cx="51" cy="303"/>
                <a:chOff x="1655" y="1377"/>
                <a:chExt cx="51" cy="303"/>
              </a:xfrm>
            </p:grpSpPr>
            <p:sp>
              <p:nvSpPr>
                <p:cNvPr id="366" name="Line 64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1646" y="1647"/>
                  <a:ext cx="67" cy="0"/>
                </a:xfrm>
                <a:prstGeom prst="line">
                  <a:avLst/>
                </a:prstGeom>
                <a:noFill/>
                <a:ln w="508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宋体" pitchFamily="2" charset="-122"/>
                    <a:ea typeface="宋体" pitchFamily="2" charset="-122"/>
                  </a:endParaRPr>
                </a:p>
              </p:txBody>
            </p:sp>
            <p:sp>
              <p:nvSpPr>
                <p:cNvPr id="367" name="Line 65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1593" y="1490"/>
                  <a:ext cx="226" cy="0"/>
                </a:xfrm>
                <a:prstGeom prst="line">
                  <a:avLst/>
                </a:prstGeom>
                <a:noFill/>
                <a:ln w="508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宋体" pitchFamily="2" charset="-122"/>
                    <a:ea typeface="宋体" pitchFamily="2" charset="-122"/>
                  </a:endParaRPr>
                </a:p>
              </p:txBody>
            </p:sp>
            <p:sp>
              <p:nvSpPr>
                <p:cNvPr id="368" name="Line 66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1542" y="1490"/>
                  <a:ext cx="226" cy="0"/>
                </a:xfrm>
                <a:prstGeom prst="line">
                  <a:avLst/>
                </a:prstGeom>
                <a:noFill/>
                <a:ln w="508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宋体" pitchFamily="2" charset="-122"/>
                    <a:ea typeface="宋体" pitchFamily="2" charset="-122"/>
                  </a:endParaRPr>
                </a:p>
              </p:txBody>
            </p:sp>
          </p:grpSp>
          <p:grpSp>
            <p:nvGrpSpPr>
              <p:cNvPr id="362" name="Group 67"/>
              <p:cNvGrpSpPr>
                <a:grpSpLocks/>
              </p:cNvGrpSpPr>
              <p:nvPr/>
            </p:nvGrpSpPr>
            <p:grpSpPr bwMode="auto">
              <a:xfrm flipV="1">
                <a:off x="1656" y="1677"/>
                <a:ext cx="51" cy="303"/>
                <a:chOff x="1655" y="1377"/>
                <a:chExt cx="51" cy="303"/>
              </a:xfrm>
            </p:grpSpPr>
            <p:sp>
              <p:nvSpPr>
                <p:cNvPr id="363" name="Line 68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1646" y="1647"/>
                  <a:ext cx="67" cy="0"/>
                </a:xfrm>
                <a:prstGeom prst="line">
                  <a:avLst/>
                </a:prstGeom>
                <a:noFill/>
                <a:ln w="508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宋体" pitchFamily="2" charset="-122"/>
                    <a:ea typeface="宋体" pitchFamily="2" charset="-122"/>
                  </a:endParaRPr>
                </a:p>
              </p:txBody>
            </p:sp>
            <p:sp>
              <p:nvSpPr>
                <p:cNvPr id="364" name="Line 69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1593" y="1490"/>
                  <a:ext cx="226" cy="0"/>
                </a:xfrm>
                <a:prstGeom prst="line">
                  <a:avLst/>
                </a:prstGeom>
                <a:noFill/>
                <a:ln w="508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宋体" pitchFamily="2" charset="-122"/>
                    <a:ea typeface="宋体" pitchFamily="2" charset="-122"/>
                  </a:endParaRPr>
                </a:p>
              </p:txBody>
            </p:sp>
            <p:sp>
              <p:nvSpPr>
                <p:cNvPr id="365" name="Line 70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1542" y="1490"/>
                  <a:ext cx="226" cy="0"/>
                </a:xfrm>
                <a:prstGeom prst="line">
                  <a:avLst/>
                </a:prstGeom>
                <a:noFill/>
                <a:ln w="508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宋体" pitchFamily="2" charset="-122"/>
                    <a:ea typeface="宋体" pitchFamily="2" charset="-122"/>
                  </a:endParaRPr>
                </a:p>
              </p:txBody>
            </p:sp>
          </p:grpSp>
        </p:grpSp>
        <p:grpSp>
          <p:nvGrpSpPr>
            <p:cNvPr id="346" name="Group 71"/>
            <p:cNvGrpSpPr>
              <a:grpSpLocks/>
            </p:cNvGrpSpPr>
            <p:nvPr/>
          </p:nvGrpSpPr>
          <p:grpSpPr bwMode="auto">
            <a:xfrm flipH="1">
              <a:off x="4038600" y="1984375"/>
              <a:ext cx="457200" cy="717550"/>
              <a:chOff x="1617" y="1377"/>
              <a:chExt cx="384" cy="603"/>
            </a:xfrm>
          </p:grpSpPr>
          <p:sp>
            <p:nvSpPr>
              <p:cNvPr id="347" name="Line 72"/>
              <p:cNvSpPr>
                <a:spLocks noChangeShapeType="1"/>
              </p:cNvSpPr>
              <p:nvPr/>
            </p:nvSpPr>
            <p:spPr bwMode="auto">
              <a:xfrm>
                <a:off x="1617" y="1677"/>
                <a:ext cx="133" cy="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348" name="Line 73"/>
              <p:cNvSpPr>
                <a:spLocks noChangeShapeType="1"/>
              </p:cNvSpPr>
              <p:nvPr/>
            </p:nvSpPr>
            <p:spPr bwMode="auto">
              <a:xfrm>
                <a:off x="1775" y="1651"/>
                <a:ext cx="226" cy="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349" name="Line 74"/>
              <p:cNvSpPr>
                <a:spLocks noChangeShapeType="1"/>
              </p:cNvSpPr>
              <p:nvPr/>
            </p:nvSpPr>
            <p:spPr bwMode="auto">
              <a:xfrm>
                <a:off x="1775" y="1702"/>
                <a:ext cx="226" cy="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宋体" pitchFamily="2" charset="-122"/>
                  <a:ea typeface="宋体" pitchFamily="2" charset="-122"/>
                </a:endParaRPr>
              </a:p>
            </p:txBody>
          </p:sp>
          <p:grpSp>
            <p:nvGrpSpPr>
              <p:cNvPr id="350" name="Group 75"/>
              <p:cNvGrpSpPr>
                <a:grpSpLocks/>
              </p:cNvGrpSpPr>
              <p:nvPr/>
            </p:nvGrpSpPr>
            <p:grpSpPr bwMode="auto">
              <a:xfrm>
                <a:off x="1655" y="1377"/>
                <a:ext cx="51" cy="303"/>
                <a:chOff x="1655" y="1377"/>
                <a:chExt cx="51" cy="303"/>
              </a:xfrm>
            </p:grpSpPr>
            <p:sp>
              <p:nvSpPr>
                <p:cNvPr id="355" name="Line 76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1646" y="1647"/>
                  <a:ext cx="67" cy="0"/>
                </a:xfrm>
                <a:prstGeom prst="line">
                  <a:avLst/>
                </a:prstGeom>
                <a:noFill/>
                <a:ln w="508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宋体" pitchFamily="2" charset="-122"/>
                    <a:ea typeface="宋体" pitchFamily="2" charset="-122"/>
                  </a:endParaRPr>
                </a:p>
              </p:txBody>
            </p:sp>
            <p:sp>
              <p:nvSpPr>
                <p:cNvPr id="356" name="Line 77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1593" y="1490"/>
                  <a:ext cx="226" cy="0"/>
                </a:xfrm>
                <a:prstGeom prst="line">
                  <a:avLst/>
                </a:prstGeom>
                <a:noFill/>
                <a:ln w="508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宋体" pitchFamily="2" charset="-122"/>
                    <a:ea typeface="宋体" pitchFamily="2" charset="-122"/>
                  </a:endParaRPr>
                </a:p>
              </p:txBody>
            </p:sp>
            <p:sp>
              <p:nvSpPr>
                <p:cNvPr id="357" name="Line 78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1542" y="1490"/>
                  <a:ext cx="226" cy="0"/>
                </a:xfrm>
                <a:prstGeom prst="line">
                  <a:avLst/>
                </a:prstGeom>
                <a:noFill/>
                <a:ln w="508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宋体" pitchFamily="2" charset="-122"/>
                    <a:ea typeface="宋体" pitchFamily="2" charset="-122"/>
                  </a:endParaRPr>
                </a:p>
              </p:txBody>
            </p:sp>
          </p:grpSp>
          <p:grpSp>
            <p:nvGrpSpPr>
              <p:cNvPr id="351" name="Group 79"/>
              <p:cNvGrpSpPr>
                <a:grpSpLocks/>
              </p:cNvGrpSpPr>
              <p:nvPr/>
            </p:nvGrpSpPr>
            <p:grpSpPr bwMode="auto">
              <a:xfrm flipV="1">
                <a:off x="1656" y="1677"/>
                <a:ext cx="51" cy="303"/>
                <a:chOff x="1655" y="1377"/>
                <a:chExt cx="51" cy="303"/>
              </a:xfrm>
            </p:grpSpPr>
            <p:sp>
              <p:nvSpPr>
                <p:cNvPr id="352" name="Line 80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1646" y="1647"/>
                  <a:ext cx="67" cy="0"/>
                </a:xfrm>
                <a:prstGeom prst="line">
                  <a:avLst/>
                </a:prstGeom>
                <a:noFill/>
                <a:ln w="508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宋体" pitchFamily="2" charset="-122"/>
                    <a:ea typeface="宋体" pitchFamily="2" charset="-122"/>
                  </a:endParaRPr>
                </a:p>
              </p:txBody>
            </p:sp>
            <p:sp>
              <p:nvSpPr>
                <p:cNvPr id="353" name="Line 81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1593" y="1490"/>
                  <a:ext cx="226" cy="0"/>
                </a:xfrm>
                <a:prstGeom prst="line">
                  <a:avLst/>
                </a:prstGeom>
                <a:noFill/>
                <a:ln w="508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宋体" pitchFamily="2" charset="-122"/>
                    <a:ea typeface="宋体" pitchFamily="2" charset="-122"/>
                  </a:endParaRPr>
                </a:p>
              </p:txBody>
            </p:sp>
            <p:sp>
              <p:nvSpPr>
                <p:cNvPr id="354" name="Line 82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1542" y="1490"/>
                  <a:ext cx="226" cy="0"/>
                </a:xfrm>
                <a:prstGeom prst="line">
                  <a:avLst/>
                </a:prstGeom>
                <a:noFill/>
                <a:ln w="508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宋体" pitchFamily="2" charset="-122"/>
                    <a:ea typeface="宋体" pitchFamily="2" charset="-122"/>
                  </a:endParaRPr>
                </a:p>
              </p:txBody>
            </p:sp>
          </p:grpSp>
        </p:grpSp>
      </p:grpSp>
      <p:grpSp>
        <p:nvGrpSpPr>
          <p:cNvPr id="372" name="グループ化 1"/>
          <p:cNvGrpSpPr>
            <a:grpSpLocks/>
          </p:cNvGrpSpPr>
          <p:nvPr/>
        </p:nvGrpSpPr>
        <p:grpSpPr bwMode="auto">
          <a:xfrm>
            <a:off x="2555776" y="1195089"/>
            <a:ext cx="745648" cy="717551"/>
            <a:chOff x="2483768" y="3215506"/>
            <a:chExt cx="677863" cy="717550"/>
          </a:xfrm>
        </p:grpSpPr>
        <p:sp>
          <p:nvSpPr>
            <p:cNvPr id="373" name="Freeform 174"/>
            <p:cNvSpPr>
              <a:spLocks/>
            </p:cNvSpPr>
            <p:nvPr/>
          </p:nvSpPr>
          <p:spPr bwMode="auto">
            <a:xfrm>
              <a:off x="2483768" y="3474269"/>
              <a:ext cx="149225" cy="209550"/>
            </a:xfrm>
            <a:custGeom>
              <a:avLst/>
              <a:gdLst>
                <a:gd name="T0" fmla="*/ 0 w 208"/>
                <a:gd name="T1" fmla="*/ 0 h 292"/>
                <a:gd name="T2" fmla="*/ 0 w 208"/>
                <a:gd name="T3" fmla="*/ 2147483647 h 292"/>
                <a:gd name="T4" fmla="*/ 2147483647 w 208"/>
                <a:gd name="T5" fmla="*/ 2147483647 h 292"/>
                <a:gd name="T6" fmla="*/ 2147483647 w 208"/>
                <a:gd name="T7" fmla="*/ 2147483647 h 292"/>
                <a:gd name="T8" fmla="*/ 0 w 208"/>
                <a:gd name="T9" fmla="*/ 2147483647 h 292"/>
                <a:gd name="T10" fmla="*/ 0 w 208"/>
                <a:gd name="T11" fmla="*/ 2147483647 h 292"/>
                <a:gd name="T12" fmla="*/ 2147483647 w 208"/>
                <a:gd name="T13" fmla="*/ 2147483647 h 292"/>
                <a:gd name="T14" fmla="*/ 2147483647 w 208"/>
                <a:gd name="T15" fmla="*/ 0 h 292"/>
                <a:gd name="T16" fmla="*/ 0 w 208"/>
                <a:gd name="T17" fmla="*/ 0 h 2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8"/>
                <a:gd name="T28" fmla="*/ 0 h 292"/>
                <a:gd name="T29" fmla="*/ 208 w 208"/>
                <a:gd name="T30" fmla="*/ 292 h 29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8" h="292">
                  <a:moveTo>
                    <a:pt x="0" y="0"/>
                  </a:moveTo>
                  <a:lnTo>
                    <a:pt x="0" y="83"/>
                  </a:lnTo>
                  <a:lnTo>
                    <a:pt x="124" y="83"/>
                  </a:lnTo>
                  <a:lnTo>
                    <a:pt x="124" y="207"/>
                  </a:lnTo>
                  <a:lnTo>
                    <a:pt x="0" y="207"/>
                  </a:lnTo>
                  <a:lnTo>
                    <a:pt x="0" y="291"/>
                  </a:lnTo>
                  <a:lnTo>
                    <a:pt x="207" y="291"/>
                  </a:lnTo>
                  <a:lnTo>
                    <a:pt x="207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宋体" pitchFamily="2" charset="-122"/>
                <a:ea typeface="宋体" pitchFamily="2" charset="-122"/>
              </a:endParaRPr>
            </a:p>
          </p:txBody>
        </p:sp>
        <p:grpSp>
          <p:nvGrpSpPr>
            <p:cNvPr id="374" name="Group 190"/>
            <p:cNvGrpSpPr>
              <a:grpSpLocks/>
            </p:cNvGrpSpPr>
            <p:nvPr/>
          </p:nvGrpSpPr>
          <p:grpSpPr bwMode="auto">
            <a:xfrm>
              <a:off x="2704431" y="3215506"/>
              <a:ext cx="457200" cy="717550"/>
              <a:chOff x="1617" y="1377"/>
              <a:chExt cx="384" cy="603"/>
            </a:xfrm>
          </p:grpSpPr>
          <p:sp>
            <p:nvSpPr>
              <p:cNvPr id="375" name="Line 191"/>
              <p:cNvSpPr>
                <a:spLocks noChangeShapeType="1"/>
              </p:cNvSpPr>
              <p:nvPr/>
            </p:nvSpPr>
            <p:spPr bwMode="auto">
              <a:xfrm>
                <a:off x="1617" y="1677"/>
                <a:ext cx="133" cy="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376" name="Line 192"/>
              <p:cNvSpPr>
                <a:spLocks noChangeShapeType="1"/>
              </p:cNvSpPr>
              <p:nvPr/>
            </p:nvSpPr>
            <p:spPr bwMode="auto">
              <a:xfrm>
                <a:off x="1775" y="1651"/>
                <a:ext cx="226" cy="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377" name="Line 193"/>
              <p:cNvSpPr>
                <a:spLocks noChangeShapeType="1"/>
              </p:cNvSpPr>
              <p:nvPr/>
            </p:nvSpPr>
            <p:spPr bwMode="auto">
              <a:xfrm>
                <a:off x="1775" y="1702"/>
                <a:ext cx="226" cy="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宋体" pitchFamily="2" charset="-122"/>
                  <a:ea typeface="宋体" pitchFamily="2" charset="-122"/>
                </a:endParaRPr>
              </a:p>
            </p:txBody>
          </p:sp>
          <p:grpSp>
            <p:nvGrpSpPr>
              <p:cNvPr id="378" name="Group 194"/>
              <p:cNvGrpSpPr>
                <a:grpSpLocks/>
              </p:cNvGrpSpPr>
              <p:nvPr/>
            </p:nvGrpSpPr>
            <p:grpSpPr bwMode="auto">
              <a:xfrm>
                <a:off x="1655" y="1377"/>
                <a:ext cx="51" cy="303"/>
                <a:chOff x="1655" y="1377"/>
                <a:chExt cx="51" cy="303"/>
              </a:xfrm>
            </p:grpSpPr>
            <p:sp>
              <p:nvSpPr>
                <p:cNvPr id="383" name="Line 195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1646" y="1647"/>
                  <a:ext cx="67" cy="0"/>
                </a:xfrm>
                <a:prstGeom prst="line">
                  <a:avLst/>
                </a:prstGeom>
                <a:noFill/>
                <a:ln w="508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宋体" pitchFamily="2" charset="-122"/>
                    <a:ea typeface="宋体" pitchFamily="2" charset="-122"/>
                  </a:endParaRPr>
                </a:p>
              </p:txBody>
            </p:sp>
            <p:sp>
              <p:nvSpPr>
                <p:cNvPr id="384" name="Line 196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1593" y="1490"/>
                  <a:ext cx="226" cy="0"/>
                </a:xfrm>
                <a:prstGeom prst="line">
                  <a:avLst/>
                </a:prstGeom>
                <a:noFill/>
                <a:ln w="508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宋体" pitchFamily="2" charset="-122"/>
                    <a:ea typeface="宋体" pitchFamily="2" charset="-122"/>
                  </a:endParaRPr>
                </a:p>
              </p:txBody>
            </p:sp>
            <p:sp>
              <p:nvSpPr>
                <p:cNvPr id="385" name="Line 197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1542" y="1490"/>
                  <a:ext cx="226" cy="0"/>
                </a:xfrm>
                <a:prstGeom prst="line">
                  <a:avLst/>
                </a:prstGeom>
                <a:noFill/>
                <a:ln w="508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宋体" pitchFamily="2" charset="-122"/>
                    <a:ea typeface="宋体" pitchFamily="2" charset="-122"/>
                  </a:endParaRPr>
                </a:p>
              </p:txBody>
            </p:sp>
          </p:grpSp>
          <p:grpSp>
            <p:nvGrpSpPr>
              <p:cNvPr id="379" name="Group 198"/>
              <p:cNvGrpSpPr>
                <a:grpSpLocks/>
              </p:cNvGrpSpPr>
              <p:nvPr/>
            </p:nvGrpSpPr>
            <p:grpSpPr bwMode="auto">
              <a:xfrm flipV="1">
                <a:off x="1656" y="1677"/>
                <a:ext cx="51" cy="303"/>
                <a:chOff x="1655" y="1377"/>
                <a:chExt cx="51" cy="303"/>
              </a:xfrm>
            </p:grpSpPr>
            <p:sp>
              <p:nvSpPr>
                <p:cNvPr id="380" name="Line 199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1646" y="1647"/>
                  <a:ext cx="67" cy="0"/>
                </a:xfrm>
                <a:prstGeom prst="line">
                  <a:avLst/>
                </a:prstGeom>
                <a:noFill/>
                <a:ln w="508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宋体" pitchFamily="2" charset="-122"/>
                    <a:ea typeface="宋体" pitchFamily="2" charset="-122"/>
                  </a:endParaRPr>
                </a:p>
              </p:txBody>
            </p:sp>
            <p:sp>
              <p:nvSpPr>
                <p:cNvPr id="381" name="Line 200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1593" y="1490"/>
                  <a:ext cx="226" cy="0"/>
                </a:xfrm>
                <a:prstGeom prst="line">
                  <a:avLst/>
                </a:prstGeom>
                <a:noFill/>
                <a:ln w="508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宋体" pitchFamily="2" charset="-122"/>
                    <a:ea typeface="宋体" pitchFamily="2" charset="-122"/>
                  </a:endParaRPr>
                </a:p>
              </p:txBody>
            </p:sp>
            <p:sp>
              <p:nvSpPr>
                <p:cNvPr id="382" name="Line 201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1542" y="1490"/>
                  <a:ext cx="226" cy="0"/>
                </a:xfrm>
                <a:prstGeom prst="line">
                  <a:avLst/>
                </a:prstGeom>
                <a:noFill/>
                <a:ln w="508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宋体" pitchFamily="2" charset="-122"/>
                    <a:ea typeface="宋体" pitchFamily="2" charset="-122"/>
                  </a:endParaRPr>
                </a:p>
              </p:txBody>
            </p:sp>
          </p:grpSp>
        </p:grpSp>
      </p:grpSp>
      <p:sp>
        <p:nvSpPr>
          <p:cNvPr id="386" name="Text Box 4"/>
          <p:cNvSpPr txBox="1">
            <a:spLocks noChangeArrowheads="1"/>
          </p:cNvSpPr>
          <p:nvPr/>
        </p:nvSpPr>
        <p:spPr bwMode="auto">
          <a:xfrm>
            <a:off x="6457949" y="152400"/>
            <a:ext cx="20748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000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 ３</a:t>
            </a:r>
            <a:r>
              <a:rPr lang="ja-JP" altLang="en-US" sz="1000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．开发品，技术的介绍</a:t>
            </a:r>
            <a:endParaRPr lang="en-US" altLang="ja-JP" sz="1000" dirty="0" smtClean="0">
              <a:solidFill>
                <a:srgbClr val="0000FF"/>
              </a:solidFill>
              <a:latin typeface="宋体" pitchFamily="2" charset="-122"/>
              <a:ea typeface="宋体" pitchFamily="2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000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ja-JP" altLang="en-US" sz="1000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　</a:t>
            </a:r>
            <a:r>
              <a:rPr lang="en-US" altLang="ja-JP" sz="1000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3-4.</a:t>
            </a:r>
            <a:r>
              <a:rPr lang="ja-JP" altLang="en-US" sz="1000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硬质涂层用材料 </a:t>
            </a:r>
            <a:endParaRPr lang="ja-JP" altLang="en-US" sz="1000" dirty="0">
              <a:solidFill>
                <a:srgbClr val="0000FF"/>
              </a:solidFill>
              <a:latin typeface="宋体" pitchFamily="2" charset="-122"/>
              <a:ea typeface="宋体" pitchFamily="2" charset="-122"/>
            </a:endParaRPr>
          </a:p>
        </p:txBody>
      </p:sp>
      <p:grpSp>
        <p:nvGrpSpPr>
          <p:cNvPr id="387" name="グループ化 1"/>
          <p:cNvGrpSpPr/>
          <p:nvPr/>
        </p:nvGrpSpPr>
        <p:grpSpPr>
          <a:xfrm>
            <a:off x="6988018" y="1147515"/>
            <a:ext cx="1616430" cy="771450"/>
            <a:chOff x="6267938" y="1147515"/>
            <a:chExt cx="1616430" cy="771450"/>
          </a:xfrm>
        </p:grpSpPr>
        <p:grpSp>
          <p:nvGrpSpPr>
            <p:cNvPr id="388" name="Group 26"/>
            <p:cNvGrpSpPr>
              <a:grpSpLocks/>
            </p:cNvGrpSpPr>
            <p:nvPr/>
          </p:nvGrpSpPr>
          <p:grpSpPr bwMode="auto">
            <a:xfrm>
              <a:off x="6310363" y="1324956"/>
              <a:ext cx="343303" cy="594009"/>
              <a:chOff x="2766" y="1085"/>
              <a:chExt cx="451" cy="780"/>
            </a:xfrm>
          </p:grpSpPr>
          <p:grpSp>
            <p:nvGrpSpPr>
              <p:cNvPr id="436" name="Group 27"/>
              <p:cNvGrpSpPr>
                <a:grpSpLocks/>
              </p:cNvGrpSpPr>
              <p:nvPr/>
            </p:nvGrpSpPr>
            <p:grpSpPr bwMode="auto">
              <a:xfrm>
                <a:off x="2924" y="1085"/>
                <a:ext cx="133" cy="211"/>
                <a:chOff x="2924" y="1253"/>
                <a:chExt cx="133" cy="211"/>
              </a:xfrm>
            </p:grpSpPr>
            <p:sp>
              <p:nvSpPr>
                <p:cNvPr id="454" name="Freeform 28"/>
                <p:cNvSpPr>
                  <a:spLocks/>
                </p:cNvSpPr>
                <p:nvPr/>
              </p:nvSpPr>
              <p:spPr bwMode="auto">
                <a:xfrm rot="5400000" flipH="1">
                  <a:off x="2943" y="1350"/>
                  <a:ext cx="95" cy="133"/>
                </a:xfrm>
                <a:custGeom>
                  <a:avLst/>
                  <a:gdLst>
                    <a:gd name="T0" fmla="*/ 0 w 208"/>
                    <a:gd name="T1" fmla="*/ 0 h 292"/>
                    <a:gd name="T2" fmla="*/ 0 w 208"/>
                    <a:gd name="T3" fmla="*/ 0 h 292"/>
                    <a:gd name="T4" fmla="*/ 0 w 208"/>
                    <a:gd name="T5" fmla="*/ 0 h 292"/>
                    <a:gd name="T6" fmla="*/ 0 w 208"/>
                    <a:gd name="T7" fmla="*/ 0 h 292"/>
                    <a:gd name="T8" fmla="*/ 0 w 208"/>
                    <a:gd name="T9" fmla="*/ 0 h 292"/>
                    <a:gd name="T10" fmla="*/ 0 w 208"/>
                    <a:gd name="T11" fmla="*/ 0 h 292"/>
                    <a:gd name="T12" fmla="*/ 0 w 208"/>
                    <a:gd name="T13" fmla="*/ 0 h 292"/>
                    <a:gd name="T14" fmla="*/ 0 w 208"/>
                    <a:gd name="T15" fmla="*/ 0 h 292"/>
                    <a:gd name="T16" fmla="*/ 0 w 208"/>
                    <a:gd name="T17" fmla="*/ 0 h 29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08"/>
                    <a:gd name="T28" fmla="*/ 0 h 292"/>
                    <a:gd name="T29" fmla="*/ 208 w 208"/>
                    <a:gd name="T30" fmla="*/ 292 h 29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08" h="292">
                      <a:moveTo>
                        <a:pt x="0" y="0"/>
                      </a:moveTo>
                      <a:lnTo>
                        <a:pt x="0" y="83"/>
                      </a:lnTo>
                      <a:lnTo>
                        <a:pt x="124" y="83"/>
                      </a:lnTo>
                      <a:lnTo>
                        <a:pt x="124" y="207"/>
                      </a:lnTo>
                      <a:lnTo>
                        <a:pt x="0" y="207"/>
                      </a:lnTo>
                      <a:lnTo>
                        <a:pt x="0" y="291"/>
                      </a:lnTo>
                      <a:lnTo>
                        <a:pt x="207" y="291"/>
                      </a:lnTo>
                      <a:lnTo>
                        <a:pt x="207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accent1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 vert="eaVert"/>
                <a:lstStyle/>
                <a:p>
                  <a:endParaRPr lang="ja-JP" altLang="en-US">
                    <a:latin typeface="宋体" pitchFamily="2" charset="-122"/>
                    <a:ea typeface="宋体" pitchFamily="2" charset="-122"/>
                  </a:endParaRPr>
                </a:p>
              </p:txBody>
            </p:sp>
            <p:sp>
              <p:nvSpPr>
                <p:cNvPr id="455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2992" y="1253"/>
                  <a:ext cx="0" cy="116"/>
                </a:xfrm>
                <a:prstGeom prst="line">
                  <a:avLst/>
                </a:prstGeom>
                <a:no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宋体" pitchFamily="2" charset="-122"/>
                    <a:ea typeface="宋体" pitchFamily="2" charset="-122"/>
                  </a:endParaRPr>
                </a:p>
              </p:txBody>
            </p:sp>
          </p:grpSp>
          <p:grpSp>
            <p:nvGrpSpPr>
              <p:cNvPr id="437" name="Group 30"/>
              <p:cNvGrpSpPr>
                <a:grpSpLocks/>
              </p:cNvGrpSpPr>
              <p:nvPr/>
            </p:nvGrpSpPr>
            <p:grpSpPr bwMode="auto">
              <a:xfrm>
                <a:off x="2766" y="1241"/>
                <a:ext cx="451" cy="624"/>
                <a:chOff x="2766" y="1570"/>
                <a:chExt cx="451" cy="624"/>
              </a:xfrm>
            </p:grpSpPr>
            <p:sp>
              <p:nvSpPr>
                <p:cNvPr id="438" name="Line 31"/>
                <p:cNvSpPr>
                  <a:spLocks noChangeShapeType="1"/>
                </p:cNvSpPr>
                <p:nvPr/>
              </p:nvSpPr>
              <p:spPr bwMode="auto">
                <a:xfrm flipV="1">
                  <a:off x="2992" y="1661"/>
                  <a:ext cx="0" cy="116"/>
                </a:xfrm>
                <a:prstGeom prst="line">
                  <a:avLst/>
                </a:prstGeom>
                <a:no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宋体" pitchFamily="2" charset="-122"/>
                    <a:ea typeface="宋体" pitchFamily="2" charset="-122"/>
                  </a:endParaRPr>
                </a:p>
              </p:txBody>
            </p:sp>
            <p:sp>
              <p:nvSpPr>
                <p:cNvPr id="439" name="Freeform 32"/>
                <p:cNvSpPr>
                  <a:spLocks/>
                </p:cNvSpPr>
                <p:nvPr/>
              </p:nvSpPr>
              <p:spPr bwMode="auto">
                <a:xfrm rot="16200000" flipV="1">
                  <a:off x="2943" y="1759"/>
                  <a:ext cx="95" cy="134"/>
                </a:xfrm>
                <a:custGeom>
                  <a:avLst/>
                  <a:gdLst>
                    <a:gd name="T0" fmla="*/ 1 w 127"/>
                    <a:gd name="T1" fmla="*/ 2 h 178"/>
                    <a:gd name="T2" fmla="*/ 1 w 127"/>
                    <a:gd name="T3" fmla="*/ 0 h 178"/>
                    <a:gd name="T4" fmla="*/ 1 w 127"/>
                    <a:gd name="T5" fmla="*/ 0 h 178"/>
                    <a:gd name="T6" fmla="*/ 1 w 127"/>
                    <a:gd name="T7" fmla="*/ 2 h 178"/>
                    <a:gd name="T8" fmla="*/ 0 w 127"/>
                    <a:gd name="T9" fmla="*/ 2 h 178"/>
                    <a:gd name="T10" fmla="*/ 0 w 127"/>
                    <a:gd name="T11" fmla="*/ 2 h 178"/>
                    <a:gd name="T12" fmla="*/ 1 w 127"/>
                    <a:gd name="T13" fmla="*/ 2 h 178"/>
                    <a:gd name="T14" fmla="*/ 1 w 127"/>
                    <a:gd name="T15" fmla="*/ 2 h 178"/>
                    <a:gd name="T16" fmla="*/ 1 w 127"/>
                    <a:gd name="T17" fmla="*/ 2 h 178"/>
                    <a:gd name="T18" fmla="*/ 1 w 127"/>
                    <a:gd name="T19" fmla="*/ 2 h 178"/>
                    <a:gd name="T20" fmla="*/ 1 w 127"/>
                    <a:gd name="T21" fmla="*/ 2 h 17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27"/>
                    <a:gd name="T34" fmla="*/ 0 h 178"/>
                    <a:gd name="T35" fmla="*/ 127 w 127"/>
                    <a:gd name="T36" fmla="*/ 178 h 17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27" h="178">
                      <a:moveTo>
                        <a:pt x="126" y="151"/>
                      </a:moveTo>
                      <a:lnTo>
                        <a:pt x="126" y="0"/>
                      </a:lnTo>
                      <a:lnTo>
                        <a:pt x="75" y="0"/>
                      </a:lnTo>
                      <a:lnTo>
                        <a:pt x="75" y="50"/>
                      </a:lnTo>
                      <a:lnTo>
                        <a:pt x="0" y="50"/>
                      </a:lnTo>
                      <a:lnTo>
                        <a:pt x="0" y="126"/>
                      </a:lnTo>
                      <a:lnTo>
                        <a:pt x="75" y="126"/>
                      </a:lnTo>
                      <a:lnTo>
                        <a:pt x="75" y="177"/>
                      </a:lnTo>
                      <a:lnTo>
                        <a:pt x="126" y="177"/>
                      </a:lnTo>
                      <a:lnTo>
                        <a:pt x="126" y="101"/>
                      </a:lnTo>
                      <a:lnTo>
                        <a:pt x="126" y="151"/>
                      </a:lnTo>
                    </a:path>
                  </a:pathLst>
                </a:custGeom>
                <a:solidFill>
                  <a:srgbClr val="FFFF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 vert="eaVert"/>
                <a:lstStyle/>
                <a:p>
                  <a:endParaRPr lang="ja-JP" altLang="en-US">
                    <a:latin typeface="宋体" pitchFamily="2" charset="-122"/>
                    <a:ea typeface="宋体" pitchFamily="2" charset="-122"/>
                  </a:endParaRPr>
                </a:p>
              </p:txBody>
            </p:sp>
            <p:sp>
              <p:nvSpPr>
                <p:cNvPr id="440" name="Freeform 33"/>
                <p:cNvSpPr>
                  <a:spLocks/>
                </p:cNvSpPr>
                <p:nvPr/>
              </p:nvSpPr>
              <p:spPr bwMode="auto">
                <a:xfrm rot="-5400000" flipH="1" flipV="1">
                  <a:off x="2943" y="1798"/>
                  <a:ext cx="95" cy="133"/>
                </a:xfrm>
                <a:custGeom>
                  <a:avLst/>
                  <a:gdLst>
                    <a:gd name="T0" fmla="*/ 0 w 208"/>
                    <a:gd name="T1" fmla="*/ 0 h 292"/>
                    <a:gd name="T2" fmla="*/ 0 w 208"/>
                    <a:gd name="T3" fmla="*/ 0 h 292"/>
                    <a:gd name="T4" fmla="*/ 0 w 208"/>
                    <a:gd name="T5" fmla="*/ 0 h 292"/>
                    <a:gd name="T6" fmla="*/ 0 w 208"/>
                    <a:gd name="T7" fmla="*/ 0 h 292"/>
                    <a:gd name="T8" fmla="*/ 0 w 208"/>
                    <a:gd name="T9" fmla="*/ 0 h 292"/>
                    <a:gd name="T10" fmla="*/ 0 w 208"/>
                    <a:gd name="T11" fmla="*/ 0 h 292"/>
                    <a:gd name="T12" fmla="*/ 0 w 208"/>
                    <a:gd name="T13" fmla="*/ 0 h 292"/>
                    <a:gd name="T14" fmla="*/ 0 w 208"/>
                    <a:gd name="T15" fmla="*/ 0 h 292"/>
                    <a:gd name="T16" fmla="*/ 0 w 208"/>
                    <a:gd name="T17" fmla="*/ 0 h 29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08"/>
                    <a:gd name="T28" fmla="*/ 0 h 292"/>
                    <a:gd name="T29" fmla="*/ 208 w 208"/>
                    <a:gd name="T30" fmla="*/ 292 h 29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08" h="292">
                      <a:moveTo>
                        <a:pt x="0" y="0"/>
                      </a:moveTo>
                      <a:lnTo>
                        <a:pt x="0" y="83"/>
                      </a:lnTo>
                      <a:lnTo>
                        <a:pt x="124" y="83"/>
                      </a:lnTo>
                      <a:lnTo>
                        <a:pt x="124" y="207"/>
                      </a:lnTo>
                      <a:lnTo>
                        <a:pt x="0" y="207"/>
                      </a:lnTo>
                      <a:lnTo>
                        <a:pt x="0" y="291"/>
                      </a:lnTo>
                      <a:lnTo>
                        <a:pt x="207" y="291"/>
                      </a:lnTo>
                      <a:lnTo>
                        <a:pt x="207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accent1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 vert="eaVert"/>
                <a:lstStyle/>
                <a:p>
                  <a:endParaRPr lang="ja-JP" altLang="en-US">
                    <a:latin typeface="宋体" pitchFamily="2" charset="-122"/>
                    <a:ea typeface="宋体" pitchFamily="2" charset="-122"/>
                  </a:endParaRPr>
                </a:p>
              </p:txBody>
            </p:sp>
            <p:grpSp>
              <p:nvGrpSpPr>
                <p:cNvPr id="441" name="Group 34"/>
                <p:cNvGrpSpPr>
                  <a:grpSpLocks/>
                </p:cNvGrpSpPr>
                <p:nvPr/>
              </p:nvGrpSpPr>
              <p:grpSpPr bwMode="auto">
                <a:xfrm rot="5400000" flipV="1">
                  <a:off x="2848" y="1824"/>
                  <a:ext cx="288" cy="451"/>
                  <a:chOff x="1617" y="1377"/>
                  <a:chExt cx="384" cy="603"/>
                </a:xfrm>
              </p:grpSpPr>
              <p:sp>
                <p:nvSpPr>
                  <p:cNvPr id="443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1617" y="1677"/>
                    <a:ext cx="133" cy="0"/>
                  </a:xfrm>
                  <a:prstGeom prst="line">
                    <a:avLst/>
                  </a:prstGeom>
                  <a:noFill/>
                  <a:ln w="508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>
                      <a:latin typeface="宋体" pitchFamily="2" charset="-122"/>
                      <a:ea typeface="宋体" pitchFamily="2" charset="-122"/>
                    </a:endParaRPr>
                  </a:p>
                </p:txBody>
              </p:sp>
              <p:sp>
                <p:nvSpPr>
                  <p:cNvPr id="444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1775" y="1651"/>
                    <a:ext cx="226" cy="0"/>
                  </a:xfrm>
                  <a:prstGeom prst="line">
                    <a:avLst/>
                  </a:prstGeom>
                  <a:noFill/>
                  <a:ln w="508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>
                      <a:latin typeface="宋体" pitchFamily="2" charset="-122"/>
                      <a:ea typeface="宋体" pitchFamily="2" charset="-122"/>
                    </a:endParaRPr>
                  </a:p>
                </p:txBody>
              </p:sp>
              <p:sp>
                <p:nvSpPr>
                  <p:cNvPr id="445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1775" y="1702"/>
                    <a:ext cx="226" cy="0"/>
                  </a:xfrm>
                  <a:prstGeom prst="line">
                    <a:avLst/>
                  </a:prstGeom>
                  <a:noFill/>
                  <a:ln w="508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>
                      <a:latin typeface="宋体" pitchFamily="2" charset="-122"/>
                      <a:ea typeface="宋体" pitchFamily="2" charset="-122"/>
                    </a:endParaRPr>
                  </a:p>
                </p:txBody>
              </p:sp>
              <p:grpSp>
                <p:nvGrpSpPr>
                  <p:cNvPr id="446" name="Group 38"/>
                  <p:cNvGrpSpPr>
                    <a:grpSpLocks/>
                  </p:cNvGrpSpPr>
                  <p:nvPr/>
                </p:nvGrpSpPr>
                <p:grpSpPr bwMode="auto">
                  <a:xfrm>
                    <a:off x="1655" y="1377"/>
                    <a:ext cx="51" cy="303"/>
                    <a:chOff x="1655" y="1377"/>
                    <a:chExt cx="51" cy="303"/>
                  </a:xfrm>
                </p:grpSpPr>
                <p:sp>
                  <p:nvSpPr>
                    <p:cNvPr id="451" name="Line 39"/>
                    <p:cNvSpPr>
                      <a:spLocks noChangeShapeType="1"/>
                    </p:cNvSpPr>
                    <p:nvPr/>
                  </p:nvSpPr>
                  <p:spPr bwMode="auto">
                    <a:xfrm rot="5400000" flipH="1">
                      <a:off x="1646" y="1647"/>
                      <a:ext cx="67" cy="0"/>
                    </a:xfrm>
                    <a:prstGeom prst="line">
                      <a:avLst/>
                    </a:prstGeom>
                    <a:noFill/>
                    <a:ln w="508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宋体" pitchFamily="2" charset="-122"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452" name="Line 40"/>
                    <p:cNvSpPr>
                      <a:spLocks noChangeShapeType="1"/>
                    </p:cNvSpPr>
                    <p:nvPr/>
                  </p:nvSpPr>
                  <p:spPr bwMode="auto">
                    <a:xfrm rot="5400000" flipH="1">
                      <a:off x="1593" y="1490"/>
                      <a:ext cx="226" cy="0"/>
                    </a:xfrm>
                    <a:prstGeom prst="line">
                      <a:avLst/>
                    </a:prstGeom>
                    <a:noFill/>
                    <a:ln w="508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宋体" pitchFamily="2" charset="-122"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453" name="Line 41"/>
                    <p:cNvSpPr>
                      <a:spLocks noChangeShapeType="1"/>
                    </p:cNvSpPr>
                    <p:nvPr/>
                  </p:nvSpPr>
                  <p:spPr bwMode="auto">
                    <a:xfrm rot="5400000" flipH="1">
                      <a:off x="1542" y="1490"/>
                      <a:ext cx="226" cy="0"/>
                    </a:xfrm>
                    <a:prstGeom prst="line">
                      <a:avLst/>
                    </a:prstGeom>
                    <a:noFill/>
                    <a:ln w="508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宋体" pitchFamily="2" charset="-122"/>
                        <a:ea typeface="宋体" pitchFamily="2" charset="-122"/>
                      </a:endParaRPr>
                    </a:p>
                  </p:txBody>
                </p:sp>
              </p:grpSp>
              <p:grpSp>
                <p:nvGrpSpPr>
                  <p:cNvPr id="447" name="Group 42"/>
                  <p:cNvGrpSpPr>
                    <a:grpSpLocks/>
                  </p:cNvGrpSpPr>
                  <p:nvPr/>
                </p:nvGrpSpPr>
                <p:grpSpPr bwMode="auto">
                  <a:xfrm flipV="1">
                    <a:off x="1656" y="1677"/>
                    <a:ext cx="51" cy="303"/>
                    <a:chOff x="1655" y="1377"/>
                    <a:chExt cx="51" cy="303"/>
                  </a:xfrm>
                </p:grpSpPr>
                <p:sp>
                  <p:nvSpPr>
                    <p:cNvPr id="448" name="Line 43"/>
                    <p:cNvSpPr>
                      <a:spLocks noChangeShapeType="1"/>
                    </p:cNvSpPr>
                    <p:nvPr/>
                  </p:nvSpPr>
                  <p:spPr bwMode="auto">
                    <a:xfrm rot="5400000" flipH="1">
                      <a:off x="1646" y="1647"/>
                      <a:ext cx="67" cy="0"/>
                    </a:xfrm>
                    <a:prstGeom prst="line">
                      <a:avLst/>
                    </a:prstGeom>
                    <a:noFill/>
                    <a:ln w="508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宋体" pitchFamily="2" charset="-122"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449" name="Line 44"/>
                    <p:cNvSpPr>
                      <a:spLocks noChangeShapeType="1"/>
                    </p:cNvSpPr>
                    <p:nvPr/>
                  </p:nvSpPr>
                  <p:spPr bwMode="auto">
                    <a:xfrm rot="5400000" flipH="1">
                      <a:off x="1593" y="1490"/>
                      <a:ext cx="226" cy="0"/>
                    </a:xfrm>
                    <a:prstGeom prst="line">
                      <a:avLst/>
                    </a:prstGeom>
                    <a:noFill/>
                    <a:ln w="508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宋体" pitchFamily="2" charset="-122"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450" name="Line 45"/>
                    <p:cNvSpPr>
                      <a:spLocks noChangeShapeType="1"/>
                    </p:cNvSpPr>
                    <p:nvPr/>
                  </p:nvSpPr>
                  <p:spPr bwMode="auto">
                    <a:xfrm rot="5400000" flipH="1">
                      <a:off x="1542" y="1490"/>
                      <a:ext cx="226" cy="0"/>
                    </a:xfrm>
                    <a:prstGeom prst="line">
                      <a:avLst/>
                    </a:prstGeom>
                    <a:noFill/>
                    <a:ln w="508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宋体" pitchFamily="2" charset="-122"/>
                        <a:ea typeface="宋体" pitchFamily="2" charset="-122"/>
                      </a:endParaRPr>
                    </a:p>
                  </p:txBody>
                </p:sp>
              </p:grpSp>
            </p:grpSp>
            <p:sp>
              <p:nvSpPr>
                <p:cNvPr id="442" name="Freeform 46"/>
                <p:cNvSpPr>
                  <a:spLocks/>
                </p:cNvSpPr>
                <p:nvPr/>
              </p:nvSpPr>
              <p:spPr bwMode="auto">
                <a:xfrm rot="5400000">
                  <a:off x="2943" y="1551"/>
                  <a:ext cx="95" cy="134"/>
                </a:xfrm>
                <a:custGeom>
                  <a:avLst/>
                  <a:gdLst>
                    <a:gd name="T0" fmla="*/ 1 w 127"/>
                    <a:gd name="T1" fmla="*/ 2 h 178"/>
                    <a:gd name="T2" fmla="*/ 1 w 127"/>
                    <a:gd name="T3" fmla="*/ 0 h 178"/>
                    <a:gd name="T4" fmla="*/ 1 w 127"/>
                    <a:gd name="T5" fmla="*/ 0 h 178"/>
                    <a:gd name="T6" fmla="*/ 1 w 127"/>
                    <a:gd name="T7" fmla="*/ 2 h 178"/>
                    <a:gd name="T8" fmla="*/ 0 w 127"/>
                    <a:gd name="T9" fmla="*/ 2 h 178"/>
                    <a:gd name="T10" fmla="*/ 0 w 127"/>
                    <a:gd name="T11" fmla="*/ 2 h 178"/>
                    <a:gd name="T12" fmla="*/ 1 w 127"/>
                    <a:gd name="T13" fmla="*/ 2 h 178"/>
                    <a:gd name="T14" fmla="*/ 1 w 127"/>
                    <a:gd name="T15" fmla="*/ 2 h 178"/>
                    <a:gd name="T16" fmla="*/ 1 w 127"/>
                    <a:gd name="T17" fmla="*/ 2 h 178"/>
                    <a:gd name="T18" fmla="*/ 1 w 127"/>
                    <a:gd name="T19" fmla="*/ 2 h 178"/>
                    <a:gd name="T20" fmla="*/ 1 w 127"/>
                    <a:gd name="T21" fmla="*/ 2 h 17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27"/>
                    <a:gd name="T34" fmla="*/ 0 h 178"/>
                    <a:gd name="T35" fmla="*/ 127 w 127"/>
                    <a:gd name="T36" fmla="*/ 178 h 17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27" h="178">
                      <a:moveTo>
                        <a:pt x="126" y="151"/>
                      </a:moveTo>
                      <a:lnTo>
                        <a:pt x="126" y="0"/>
                      </a:lnTo>
                      <a:lnTo>
                        <a:pt x="75" y="0"/>
                      </a:lnTo>
                      <a:lnTo>
                        <a:pt x="75" y="50"/>
                      </a:lnTo>
                      <a:lnTo>
                        <a:pt x="0" y="50"/>
                      </a:lnTo>
                      <a:lnTo>
                        <a:pt x="0" y="126"/>
                      </a:lnTo>
                      <a:lnTo>
                        <a:pt x="75" y="126"/>
                      </a:lnTo>
                      <a:lnTo>
                        <a:pt x="75" y="177"/>
                      </a:lnTo>
                      <a:lnTo>
                        <a:pt x="126" y="177"/>
                      </a:lnTo>
                      <a:lnTo>
                        <a:pt x="126" y="101"/>
                      </a:lnTo>
                      <a:lnTo>
                        <a:pt x="126" y="151"/>
                      </a:lnTo>
                    </a:path>
                  </a:pathLst>
                </a:custGeom>
                <a:solidFill>
                  <a:srgbClr val="FFFF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 vert="eaVert"/>
                <a:lstStyle/>
                <a:p>
                  <a:endParaRPr lang="ja-JP" altLang="en-US">
                    <a:latin typeface="宋体" pitchFamily="2" charset="-122"/>
                    <a:ea typeface="宋体" pitchFamily="2" charset="-122"/>
                  </a:endParaRPr>
                </a:p>
              </p:txBody>
            </p:sp>
          </p:grpSp>
        </p:grpSp>
        <p:grpSp>
          <p:nvGrpSpPr>
            <p:cNvPr id="389" name="Group 47"/>
            <p:cNvGrpSpPr>
              <a:grpSpLocks/>
            </p:cNvGrpSpPr>
            <p:nvPr/>
          </p:nvGrpSpPr>
          <p:grpSpPr bwMode="auto">
            <a:xfrm>
              <a:off x="6903164" y="1324956"/>
              <a:ext cx="343303" cy="594009"/>
              <a:chOff x="2766" y="1085"/>
              <a:chExt cx="451" cy="780"/>
            </a:xfrm>
          </p:grpSpPr>
          <p:grpSp>
            <p:nvGrpSpPr>
              <p:cNvPr id="416" name="Group 48"/>
              <p:cNvGrpSpPr>
                <a:grpSpLocks/>
              </p:cNvGrpSpPr>
              <p:nvPr/>
            </p:nvGrpSpPr>
            <p:grpSpPr bwMode="auto">
              <a:xfrm>
                <a:off x="2924" y="1085"/>
                <a:ext cx="133" cy="211"/>
                <a:chOff x="2924" y="1253"/>
                <a:chExt cx="133" cy="211"/>
              </a:xfrm>
            </p:grpSpPr>
            <p:sp>
              <p:nvSpPr>
                <p:cNvPr id="434" name="Freeform 49"/>
                <p:cNvSpPr>
                  <a:spLocks/>
                </p:cNvSpPr>
                <p:nvPr/>
              </p:nvSpPr>
              <p:spPr bwMode="auto">
                <a:xfrm rot="5400000" flipH="1">
                  <a:off x="2943" y="1350"/>
                  <a:ext cx="95" cy="133"/>
                </a:xfrm>
                <a:custGeom>
                  <a:avLst/>
                  <a:gdLst>
                    <a:gd name="T0" fmla="*/ 0 w 208"/>
                    <a:gd name="T1" fmla="*/ 0 h 292"/>
                    <a:gd name="T2" fmla="*/ 0 w 208"/>
                    <a:gd name="T3" fmla="*/ 0 h 292"/>
                    <a:gd name="T4" fmla="*/ 0 w 208"/>
                    <a:gd name="T5" fmla="*/ 0 h 292"/>
                    <a:gd name="T6" fmla="*/ 0 w 208"/>
                    <a:gd name="T7" fmla="*/ 0 h 292"/>
                    <a:gd name="T8" fmla="*/ 0 w 208"/>
                    <a:gd name="T9" fmla="*/ 0 h 292"/>
                    <a:gd name="T10" fmla="*/ 0 w 208"/>
                    <a:gd name="T11" fmla="*/ 0 h 292"/>
                    <a:gd name="T12" fmla="*/ 0 w 208"/>
                    <a:gd name="T13" fmla="*/ 0 h 292"/>
                    <a:gd name="T14" fmla="*/ 0 w 208"/>
                    <a:gd name="T15" fmla="*/ 0 h 292"/>
                    <a:gd name="T16" fmla="*/ 0 w 208"/>
                    <a:gd name="T17" fmla="*/ 0 h 29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08"/>
                    <a:gd name="T28" fmla="*/ 0 h 292"/>
                    <a:gd name="T29" fmla="*/ 208 w 208"/>
                    <a:gd name="T30" fmla="*/ 292 h 29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08" h="292">
                      <a:moveTo>
                        <a:pt x="0" y="0"/>
                      </a:moveTo>
                      <a:lnTo>
                        <a:pt x="0" y="83"/>
                      </a:lnTo>
                      <a:lnTo>
                        <a:pt x="124" y="83"/>
                      </a:lnTo>
                      <a:lnTo>
                        <a:pt x="124" y="207"/>
                      </a:lnTo>
                      <a:lnTo>
                        <a:pt x="0" y="207"/>
                      </a:lnTo>
                      <a:lnTo>
                        <a:pt x="0" y="291"/>
                      </a:lnTo>
                      <a:lnTo>
                        <a:pt x="207" y="291"/>
                      </a:lnTo>
                      <a:lnTo>
                        <a:pt x="207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accent1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 vert="eaVert"/>
                <a:lstStyle/>
                <a:p>
                  <a:endParaRPr lang="ja-JP" altLang="en-US">
                    <a:latin typeface="宋体" pitchFamily="2" charset="-122"/>
                    <a:ea typeface="宋体" pitchFamily="2" charset="-122"/>
                  </a:endParaRPr>
                </a:p>
              </p:txBody>
            </p:sp>
            <p:sp>
              <p:nvSpPr>
                <p:cNvPr id="435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2992" y="1253"/>
                  <a:ext cx="0" cy="116"/>
                </a:xfrm>
                <a:prstGeom prst="line">
                  <a:avLst/>
                </a:prstGeom>
                <a:no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宋体" pitchFamily="2" charset="-122"/>
                    <a:ea typeface="宋体" pitchFamily="2" charset="-122"/>
                  </a:endParaRPr>
                </a:p>
              </p:txBody>
            </p:sp>
          </p:grpSp>
          <p:grpSp>
            <p:nvGrpSpPr>
              <p:cNvPr id="417" name="Group 51"/>
              <p:cNvGrpSpPr>
                <a:grpSpLocks/>
              </p:cNvGrpSpPr>
              <p:nvPr/>
            </p:nvGrpSpPr>
            <p:grpSpPr bwMode="auto">
              <a:xfrm>
                <a:off x="2766" y="1241"/>
                <a:ext cx="451" cy="624"/>
                <a:chOff x="2766" y="1570"/>
                <a:chExt cx="451" cy="624"/>
              </a:xfrm>
            </p:grpSpPr>
            <p:sp>
              <p:nvSpPr>
                <p:cNvPr id="418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2992" y="1661"/>
                  <a:ext cx="0" cy="116"/>
                </a:xfrm>
                <a:prstGeom prst="line">
                  <a:avLst/>
                </a:prstGeom>
                <a:no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宋体" pitchFamily="2" charset="-122"/>
                    <a:ea typeface="宋体" pitchFamily="2" charset="-122"/>
                  </a:endParaRPr>
                </a:p>
              </p:txBody>
            </p:sp>
            <p:sp>
              <p:nvSpPr>
                <p:cNvPr id="419" name="Freeform 53"/>
                <p:cNvSpPr>
                  <a:spLocks/>
                </p:cNvSpPr>
                <p:nvPr/>
              </p:nvSpPr>
              <p:spPr bwMode="auto">
                <a:xfrm rot="16200000" flipV="1">
                  <a:off x="2943" y="1759"/>
                  <a:ext cx="95" cy="134"/>
                </a:xfrm>
                <a:custGeom>
                  <a:avLst/>
                  <a:gdLst>
                    <a:gd name="T0" fmla="*/ 1 w 127"/>
                    <a:gd name="T1" fmla="*/ 2 h 178"/>
                    <a:gd name="T2" fmla="*/ 1 w 127"/>
                    <a:gd name="T3" fmla="*/ 0 h 178"/>
                    <a:gd name="T4" fmla="*/ 1 w 127"/>
                    <a:gd name="T5" fmla="*/ 0 h 178"/>
                    <a:gd name="T6" fmla="*/ 1 w 127"/>
                    <a:gd name="T7" fmla="*/ 2 h 178"/>
                    <a:gd name="T8" fmla="*/ 0 w 127"/>
                    <a:gd name="T9" fmla="*/ 2 h 178"/>
                    <a:gd name="T10" fmla="*/ 0 w 127"/>
                    <a:gd name="T11" fmla="*/ 2 h 178"/>
                    <a:gd name="T12" fmla="*/ 1 w 127"/>
                    <a:gd name="T13" fmla="*/ 2 h 178"/>
                    <a:gd name="T14" fmla="*/ 1 w 127"/>
                    <a:gd name="T15" fmla="*/ 2 h 178"/>
                    <a:gd name="T16" fmla="*/ 1 w 127"/>
                    <a:gd name="T17" fmla="*/ 2 h 178"/>
                    <a:gd name="T18" fmla="*/ 1 w 127"/>
                    <a:gd name="T19" fmla="*/ 2 h 178"/>
                    <a:gd name="T20" fmla="*/ 1 w 127"/>
                    <a:gd name="T21" fmla="*/ 2 h 17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27"/>
                    <a:gd name="T34" fmla="*/ 0 h 178"/>
                    <a:gd name="T35" fmla="*/ 127 w 127"/>
                    <a:gd name="T36" fmla="*/ 178 h 17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27" h="178">
                      <a:moveTo>
                        <a:pt x="126" y="151"/>
                      </a:moveTo>
                      <a:lnTo>
                        <a:pt x="126" y="0"/>
                      </a:lnTo>
                      <a:lnTo>
                        <a:pt x="75" y="0"/>
                      </a:lnTo>
                      <a:lnTo>
                        <a:pt x="75" y="50"/>
                      </a:lnTo>
                      <a:lnTo>
                        <a:pt x="0" y="50"/>
                      </a:lnTo>
                      <a:lnTo>
                        <a:pt x="0" y="126"/>
                      </a:lnTo>
                      <a:lnTo>
                        <a:pt x="75" y="126"/>
                      </a:lnTo>
                      <a:lnTo>
                        <a:pt x="75" y="177"/>
                      </a:lnTo>
                      <a:lnTo>
                        <a:pt x="126" y="177"/>
                      </a:lnTo>
                      <a:lnTo>
                        <a:pt x="126" y="101"/>
                      </a:lnTo>
                      <a:lnTo>
                        <a:pt x="126" y="151"/>
                      </a:lnTo>
                    </a:path>
                  </a:pathLst>
                </a:custGeom>
                <a:solidFill>
                  <a:srgbClr val="FFFF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 vert="eaVert"/>
                <a:lstStyle/>
                <a:p>
                  <a:endParaRPr lang="ja-JP" altLang="en-US">
                    <a:latin typeface="宋体" pitchFamily="2" charset="-122"/>
                    <a:ea typeface="宋体" pitchFamily="2" charset="-122"/>
                  </a:endParaRPr>
                </a:p>
              </p:txBody>
            </p:sp>
            <p:sp>
              <p:nvSpPr>
                <p:cNvPr id="420" name="Freeform 54"/>
                <p:cNvSpPr>
                  <a:spLocks/>
                </p:cNvSpPr>
                <p:nvPr/>
              </p:nvSpPr>
              <p:spPr bwMode="auto">
                <a:xfrm rot="-5400000" flipH="1" flipV="1">
                  <a:off x="2943" y="1798"/>
                  <a:ext cx="95" cy="133"/>
                </a:xfrm>
                <a:custGeom>
                  <a:avLst/>
                  <a:gdLst>
                    <a:gd name="T0" fmla="*/ 0 w 208"/>
                    <a:gd name="T1" fmla="*/ 0 h 292"/>
                    <a:gd name="T2" fmla="*/ 0 w 208"/>
                    <a:gd name="T3" fmla="*/ 0 h 292"/>
                    <a:gd name="T4" fmla="*/ 0 w 208"/>
                    <a:gd name="T5" fmla="*/ 0 h 292"/>
                    <a:gd name="T6" fmla="*/ 0 w 208"/>
                    <a:gd name="T7" fmla="*/ 0 h 292"/>
                    <a:gd name="T8" fmla="*/ 0 w 208"/>
                    <a:gd name="T9" fmla="*/ 0 h 292"/>
                    <a:gd name="T10" fmla="*/ 0 w 208"/>
                    <a:gd name="T11" fmla="*/ 0 h 292"/>
                    <a:gd name="T12" fmla="*/ 0 w 208"/>
                    <a:gd name="T13" fmla="*/ 0 h 292"/>
                    <a:gd name="T14" fmla="*/ 0 w 208"/>
                    <a:gd name="T15" fmla="*/ 0 h 292"/>
                    <a:gd name="T16" fmla="*/ 0 w 208"/>
                    <a:gd name="T17" fmla="*/ 0 h 29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08"/>
                    <a:gd name="T28" fmla="*/ 0 h 292"/>
                    <a:gd name="T29" fmla="*/ 208 w 208"/>
                    <a:gd name="T30" fmla="*/ 292 h 29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08" h="292">
                      <a:moveTo>
                        <a:pt x="0" y="0"/>
                      </a:moveTo>
                      <a:lnTo>
                        <a:pt x="0" y="83"/>
                      </a:lnTo>
                      <a:lnTo>
                        <a:pt x="124" y="83"/>
                      </a:lnTo>
                      <a:lnTo>
                        <a:pt x="124" y="207"/>
                      </a:lnTo>
                      <a:lnTo>
                        <a:pt x="0" y="207"/>
                      </a:lnTo>
                      <a:lnTo>
                        <a:pt x="0" y="291"/>
                      </a:lnTo>
                      <a:lnTo>
                        <a:pt x="207" y="291"/>
                      </a:lnTo>
                      <a:lnTo>
                        <a:pt x="207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accent1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 vert="eaVert"/>
                <a:lstStyle/>
                <a:p>
                  <a:endParaRPr lang="ja-JP" altLang="en-US">
                    <a:latin typeface="宋体" pitchFamily="2" charset="-122"/>
                    <a:ea typeface="宋体" pitchFamily="2" charset="-122"/>
                  </a:endParaRPr>
                </a:p>
              </p:txBody>
            </p:sp>
            <p:grpSp>
              <p:nvGrpSpPr>
                <p:cNvPr id="421" name="Group 55"/>
                <p:cNvGrpSpPr>
                  <a:grpSpLocks/>
                </p:cNvGrpSpPr>
                <p:nvPr/>
              </p:nvGrpSpPr>
              <p:grpSpPr bwMode="auto">
                <a:xfrm rot="5400000" flipV="1">
                  <a:off x="2848" y="1824"/>
                  <a:ext cx="288" cy="451"/>
                  <a:chOff x="1617" y="1377"/>
                  <a:chExt cx="384" cy="603"/>
                </a:xfrm>
              </p:grpSpPr>
              <p:sp>
                <p:nvSpPr>
                  <p:cNvPr id="423" name="Line 56"/>
                  <p:cNvSpPr>
                    <a:spLocks noChangeShapeType="1"/>
                  </p:cNvSpPr>
                  <p:nvPr/>
                </p:nvSpPr>
                <p:spPr bwMode="auto">
                  <a:xfrm>
                    <a:off x="1617" y="1677"/>
                    <a:ext cx="133" cy="0"/>
                  </a:xfrm>
                  <a:prstGeom prst="line">
                    <a:avLst/>
                  </a:prstGeom>
                  <a:noFill/>
                  <a:ln w="508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>
                      <a:latin typeface="宋体" pitchFamily="2" charset="-122"/>
                      <a:ea typeface="宋体" pitchFamily="2" charset="-122"/>
                    </a:endParaRPr>
                  </a:p>
                </p:txBody>
              </p:sp>
              <p:sp>
                <p:nvSpPr>
                  <p:cNvPr id="424" name="Line 57"/>
                  <p:cNvSpPr>
                    <a:spLocks noChangeShapeType="1"/>
                  </p:cNvSpPr>
                  <p:nvPr/>
                </p:nvSpPr>
                <p:spPr bwMode="auto">
                  <a:xfrm>
                    <a:off x="1775" y="1651"/>
                    <a:ext cx="226" cy="0"/>
                  </a:xfrm>
                  <a:prstGeom prst="line">
                    <a:avLst/>
                  </a:prstGeom>
                  <a:noFill/>
                  <a:ln w="508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>
                      <a:latin typeface="宋体" pitchFamily="2" charset="-122"/>
                      <a:ea typeface="宋体" pitchFamily="2" charset="-122"/>
                    </a:endParaRPr>
                  </a:p>
                </p:txBody>
              </p:sp>
              <p:sp>
                <p:nvSpPr>
                  <p:cNvPr id="425" name="Line 58"/>
                  <p:cNvSpPr>
                    <a:spLocks noChangeShapeType="1"/>
                  </p:cNvSpPr>
                  <p:nvPr/>
                </p:nvSpPr>
                <p:spPr bwMode="auto">
                  <a:xfrm>
                    <a:off x="1775" y="1702"/>
                    <a:ext cx="226" cy="0"/>
                  </a:xfrm>
                  <a:prstGeom prst="line">
                    <a:avLst/>
                  </a:prstGeom>
                  <a:noFill/>
                  <a:ln w="508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>
                      <a:latin typeface="宋体" pitchFamily="2" charset="-122"/>
                      <a:ea typeface="宋体" pitchFamily="2" charset="-122"/>
                    </a:endParaRPr>
                  </a:p>
                </p:txBody>
              </p:sp>
              <p:grpSp>
                <p:nvGrpSpPr>
                  <p:cNvPr id="426" name="Group 59"/>
                  <p:cNvGrpSpPr>
                    <a:grpSpLocks/>
                  </p:cNvGrpSpPr>
                  <p:nvPr/>
                </p:nvGrpSpPr>
                <p:grpSpPr bwMode="auto">
                  <a:xfrm>
                    <a:off x="1655" y="1377"/>
                    <a:ext cx="51" cy="303"/>
                    <a:chOff x="1655" y="1377"/>
                    <a:chExt cx="51" cy="303"/>
                  </a:xfrm>
                </p:grpSpPr>
                <p:sp>
                  <p:nvSpPr>
                    <p:cNvPr id="431" name="Line 60"/>
                    <p:cNvSpPr>
                      <a:spLocks noChangeShapeType="1"/>
                    </p:cNvSpPr>
                    <p:nvPr/>
                  </p:nvSpPr>
                  <p:spPr bwMode="auto">
                    <a:xfrm rot="5400000" flipH="1">
                      <a:off x="1646" y="1647"/>
                      <a:ext cx="67" cy="0"/>
                    </a:xfrm>
                    <a:prstGeom prst="line">
                      <a:avLst/>
                    </a:prstGeom>
                    <a:noFill/>
                    <a:ln w="508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宋体" pitchFamily="2" charset="-122"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432" name="Line 61"/>
                    <p:cNvSpPr>
                      <a:spLocks noChangeShapeType="1"/>
                    </p:cNvSpPr>
                    <p:nvPr/>
                  </p:nvSpPr>
                  <p:spPr bwMode="auto">
                    <a:xfrm rot="5400000" flipH="1">
                      <a:off x="1593" y="1490"/>
                      <a:ext cx="226" cy="0"/>
                    </a:xfrm>
                    <a:prstGeom prst="line">
                      <a:avLst/>
                    </a:prstGeom>
                    <a:noFill/>
                    <a:ln w="508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宋体" pitchFamily="2" charset="-122"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433" name="Line 62"/>
                    <p:cNvSpPr>
                      <a:spLocks noChangeShapeType="1"/>
                    </p:cNvSpPr>
                    <p:nvPr/>
                  </p:nvSpPr>
                  <p:spPr bwMode="auto">
                    <a:xfrm rot="5400000" flipH="1">
                      <a:off x="1542" y="1490"/>
                      <a:ext cx="226" cy="0"/>
                    </a:xfrm>
                    <a:prstGeom prst="line">
                      <a:avLst/>
                    </a:prstGeom>
                    <a:noFill/>
                    <a:ln w="508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宋体" pitchFamily="2" charset="-122"/>
                        <a:ea typeface="宋体" pitchFamily="2" charset="-122"/>
                      </a:endParaRPr>
                    </a:p>
                  </p:txBody>
                </p:sp>
              </p:grpSp>
              <p:grpSp>
                <p:nvGrpSpPr>
                  <p:cNvPr id="427" name="Group 63"/>
                  <p:cNvGrpSpPr>
                    <a:grpSpLocks/>
                  </p:cNvGrpSpPr>
                  <p:nvPr/>
                </p:nvGrpSpPr>
                <p:grpSpPr bwMode="auto">
                  <a:xfrm flipV="1">
                    <a:off x="1656" y="1677"/>
                    <a:ext cx="51" cy="303"/>
                    <a:chOff x="1655" y="1377"/>
                    <a:chExt cx="51" cy="303"/>
                  </a:xfrm>
                </p:grpSpPr>
                <p:sp>
                  <p:nvSpPr>
                    <p:cNvPr id="428" name="Line 64"/>
                    <p:cNvSpPr>
                      <a:spLocks noChangeShapeType="1"/>
                    </p:cNvSpPr>
                    <p:nvPr/>
                  </p:nvSpPr>
                  <p:spPr bwMode="auto">
                    <a:xfrm rot="5400000" flipH="1">
                      <a:off x="1646" y="1647"/>
                      <a:ext cx="67" cy="0"/>
                    </a:xfrm>
                    <a:prstGeom prst="line">
                      <a:avLst/>
                    </a:prstGeom>
                    <a:noFill/>
                    <a:ln w="508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宋体" pitchFamily="2" charset="-122"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429" name="Line 65"/>
                    <p:cNvSpPr>
                      <a:spLocks noChangeShapeType="1"/>
                    </p:cNvSpPr>
                    <p:nvPr/>
                  </p:nvSpPr>
                  <p:spPr bwMode="auto">
                    <a:xfrm rot="5400000" flipH="1">
                      <a:off x="1593" y="1490"/>
                      <a:ext cx="226" cy="0"/>
                    </a:xfrm>
                    <a:prstGeom prst="line">
                      <a:avLst/>
                    </a:prstGeom>
                    <a:noFill/>
                    <a:ln w="508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宋体" pitchFamily="2" charset="-122"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430" name="Line 66"/>
                    <p:cNvSpPr>
                      <a:spLocks noChangeShapeType="1"/>
                    </p:cNvSpPr>
                    <p:nvPr/>
                  </p:nvSpPr>
                  <p:spPr bwMode="auto">
                    <a:xfrm rot="5400000" flipH="1">
                      <a:off x="1542" y="1490"/>
                      <a:ext cx="226" cy="0"/>
                    </a:xfrm>
                    <a:prstGeom prst="line">
                      <a:avLst/>
                    </a:prstGeom>
                    <a:noFill/>
                    <a:ln w="508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宋体" pitchFamily="2" charset="-122"/>
                        <a:ea typeface="宋体" pitchFamily="2" charset="-122"/>
                      </a:endParaRPr>
                    </a:p>
                  </p:txBody>
                </p:sp>
              </p:grpSp>
            </p:grpSp>
            <p:sp>
              <p:nvSpPr>
                <p:cNvPr id="422" name="Freeform 67"/>
                <p:cNvSpPr>
                  <a:spLocks/>
                </p:cNvSpPr>
                <p:nvPr/>
              </p:nvSpPr>
              <p:spPr bwMode="auto">
                <a:xfrm rot="5400000">
                  <a:off x="2943" y="1551"/>
                  <a:ext cx="95" cy="134"/>
                </a:xfrm>
                <a:custGeom>
                  <a:avLst/>
                  <a:gdLst>
                    <a:gd name="T0" fmla="*/ 1 w 127"/>
                    <a:gd name="T1" fmla="*/ 2 h 178"/>
                    <a:gd name="T2" fmla="*/ 1 w 127"/>
                    <a:gd name="T3" fmla="*/ 0 h 178"/>
                    <a:gd name="T4" fmla="*/ 1 w 127"/>
                    <a:gd name="T5" fmla="*/ 0 h 178"/>
                    <a:gd name="T6" fmla="*/ 1 w 127"/>
                    <a:gd name="T7" fmla="*/ 2 h 178"/>
                    <a:gd name="T8" fmla="*/ 0 w 127"/>
                    <a:gd name="T9" fmla="*/ 2 h 178"/>
                    <a:gd name="T10" fmla="*/ 0 w 127"/>
                    <a:gd name="T11" fmla="*/ 2 h 178"/>
                    <a:gd name="T12" fmla="*/ 1 w 127"/>
                    <a:gd name="T13" fmla="*/ 2 h 178"/>
                    <a:gd name="T14" fmla="*/ 1 w 127"/>
                    <a:gd name="T15" fmla="*/ 2 h 178"/>
                    <a:gd name="T16" fmla="*/ 1 w 127"/>
                    <a:gd name="T17" fmla="*/ 2 h 178"/>
                    <a:gd name="T18" fmla="*/ 1 w 127"/>
                    <a:gd name="T19" fmla="*/ 2 h 178"/>
                    <a:gd name="T20" fmla="*/ 1 w 127"/>
                    <a:gd name="T21" fmla="*/ 2 h 17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27"/>
                    <a:gd name="T34" fmla="*/ 0 h 178"/>
                    <a:gd name="T35" fmla="*/ 127 w 127"/>
                    <a:gd name="T36" fmla="*/ 178 h 17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27" h="178">
                      <a:moveTo>
                        <a:pt x="126" y="151"/>
                      </a:moveTo>
                      <a:lnTo>
                        <a:pt x="126" y="0"/>
                      </a:lnTo>
                      <a:lnTo>
                        <a:pt x="75" y="0"/>
                      </a:lnTo>
                      <a:lnTo>
                        <a:pt x="75" y="50"/>
                      </a:lnTo>
                      <a:lnTo>
                        <a:pt x="0" y="50"/>
                      </a:lnTo>
                      <a:lnTo>
                        <a:pt x="0" y="126"/>
                      </a:lnTo>
                      <a:lnTo>
                        <a:pt x="75" y="126"/>
                      </a:lnTo>
                      <a:lnTo>
                        <a:pt x="75" y="177"/>
                      </a:lnTo>
                      <a:lnTo>
                        <a:pt x="126" y="177"/>
                      </a:lnTo>
                      <a:lnTo>
                        <a:pt x="126" y="101"/>
                      </a:lnTo>
                      <a:lnTo>
                        <a:pt x="126" y="151"/>
                      </a:lnTo>
                    </a:path>
                  </a:pathLst>
                </a:custGeom>
                <a:solidFill>
                  <a:srgbClr val="FFFF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 vert="eaVert"/>
                <a:lstStyle/>
                <a:p>
                  <a:endParaRPr lang="ja-JP" altLang="en-US">
                    <a:latin typeface="宋体" pitchFamily="2" charset="-122"/>
                    <a:ea typeface="宋体" pitchFamily="2" charset="-122"/>
                  </a:endParaRPr>
                </a:p>
              </p:txBody>
            </p:sp>
          </p:grpSp>
        </p:grpSp>
        <p:grpSp>
          <p:nvGrpSpPr>
            <p:cNvPr id="390" name="Group 68"/>
            <p:cNvGrpSpPr>
              <a:grpSpLocks/>
            </p:cNvGrpSpPr>
            <p:nvPr/>
          </p:nvGrpSpPr>
          <p:grpSpPr bwMode="auto">
            <a:xfrm>
              <a:off x="7540685" y="1324956"/>
              <a:ext cx="343303" cy="594009"/>
              <a:chOff x="2766" y="1085"/>
              <a:chExt cx="451" cy="780"/>
            </a:xfrm>
          </p:grpSpPr>
          <p:grpSp>
            <p:nvGrpSpPr>
              <p:cNvPr id="396" name="Group 69"/>
              <p:cNvGrpSpPr>
                <a:grpSpLocks/>
              </p:cNvGrpSpPr>
              <p:nvPr/>
            </p:nvGrpSpPr>
            <p:grpSpPr bwMode="auto">
              <a:xfrm>
                <a:off x="2924" y="1085"/>
                <a:ext cx="133" cy="211"/>
                <a:chOff x="2924" y="1253"/>
                <a:chExt cx="133" cy="211"/>
              </a:xfrm>
            </p:grpSpPr>
            <p:sp>
              <p:nvSpPr>
                <p:cNvPr id="414" name="Freeform 70"/>
                <p:cNvSpPr>
                  <a:spLocks/>
                </p:cNvSpPr>
                <p:nvPr/>
              </p:nvSpPr>
              <p:spPr bwMode="auto">
                <a:xfrm rot="5400000" flipH="1">
                  <a:off x="2943" y="1350"/>
                  <a:ext cx="95" cy="133"/>
                </a:xfrm>
                <a:custGeom>
                  <a:avLst/>
                  <a:gdLst>
                    <a:gd name="T0" fmla="*/ 0 w 208"/>
                    <a:gd name="T1" fmla="*/ 0 h 292"/>
                    <a:gd name="T2" fmla="*/ 0 w 208"/>
                    <a:gd name="T3" fmla="*/ 0 h 292"/>
                    <a:gd name="T4" fmla="*/ 0 w 208"/>
                    <a:gd name="T5" fmla="*/ 0 h 292"/>
                    <a:gd name="T6" fmla="*/ 0 w 208"/>
                    <a:gd name="T7" fmla="*/ 0 h 292"/>
                    <a:gd name="T8" fmla="*/ 0 w 208"/>
                    <a:gd name="T9" fmla="*/ 0 h 292"/>
                    <a:gd name="T10" fmla="*/ 0 w 208"/>
                    <a:gd name="T11" fmla="*/ 0 h 292"/>
                    <a:gd name="T12" fmla="*/ 0 w 208"/>
                    <a:gd name="T13" fmla="*/ 0 h 292"/>
                    <a:gd name="T14" fmla="*/ 0 w 208"/>
                    <a:gd name="T15" fmla="*/ 0 h 292"/>
                    <a:gd name="T16" fmla="*/ 0 w 208"/>
                    <a:gd name="T17" fmla="*/ 0 h 29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08"/>
                    <a:gd name="T28" fmla="*/ 0 h 292"/>
                    <a:gd name="T29" fmla="*/ 208 w 208"/>
                    <a:gd name="T30" fmla="*/ 292 h 29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08" h="292">
                      <a:moveTo>
                        <a:pt x="0" y="0"/>
                      </a:moveTo>
                      <a:lnTo>
                        <a:pt x="0" y="83"/>
                      </a:lnTo>
                      <a:lnTo>
                        <a:pt x="124" y="83"/>
                      </a:lnTo>
                      <a:lnTo>
                        <a:pt x="124" y="207"/>
                      </a:lnTo>
                      <a:lnTo>
                        <a:pt x="0" y="207"/>
                      </a:lnTo>
                      <a:lnTo>
                        <a:pt x="0" y="291"/>
                      </a:lnTo>
                      <a:lnTo>
                        <a:pt x="207" y="291"/>
                      </a:lnTo>
                      <a:lnTo>
                        <a:pt x="207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accent1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 vert="eaVert"/>
                <a:lstStyle/>
                <a:p>
                  <a:endParaRPr lang="ja-JP" altLang="en-US">
                    <a:latin typeface="宋体" pitchFamily="2" charset="-122"/>
                    <a:ea typeface="宋体" pitchFamily="2" charset="-122"/>
                  </a:endParaRPr>
                </a:p>
              </p:txBody>
            </p:sp>
            <p:sp>
              <p:nvSpPr>
                <p:cNvPr id="415" name="Line 71"/>
                <p:cNvSpPr>
                  <a:spLocks noChangeShapeType="1"/>
                </p:cNvSpPr>
                <p:nvPr/>
              </p:nvSpPr>
              <p:spPr bwMode="auto">
                <a:xfrm flipV="1">
                  <a:off x="2992" y="1253"/>
                  <a:ext cx="0" cy="116"/>
                </a:xfrm>
                <a:prstGeom prst="line">
                  <a:avLst/>
                </a:prstGeom>
                <a:no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宋体" pitchFamily="2" charset="-122"/>
                    <a:ea typeface="宋体" pitchFamily="2" charset="-122"/>
                  </a:endParaRPr>
                </a:p>
              </p:txBody>
            </p:sp>
          </p:grpSp>
          <p:grpSp>
            <p:nvGrpSpPr>
              <p:cNvPr id="397" name="Group 72"/>
              <p:cNvGrpSpPr>
                <a:grpSpLocks/>
              </p:cNvGrpSpPr>
              <p:nvPr/>
            </p:nvGrpSpPr>
            <p:grpSpPr bwMode="auto">
              <a:xfrm>
                <a:off x="2766" y="1241"/>
                <a:ext cx="451" cy="624"/>
                <a:chOff x="2766" y="1570"/>
                <a:chExt cx="451" cy="624"/>
              </a:xfrm>
            </p:grpSpPr>
            <p:sp>
              <p:nvSpPr>
                <p:cNvPr id="398" name="Line 73"/>
                <p:cNvSpPr>
                  <a:spLocks noChangeShapeType="1"/>
                </p:cNvSpPr>
                <p:nvPr/>
              </p:nvSpPr>
              <p:spPr bwMode="auto">
                <a:xfrm flipV="1">
                  <a:off x="2992" y="1661"/>
                  <a:ext cx="0" cy="116"/>
                </a:xfrm>
                <a:prstGeom prst="line">
                  <a:avLst/>
                </a:prstGeom>
                <a:no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>
                    <a:latin typeface="宋体" pitchFamily="2" charset="-122"/>
                    <a:ea typeface="宋体" pitchFamily="2" charset="-122"/>
                  </a:endParaRPr>
                </a:p>
              </p:txBody>
            </p:sp>
            <p:sp>
              <p:nvSpPr>
                <p:cNvPr id="399" name="Freeform 74"/>
                <p:cNvSpPr>
                  <a:spLocks/>
                </p:cNvSpPr>
                <p:nvPr/>
              </p:nvSpPr>
              <p:spPr bwMode="auto">
                <a:xfrm rot="16200000" flipV="1">
                  <a:off x="2943" y="1759"/>
                  <a:ext cx="95" cy="134"/>
                </a:xfrm>
                <a:custGeom>
                  <a:avLst/>
                  <a:gdLst>
                    <a:gd name="T0" fmla="*/ 1 w 127"/>
                    <a:gd name="T1" fmla="*/ 2 h 178"/>
                    <a:gd name="T2" fmla="*/ 1 w 127"/>
                    <a:gd name="T3" fmla="*/ 0 h 178"/>
                    <a:gd name="T4" fmla="*/ 1 w 127"/>
                    <a:gd name="T5" fmla="*/ 0 h 178"/>
                    <a:gd name="T6" fmla="*/ 1 w 127"/>
                    <a:gd name="T7" fmla="*/ 2 h 178"/>
                    <a:gd name="T8" fmla="*/ 0 w 127"/>
                    <a:gd name="T9" fmla="*/ 2 h 178"/>
                    <a:gd name="T10" fmla="*/ 0 w 127"/>
                    <a:gd name="T11" fmla="*/ 2 h 178"/>
                    <a:gd name="T12" fmla="*/ 1 w 127"/>
                    <a:gd name="T13" fmla="*/ 2 h 178"/>
                    <a:gd name="T14" fmla="*/ 1 w 127"/>
                    <a:gd name="T15" fmla="*/ 2 h 178"/>
                    <a:gd name="T16" fmla="*/ 1 w 127"/>
                    <a:gd name="T17" fmla="*/ 2 h 178"/>
                    <a:gd name="T18" fmla="*/ 1 w 127"/>
                    <a:gd name="T19" fmla="*/ 2 h 178"/>
                    <a:gd name="T20" fmla="*/ 1 w 127"/>
                    <a:gd name="T21" fmla="*/ 2 h 17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27"/>
                    <a:gd name="T34" fmla="*/ 0 h 178"/>
                    <a:gd name="T35" fmla="*/ 127 w 127"/>
                    <a:gd name="T36" fmla="*/ 178 h 17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27" h="178">
                      <a:moveTo>
                        <a:pt x="126" y="151"/>
                      </a:moveTo>
                      <a:lnTo>
                        <a:pt x="126" y="0"/>
                      </a:lnTo>
                      <a:lnTo>
                        <a:pt x="75" y="0"/>
                      </a:lnTo>
                      <a:lnTo>
                        <a:pt x="75" y="50"/>
                      </a:lnTo>
                      <a:lnTo>
                        <a:pt x="0" y="50"/>
                      </a:lnTo>
                      <a:lnTo>
                        <a:pt x="0" y="126"/>
                      </a:lnTo>
                      <a:lnTo>
                        <a:pt x="75" y="126"/>
                      </a:lnTo>
                      <a:lnTo>
                        <a:pt x="75" y="177"/>
                      </a:lnTo>
                      <a:lnTo>
                        <a:pt x="126" y="177"/>
                      </a:lnTo>
                      <a:lnTo>
                        <a:pt x="126" y="101"/>
                      </a:lnTo>
                      <a:lnTo>
                        <a:pt x="126" y="151"/>
                      </a:lnTo>
                    </a:path>
                  </a:pathLst>
                </a:custGeom>
                <a:solidFill>
                  <a:srgbClr val="FFFF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 vert="eaVert"/>
                <a:lstStyle/>
                <a:p>
                  <a:endParaRPr lang="ja-JP" altLang="en-US">
                    <a:latin typeface="宋体" pitchFamily="2" charset="-122"/>
                    <a:ea typeface="宋体" pitchFamily="2" charset="-122"/>
                  </a:endParaRPr>
                </a:p>
              </p:txBody>
            </p:sp>
            <p:sp>
              <p:nvSpPr>
                <p:cNvPr id="400" name="Freeform 75"/>
                <p:cNvSpPr>
                  <a:spLocks/>
                </p:cNvSpPr>
                <p:nvPr/>
              </p:nvSpPr>
              <p:spPr bwMode="auto">
                <a:xfrm rot="-5400000" flipH="1" flipV="1">
                  <a:off x="2943" y="1798"/>
                  <a:ext cx="95" cy="133"/>
                </a:xfrm>
                <a:custGeom>
                  <a:avLst/>
                  <a:gdLst>
                    <a:gd name="T0" fmla="*/ 0 w 208"/>
                    <a:gd name="T1" fmla="*/ 0 h 292"/>
                    <a:gd name="T2" fmla="*/ 0 w 208"/>
                    <a:gd name="T3" fmla="*/ 0 h 292"/>
                    <a:gd name="T4" fmla="*/ 0 w 208"/>
                    <a:gd name="T5" fmla="*/ 0 h 292"/>
                    <a:gd name="T6" fmla="*/ 0 w 208"/>
                    <a:gd name="T7" fmla="*/ 0 h 292"/>
                    <a:gd name="T8" fmla="*/ 0 w 208"/>
                    <a:gd name="T9" fmla="*/ 0 h 292"/>
                    <a:gd name="T10" fmla="*/ 0 w 208"/>
                    <a:gd name="T11" fmla="*/ 0 h 292"/>
                    <a:gd name="T12" fmla="*/ 0 w 208"/>
                    <a:gd name="T13" fmla="*/ 0 h 292"/>
                    <a:gd name="T14" fmla="*/ 0 w 208"/>
                    <a:gd name="T15" fmla="*/ 0 h 292"/>
                    <a:gd name="T16" fmla="*/ 0 w 208"/>
                    <a:gd name="T17" fmla="*/ 0 h 29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08"/>
                    <a:gd name="T28" fmla="*/ 0 h 292"/>
                    <a:gd name="T29" fmla="*/ 208 w 208"/>
                    <a:gd name="T30" fmla="*/ 292 h 29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08" h="292">
                      <a:moveTo>
                        <a:pt x="0" y="0"/>
                      </a:moveTo>
                      <a:lnTo>
                        <a:pt x="0" y="83"/>
                      </a:lnTo>
                      <a:lnTo>
                        <a:pt x="124" y="83"/>
                      </a:lnTo>
                      <a:lnTo>
                        <a:pt x="124" y="207"/>
                      </a:lnTo>
                      <a:lnTo>
                        <a:pt x="0" y="207"/>
                      </a:lnTo>
                      <a:lnTo>
                        <a:pt x="0" y="291"/>
                      </a:lnTo>
                      <a:lnTo>
                        <a:pt x="207" y="291"/>
                      </a:lnTo>
                      <a:lnTo>
                        <a:pt x="207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accent1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 vert="eaVert"/>
                <a:lstStyle/>
                <a:p>
                  <a:endParaRPr lang="ja-JP" altLang="en-US">
                    <a:latin typeface="宋体" pitchFamily="2" charset="-122"/>
                    <a:ea typeface="宋体" pitchFamily="2" charset="-122"/>
                  </a:endParaRPr>
                </a:p>
              </p:txBody>
            </p:sp>
            <p:grpSp>
              <p:nvGrpSpPr>
                <p:cNvPr id="401" name="Group 76"/>
                <p:cNvGrpSpPr>
                  <a:grpSpLocks/>
                </p:cNvGrpSpPr>
                <p:nvPr/>
              </p:nvGrpSpPr>
              <p:grpSpPr bwMode="auto">
                <a:xfrm rot="5400000" flipV="1">
                  <a:off x="2848" y="1824"/>
                  <a:ext cx="288" cy="451"/>
                  <a:chOff x="1617" y="1377"/>
                  <a:chExt cx="384" cy="603"/>
                </a:xfrm>
              </p:grpSpPr>
              <p:sp>
                <p:nvSpPr>
                  <p:cNvPr id="403" name="Line 77"/>
                  <p:cNvSpPr>
                    <a:spLocks noChangeShapeType="1"/>
                  </p:cNvSpPr>
                  <p:nvPr/>
                </p:nvSpPr>
                <p:spPr bwMode="auto">
                  <a:xfrm>
                    <a:off x="1617" y="1677"/>
                    <a:ext cx="133" cy="0"/>
                  </a:xfrm>
                  <a:prstGeom prst="line">
                    <a:avLst/>
                  </a:prstGeom>
                  <a:noFill/>
                  <a:ln w="508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>
                      <a:latin typeface="宋体" pitchFamily="2" charset="-122"/>
                      <a:ea typeface="宋体" pitchFamily="2" charset="-122"/>
                    </a:endParaRPr>
                  </a:p>
                </p:txBody>
              </p:sp>
              <p:sp>
                <p:nvSpPr>
                  <p:cNvPr id="404" name="Line 78"/>
                  <p:cNvSpPr>
                    <a:spLocks noChangeShapeType="1"/>
                  </p:cNvSpPr>
                  <p:nvPr/>
                </p:nvSpPr>
                <p:spPr bwMode="auto">
                  <a:xfrm>
                    <a:off x="1775" y="1651"/>
                    <a:ext cx="226" cy="0"/>
                  </a:xfrm>
                  <a:prstGeom prst="line">
                    <a:avLst/>
                  </a:prstGeom>
                  <a:noFill/>
                  <a:ln w="508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>
                      <a:latin typeface="宋体" pitchFamily="2" charset="-122"/>
                      <a:ea typeface="宋体" pitchFamily="2" charset="-122"/>
                    </a:endParaRPr>
                  </a:p>
                </p:txBody>
              </p:sp>
              <p:sp>
                <p:nvSpPr>
                  <p:cNvPr id="405" name="Line 79"/>
                  <p:cNvSpPr>
                    <a:spLocks noChangeShapeType="1"/>
                  </p:cNvSpPr>
                  <p:nvPr/>
                </p:nvSpPr>
                <p:spPr bwMode="auto">
                  <a:xfrm>
                    <a:off x="1775" y="1702"/>
                    <a:ext cx="226" cy="0"/>
                  </a:xfrm>
                  <a:prstGeom prst="line">
                    <a:avLst/>
                  </a:prstGeom>
                  <a:noFill/>
                  <a:ln w="508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>
                      <a:latin typeface="宋体" pitchFamily="2" charset="-122"/>
                      <a:ea typeface="宋体" pitchFamily="2" charset="-122"/>
                    </a:endParaRPr>
                  </a:p>
                </p:txBody>
              </p:sp>
              <p:grpSp>
                <p:nvGrpSpPr>
                  <p:cNvPr id="406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1655" y="1377"/>
                    <a:ext cx="51" cy="303"/>
                    <a:chOff x="1655" y="1377"/>
                    <a:chExt cx="51" cy="303"/>
                  </a:xfrm>
                </p:grpSpPr>
                <p:sp>
                  <p:nvSpPr>
                    <p:cNvPr id="411" name="Line 81"/>
                    <p:cNvSpPr>
                      <a:spLocks noChangeShapeType="1"/>
                    </p:cNvSpPr>
                    <p:nvPr/>
                  </p:nvSpPr>
                  <p:spPr bwMode="auto">
                    <a:xfrm rot="5400000" flipH="1">
                      <a:off x="1646" y="1647"/>
                      <a:ext cx="67" cy="0"/>
                    </a:xfrm>
                    <a:prstGeom prst="line">
                      <a:avLst/>
                    </a:prstGeom>
                    <a:noFill/>
                    <a:ln w="508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宋体" pitchFamily="2" charset="-122"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412" name="Line 82"/>
                    <p:cNvSpPr>
                      <a:spLocks noChangeShapeType="1"/>
                    </p:cNvSpPr>
                    <p:nvPr/>
                  </p:nvSpPr>
                  <p:spPr bwMode="auto">
                    <a:xfrm rot="5400000" flipH="1">
                      <a:off x="1593" y="1490"/>
                      <a:ext cx="226" cy="0"/>
                    </a:xfrm>
                    <a:prstGeom prst="line">
                      <a:avLst/>
                    </a:prstGeom>
                    <a:noFill/>
                    <a:ln w="508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宋体" pitchFamily="2" charset="-122"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413" name="Line 83"/>
                    <p:cNvSpPr>
                      <a:spLocks noChangeShapeType="1"/>
                    </p:cNvSpPr>
                    <p:nvPr/>
                  </p:nvSpPr>
                  <p:spPr bwMode="auto">
                    <a:xfrm rot="5400000" flipH="1">
                      <a:off x="1542" y="1490"/>
                      <a:ext cx="226" cy="0"/>
                    </a:xfrm>
                    <a:prstGeom prst="line">
                      <a:avLst/>
                    </a:prstGeom>
                    <a:noFill/>
                    <a:ln w="508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宋体" pitchFamily="2" charset="-122"/>
                        <a:ea typeface="宋体" pitchFamily="2" charset="-122"/>
                      </a:endParaRPr>
                    </a:p>
                  </p:txBody>
                </p:sp>
              </p:grpSp>
              <p:grpSp>
                <p:nvGrpSpPr>
                  <p:cNvPr id="407" name="Group 84"/>
                  <p:cNvGrpSpPr>
                    <a:grpSpLocks/>
                  </p:cNvGrpSpPr>
                  <p:nvPr/>
                </p:nvGrpSpPr>
                <p:grpSpPr bwMode="auto">
                  <a:xfrm flipV="1">
                    <a:off x="1656" y="1677"/>
                    <a:ext cx="51" cy="303"/>
                    <a:chOff x="1655" y="1377"/>
                    <a:chExt cx="51" cy="303"/>
                  </a:xfrm>
                </p:grpSpPr>
                <p:sp>
                  <p:nvSpPr>
                    <p:cNvPr id="408" name="Line 85"/>
                    <p:cNvSpPr>
                      <a:spLocks noChangeShapeType="1"/>
                    </p:cNvSpPr>
                    <p:nvPr/>
                  </p:nvSpPr>
                  <p:spPr bwMode="auto">
                    <a:xfrm rot="5400000" flipH="1">
                      <a:off x="1646" y="1647"/>
                      <a:ext cx="67" cy="0"/>
                    </a:xfrm>
                    <a:prstGeom prst="line">
                      <a:avLst/>
                    </a:prstGeom>
                    <a:noFill/>
                    <a:ln w="508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宋体" pitchFamily="2" charset="-122"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409" name="Line 86"/>
                    <p:cNvSpPr>
                      <a:spLocks noChangeShapeType="1"/>
                    </p:cNvSpPr>
                    <p:nvPr/>
                  </p:nvSpPr>
                  <p:spPr bwMode="auto">
                    <a:xfrm rot="5400000" flipH="1">
                      <a:off x="1593" y="1490"/>
                      <a:ext cx="226" cy="0"/>
                    </a:xfrm>
                    <a:prstGeom prst="line">
                      <a:avLst/>
                    </a:prstGeom>
                    <a:noFill/>
                    <a:ln w="508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宋体" pitchFamily="2" charset="-122"/>
                        <a:ea typeface="宋体" pitchFamily="2" charset="-122"/>
                      </a:endParaRPr>
                    </a:p>
                  </p:txBody>
                </p:sp>
                <p:sp>
                  <p:nvSpPr>
                    <p:cNvPr id="410" name="Line 87"/>
                    <p:cNvSpPr>
                      <a:spLocks noChangeShapeType="1"/>
                    </p:cNvSpPr>
                    <p:nvPr/>
                  </p:nvSpPr>
                  <p:spPr bwMode="auto">
                    <a:xfrm rot="5400000" flipH="1">
                      <a:off x="1542" y="1490"/>
                      <a:ext cx="226" cy="0"/>
                    </a:xfrm>
                    <a:prstGeom prst="line">
                      <a:avLst/>
                    </a:prstGeom>
                    <a:noFill/>
                    <a:ln w="508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>
                        <a:latin typeface="宋体" pitchFamily="2" charset="-122"/>
                        <a:ea typeface="宋体" pitchFamily="2" charset="-122"/>
                      </a:endParaRPr>
                    </a:p>
                  </p:txBody>
                </p:sp>
              </p:grpSp>
            </p:grpSp>
            <p:sp>
              <p:nvSpPr>
                <p:cNvPr id="402" name="Freeform 88"/>
                <p:cNvSpPr>
                  <a:spLocks/>
                </p:cNvSpPr>
                <p:nvPr/>
              </p:nvSpPr>
              <p:spPr bwMode="auto">
                <a:xfrm rot="5400000">
                  <a:off x="2943" y="1551"/>
                  <a:ext cx="95" cy="134"/>
                </a:xfrm>
                <a:custGeom>
                  <a:avLst/>
                  <a:gdLst>
                    <a:gd name="T0" fmla="*/ 1 w 127"/>
                    <a:gd name="T1" fmla="*/ 2 h 178"/>
                    <a:gd name="T2" fmla="*/ 1 w 127"/>
                    <a:gd name="T3" fmla="*/ 0 h 178"/>
                    <a:gd name="T4" fmla="*/ 1 w 127"/>
                    <a:gd name="T5" fmla="*/ 0 h 178"/>
                    <a:gd name="T6" fmla="*/ 1 w 127"/>
                    <a:gd name="T7" fmla="*/ 2 h 178"/>
                    <a:gd name="T8" fmla="*/ 0 w 127"/>
                    <a:gd name="T9" fmla="*/ 2 h 178"/>
                    <a:gd name="T10" fmla="*/ 0 w 127"/>
                    <a:gd name="T11" fmla="*/ 2 h 178"/>
                    <a:gd name="T12" fmla="*/ 1 w 127"/>
                    <a:gd name="T13" fmla="*/ 2 h 178"/>
                    <a:gd name="T14" fmla="*/ 1 w 127"/>
                    <a:gd name="T15" fmla="*/ 2 h 178"/>
                    <a:gd name="T16" fmla="*/ 1 w 127"/>
                    <a:gd name="T17" fmla="*/ 2 h 178"/>
                    <a:gd name="T18" fmla="*/ 1 w 127"/>
                    <a:gd name="T19" fmla="*/ 2 h 178"/>
                    <a:gd name="T20" fmla="*/ 1 w 127"/>
                    <a:gd name="T21" fmla="*/ 2 h 17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27"/>
                    <a:gd name="T34" fmla="*/ 0 h 178"/>
                    <a:gd name="T35" fmla="*/ 127 w 127"/>
                    <a:gd name="T36" fmla="*/ 178 h 17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27" h="178">
                      <a:moveTo>
                        <a:pt x="126" y="151"/>
                      </a:moveTo>
                      <a:lnTo>
                        <a:pt x="126" y="0"/>
                      </a:lnTo>
                      <a:lnTo>
                        <a:pt x="75" y="0"/>
                      </a:lnTo>
                      <a:lnTo>
                        <a:pt x="75" y="50"/>
                      </a:lnTo>
                      <a:lnTo>
                        <a:pt x="0" y="50"/>
                      </a:lnTo>
                      <a:lnTo>
                        <a:pt x="0" y="126"/>
                      </a:lnTo>
                      <a:lnTo>
                        <a:pt x="75" y="126"/>
                      </a:lnTo>
                      <a:lnTo>
                        <a:pt x="75" y="177"/>
                      </a:lnTo>
                      <a:lnTo>
                        <a:pt x="126" y="177"/>
                      </a:lnTo>
                      <a:lnTo>
                        <a:pt x="126" y="101"/>
                      </a:lnTo>
                      <a:lnTo>
                        <a:pt x="126" y="151"/>
                      </a:lnTo>
                    </a:path>
                  </a:pathLst>
                </a:custGeom>
                <a:solidFill>
                  <a:srgbClr val="FFFF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 vert="eaVert"/>
                <a:lstStyle/>
                <a:p>
                  <a:endParaRPr lang="ja-JP" altLang="en-US">
                    <a:latin typeface="宋体" pitchFamily="2" charset="-122"/>
                    <a:ea typeface="宋体" pitchFamily="2" charset="-122"/>
                  </a:endParaRPr>
                </a:p>
              </p:txBody>
            </p:sp>
          </p:grpSp>
        </p:grpSp>
        <p:sp>
          <p:nvSpPr>
            <p:cNvPr id="391" name="Line 198"/>
            <p:cNvSpPr>
              <a:spLocks noChangeShapeType="1"/>
            </p:cNvSpPr>
            <p:nvPr/>
          </p:nvSpPr>
          <p:spPr bwMode="auto">
            <a:xfrm>
              <a:off x="6267938" y="1315056"/>
              <a:ext cx="971310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latin typeface="宋体" pitchFamily="2" charset="-122"/>
                <a:ea typeface="宋体" pitchFamily="2" charset="-122"/>
              </a:endParaRPr>
            </a:p>
          </p:txBody>
        </p:sp>
        <p:grpSp>
          <p:nvGrpSpPr>
            <p:cNvPr id="392" name="Group 199"/>
            <p:cNvGrpSpPr>
              <a:grpSpLocks/>
            </p:cNvGrpSpPr>
            <p:nvPr/>
          </p:nvGrpSpPr>
          <p:grpSpPr bwMode="auto">
            <a:xfrm>
              <a:off x="7198143" y="1147515"/>
              <a:ext cx="193346" cy="352598"/>
              <a:chOff x="2054" y="2070"/>
              <a:chExt cx="254" cy="463"/>
            </a:xfrm>
          </p:grpSpPr>
          <p:sp>
            <p:nvSpPr>
              <p:cNvPr id="394" name="Freeform 200"/>
              <p:cNvSpPr>
                <a:spLocks/>
              </p:cNvSpPr>
              <p:nvPr/>
            </p:nvSpPr>
            <p:spPr bwMode="auto">
              <a:xfrm>
                <a:off x="2054" y="2070"/>
                <a:ext cx="122" cy="463"/>
              </a:xfrm>
              <a:custGeom>
                <a:avLst/>
                <a:gdLst>
                  <a:gd name="T0" fmla="*/ 19157 w 106"/>
                  <a:gd name="T1" fmla="*/ 0 h 405"/>
                  <a:gd name="T2" fmla="*/ 13566 w 106"/>
                  <a:gd name="T3" fmla="*/ 0 h 405"/>
                  <a:gd name="T4" fmla="*/ 8472 w 106"/>
                  <a:gd name="T5" fmla="*/ 623 h 405"/>
                  <a:gd name="T6" fmla="*/ 5487 w 106"/>
                  <a:gd name="T7" fmla="*/ 1817 h 405"/>
                  <a:gd name="T8" fmla="*/ 5071 w 106"/>
                  <a:gd name="T9" fmla="*/ 2242 h 405"/>
                  <a:gd name="T10" fmla="*/ 3326 w 106"/>
                  <a:gd name="T11" fmla="*/ 4527 h 405"/>
                  <a:gd name="T12" fmla="*/ 2717 w 106"/>
                  <a:gd name="T13" fmla="*/ 7732 h 405"/>
                  <a:gd name="T14" fmla="*/ 2511 w 106"/>
                  <a:gd name="T15" fmla="*/ 11831 h 405"/>
                  <a:gd name="T16" fmla="*/ 3828 w 106"/>
                  <a:gd name="T17" fmla="*/ 16517 h 405"/>
                  <a:gd name="T18" fmla="*/ 5487 w 106"/>
                  <a:gd name="T19" fmla="*/ 20792 h 405"/>
                  <a:gd name="T20" fmla="*/ 5487 w 106"/>
                  <a:gd name="T21" fmla="*/ 20672 h 405"/>
                  <a:gd name="T22" fmla="*/ 7268 w 106"/>
                  <a:gd name="T23" fmla="*/ 25833 h 405"/>
                  <a:gd name="T24" fmla="*/ 13138 w 106"/>
                  <a:gd name="T25" fmla="*/ 34842 h 405"/>
                  <a:gd name="T26" fmla="*/ 13566 w 106"/>
                  <a:gd name="T27" fmla="*/ 39832 h 405"/>
                  <a:gd name="T28" fmla="*/ 13566 w 106"/>
                  <a:gd name="T29" fmla="*/ 39832 h 405"/>
                  <a:gd name="T30" fmla="*/ 17111 w 106"/>
                  <a:gd name="T31" fmla="*/ 48186 h 405"/>
                  <a:gd name="T32" fmla="*/ 15121 w 106"/>
                  <a:gd name="T33" fmla="*/ 50971 h 405"/>
                  <a:gd name="T34" fmla="*/ 15121 w 106"/>
                  <a:gd name="T35" fmla="*/ 50780 h 405"/>
                  <a:gd name="T36" fmla="*/ 15324 w 106"/>
                  <a:gd name="T37" fmla="*/ 54150 h 405"/>
                  <a:gd name="T38" fmla="*/ 12072 w 106"/>
                  <a:gd name="T39" fmla="*/ 55087 h 405"/>
                  <a:gd name="T40" fmla="*/ 12513 w 106"/>
                  <a:gd name="T41" fmla="*/ 54693 h 405"/>
                  <a:gd name="T42" fmla="*/ 8898 w 106"/>
                  <a:gd name="T43" fmla="*/ 55087 h 405"/>
                  <a:gd name="T44" fmla="*/ 9113 w 106"/>
                  <a:gd name="T45" fmla="*/ 55087 h 405"/>
                  <a:gd name="T46" fmla="*/ 3512 w 106"/>
                  <a:gd name="T47" fmla="*/ 56158 h 405"/>
                  <a:gd name="T48" fmla="*/ 1080 w 106"/>
                  <a:gd name="T49" fmla="*/ 54310 h 405"/>
                  <a:gd name="T50" fmla="*/ 2890 w 106"/>
                  <a:gd name="T51" fmla="*/ 57281 h 405"/>
                  <a:gd name="T52" fmla="*/ 9113 w 106"/>
                  <a:gd name="T53" fmla="*/ 57281 h 405"/>
                  <a:gd name="T54" fmla="*/ 13314 w 106"/>
                  <a:gd name="T55" fmla="*/ 56846 h 405"/>
                  <a:gd name="T56" fmla="*/ 14322 w 106"/>
                  <a:gd name="T57" fmla="*/ 56529 h 405"/>
                  <a:gd name="T58" fmla="*/ 16484 w 106"/>
                  <a:gd name="T59" fmla="*/ 54972 h 405"/>
                  <a:gd name="T60" fmla="*/ 16645 w 106"/>
                  <a:gd name="T61" fmla="*/ 54447 h 405"/>
                  <a:gd name="T62" fmla="*/ 17971 w 106"/>
                  <a:gd name="T63" fmla="*/ 51039 h 405"/>
                  <a:gd name="T64" fmla="*/ 18405 w 106"/>
                  <a:gd name="T65" fmla="*/ 48399 h 405"/>
                  <a:gd name="T66" fmla="*/ 18405 w 106"/>
                  <a:gd name="T67" fmla="*/ 48086 h 405"/>
                  <a:gd name="T68" fmla="*/ 15991 w 106"/>
                  <a:gd name="T69" fmla="*/ 39184 h 405"/>
                  <a:gd name="T70" fmla="*/ 14462 w 106"/>
                  <a:gd name="T71" fmla="*/ 34478 h 405"/>
                  <a:gd name="T72" fmla="*/ 8472 w 106"/>
                  <a:gd name="T73" fmla="*/ 25611 h 405"/>
                  <a:gd name="T74" fmla="*/ 8207 w 106"/>
                  <a:gd name="T75" fmla="*/ 20000 h 405"/>
                  <a:gd name="T76" fmla="*/ 6396 w 106"/>
                  <a:gd name="T77" fmla="*/ 15817 h 405"/>
                  <a:gd name="T78" fmla="*/ 6396 w 106"/>
                  <a:gd name="T79" fmla="*/ 15909 h 405"/>
                  <a:gd name="T80" fmla="*/ 4042 w 106"/>
                  <a:gd name="T81" fmla="*/ 11831 h 405"/>
                  <a:gd name="T82" fmla="*/ 5487 w 106"/>
                  <a:gd name="T83" fmla="*/ 7919 h 405"/>
                  <a:gd name="T84" fmla="*/ 5487 w 106"/>
                  <a:gd name="T85" fmla="*/ 8087 h 405"/>
                  <a:gd name="T86" fmla="*/ 4652 w 106"/>
                  <a:gd name="T87" fmla="*/ 5005 h 405"/>
                  <a:gd name="T88" fmla="*/ 7361 w 106"/>
                  <a:gd name="T89" fmla="*/ 3350 h 405"/>
                  <a:gd name="T90" fmla="*/ 6196 w 106"/>
                  <a:gd name="T91" fmla="*/ 2776 h 405"/>
                  <a:gd name="T92" fmla="*/ 9751 w 106"/>
                  <a:gd name="T93" fmla="*/ 2563 h 405"/>
                  <a:gd name="T94" fmla="*/ 9394 w 106"/>
                  <a:gd name="T95" fmla="*/ 2714 h 405"/>
                  <a:gd name="T96" fmla="*/ 13578 w 106"/>
                  <a:gd name="T97" fmla="*/ 1064 h 405"/>
                  <a:gd name="T98" fmla="*/ 19157 w 106"/>
                  <a:gd name="T99" fmla="*/ 2242 h 40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06"/>
                  <a:gd name="T151" fmla="*/ 0 h 405"/>
                  <a:gd name="T152" fmla="*/ 106 w 106"/>
                  <a:gd name="T153" fmla="*/ 405 h 40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06" h="405">
                    <a:moveTo>
                      <a:pt x="106" y="16"/>
                    </a:moveTo>
                    <a:lnTo>
                      <a:pt x="106" y="0"/>
                    </a:lnTo>
                    <a:lnTo>
                      <a:pt x="75" y="0"/>
                    </a:lnTo>
                    <a:lnTo>
                      <a:pt x="74" y="0"/>
                    </a:lnTo>
                    <a:lnTo>
                      <a:pt x="49" y="3"/>
                    </a:lnTo>
                    <a:lnTo>
                      <a:pt x="47" y="4"/>
                    </a:lnTo>
                    <a:lnTo>
                      <a:pt x="46" y="4"/>
                    </a:lnTo>
                    <a:lnTo>
                      <a:pt x="30" y="13"/>
                    </a:lnTo>
                    <a:lnTo>
                      <a:pt x="28" y="14"/>
                    </a:lnTo>
                    <a:lnTo>
                      <a:pt x="28" y="16"/>
                    </a:lnTo>
                    <a:lnTo>
                      <a:pt x="19" y="31"/>
                    </a:lnTo>
                    <a:lnTo>
                      <a:pt x="18" y="32"/>
                    </a:lnTo>
                    <a:lnTo>
                      <a:pt x="18" y="34"/>
                    </a:lnTo>
                    <a:lnTo>
                      <a:pt x="15" y="55"/>
                    </a:lnTo>
                    <a:lnTo>
                      <a:pt x="14" y="56"/>
                    </a:lnTo>
                    <a:lnTo>
                      <a:pt x="14" y="83"/>
                    </a:lnTo>
                    <a:lnTo>
                      <a:pt x="15" y="85"/>
                    </a:lnTo>
                    <a:lnTo>
                      <a:pt x="21" y="116"/>
                    </a:lnTo>
                    <a:lnTo>
                      <a:pt x="21" y="117"/>
                    </a:lnTo>
                    <a:lnTo>
                      <a:pt x="30" y="147"/>
                    </a:lnTo>
                    <a:lnTo>
                      <a:pt x="37" y="144"/>
                    </a:lnTo>
                    <a:lnTo>
                      <a:pt x="30" y="146"/>
                    </a:lnTo>
                    <a:lnTo>
                      <a:pt x="40" y="182"/>
                    </a:lnTo>
                    <a:lnTo>
                      <a:pt x="40" y="183"/>
                    </a:lnTo>
                    <a:lnTo>
                      <a:pt x="65" y="249"/>
                    </a:lnTo>
                    <a:lnTo>
                      <a:pt x="72" y="246"/>
                    </a:lnTo>
                    <a:lnTo>
                      <a:pt x="65" y="248"/>
                    </a:lnTo>
                    <a:lnTo>
                      <a:pt x="74" y="281"/>
                    </a:lnTo>
                    <a:lnTo>
                      <a:pt x="81" y="279"/>
                    </a:lnTo>
                    <a:lnTo>
                      <a:pt x="74" y="281"/>
                    </a:lnTo>
                    <a:lnTo>
                      <a:pt x="87" y="342"/>
                    </a:lnTo>
                    <a:lnTo>
                      <a:pt x="94" y="340"/>
                    </a:lnTo>
                    <a:lnTo>
                      <a:pt x="87" y="339"/>
                    </a:lnTo>
                    <a:lnTo>
                      <a:pt x="83" y="360"/>
                    </a:lnTo>
                    <a:lnTo>
                      <a:pt x="90" y="361"/>
                    </a:lnTo>
                    <a:lnTo>
                      <a:pt x="83" y="359"/>
                    </a:lnTo>
                    <a:lnTo>
                      <a:pt x="77" y="380"/>
                    </a:lnTo>
                    <a:lnTo>
                      <a:pt x="84" y="382"/>
                    </a:lnTo>
                    <a:lnTo>
                      <a:pt x="79" y="377"/>
                    </a:lnTo>
                    <a:lnTo>
                      <a:pt x="67" y="389"/>
                    </a:lnTo>
                    <a:lnTo>
                      <a:pt x="72" y="394"/>
                    </a:lnTo>
                    <a:lnTo>
                      <a:pt x="69" y="387"/>
                    </a:lnTo>
                    <a:lnTo>
                      <a:pt x="71" y="386"/>
                    </a:lnTo>
                    <a:lnTo>
                      <a:pt x="49" y="389"/>
                    </a:lnTo>
                    <a:lnTo>
                      <a:pt x="50" y="397"/>
                    </a:lnTo>
                    <a:lnTo>
                      <a:pt x="50" y="389"/>
                    </a:lnTo>
                    <a:lnTo>
                      <a:pt x="19" y="389"/>
                    </a:lnTo>
                    <a:lnTo>
                      <a:pt x="19" y="397"/>
                    </a:lnTo>
                    <a:lnTo>
                      <a:pt x="22" y="390"/>
                    </a:lnTo>
                    <a:lnTo>
                      <a:pt x="6" y="384"/>
                    </a:lnTo>
                    <a:lnTo>
                      <a:pt x="0" y="399"/>
                    </a:lnTo>
                    <a:lnTo>
                      <a:pt x="16" y="405"/>
                    </a:lnTo>
                    <a:lnTo>
                      <a:pt x="19" y="405"/>
                    </a:lnTo>
                    <a:lnTo>
                      <a:pt x="50" y="405"/>
                    </a:lnTo>
                    <a:lnTo>
                      <a:pt x="51" y="405"/>
                    </a:lnTo>
                    <a:lnTo>
                      <a:pt x="73" y="402"/>
                    </a:lnTo>
                    <a:lnTo>
                      <a:pt x="75" y="401"/>
                    </a:lnTo>
                    <a:lnTo>
                      <a:pt x="78" y="400"/>
                    </a:lnTo>
                    <a:lnTo>
                      <a:pt x="90" y="388"/>
                    </a:lnTo>
                    <a:lnTo>
                      <a:pt x="91" y="385"/>
                    </a:lnTo>
                    <a:lnTo>
                      <a:pt x="92" y="385"/>
                    </a:lnTo>
                    <a:lnTo>
                      <a:pt x="98" y="364"/>
                    </a:lnTo>
                    <a:lnTo>
                      <a:pt x="98" y="361"/>
                    </a:lnTo>
                    <a:lnTo>
                      <a:pt x="98" y="363"/>
                    </a:lnTo>
                    <a:lnTo>
                      <a:pt x="102" y="342"/>
                    </a:lnTo>
                    <a:lnTo>
                      <a:pt x="102" y="340"/>
                    </a:lnTo>
                    <a:lnTo>
                      <a:pt x="102" y="339"/>
                    </a:lnTo>
                    <a:lnTo>
                      <a:pt x="89" y="278"/>
                    </a:lnTo>
                    <a:lnTo>
                      <a:pt x="89" y="277"/>
                    </a:lnTo>
                    <a:lnTo>
                      <a:pt x="80" y="244"/>
                    </a:lnTo>
                    <a:lnTo>
                      <a:pt x="80" y="243"/>
                    </a:lnTo>
                    <a:lnTo>
                      <a:pt x="55" y="177"/>
                    </a:lnTo>
                    <a:lnTo>
                      <a:pt x="47" y="180"/>
                    </a:lnTo>
                    <a:lnTo>
                      <a:pt x="55" y="178"/>
                    </a:lnTo>
                    <a:lnTo>
                      <a:pt x="45" y="142"/>
                    </a:lnTo>
                    <a:lnTo>
                      <a:pt x="36" y="112"/>
                    </a:lnTo>
                    <a:lnTo>
                      <a:pt x="28" y="114"/>
                    </a:lnTo>
                    <a:lnTo>
                      <a:pt x="36" y="113"/>
                    </a:lnTo>
                    <a:lnTo>
                      <a:pt x="30" y="82"/>
                    </a:lnTo>
                    <a:lnTo>
                      <a:pt x="22" y="83"/>
                    </a:lnTo>
                    <a:lnTo>
                      <a:pt x="30" y="83"/>
                    </a:lnTo>
                    <a:lnTo>
                      <a:pt x="30" y="56"/>
                    </a:lnTo>
                    <a:lnTo>
                      <a:pt x="22" y="56"/>
                    </a:lnTo>
                    <a:lnTo>
                      <a:pt x="30" y="57"/>
                    </a:lnTo>
                    <a:lnTo>
                      <a:pt x="33" y="36"/>
                    </a:lnTo>
                    <a:lnTo>
                      <a:pt x="25" y="35"/>
                    </a:lnTo>
                    <a:lnTo>
                      <a:pt x="32" y="39"/>
                    </a:lnTo>
                    <a:lnTo>
                      <a:pt x="41" y="24"/>
                    </a:lnTo>
                    <a:lnTo>
                      <a:pt x="40" y="26"/>
                    </a:lnTo>
                    <a:lnTo>
                      <a:pt x="34" y="20"/>
                    </a:lnTo>
                    <a:lnTo>
                      <a:pt x="38" y="27"/>
                    </a:lnTo>
                    <a:lnTo>
                      <a:pt x="54" y="18"/>
                    </a:lnTo>
                    <a:lnTo>
                      <a:pt x="50" y="11"/>
                    </a:lnTo>
                    <a:lnTo>
                      <a:pt x="51" y="19"/>
                    </a:lnTo>
                    <a:lnTo>
                      <a:pt x="76" y="16"/>
                    </a:lnTo>
                    <a:lnTo>
                      <a:pt x="75" y="8"/>
                    </a:lnTo>
                    <a:lnTo>
                      <a:pt x="75" y="16"/>
                    </a:lnTo>
                    <a:lnTo>
                      <a:pt x="106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395" name="Freeform 201"/>
              <p:cNvSpPr>
                <a:spLocks/>
              </p:cNvSpPr>
              <p:nvPr/>
            </p:nvSpPr>
            <p:spPr bwMode="auto">
              <a:xfrm>
                <a:off x="2187" y="2070"/>
                <a:ext cx="121" cy="463"/>
              </a:xfrm>
              <a:custGeom>
                <a:avLst/>
                <a:gdLst>
                  <a:gd name="T0" fmla="*/ 14144 w 106"/>
                  <a:gd name="T1" fmla="*/ 0 h 405"/>
                  <a:gd name="T2" fmla="*/ 9874 w 106"/>
                  <a:gd name="T3" fmla="*/ 0 h 405"/>
                  <a:gd name="T4" fmla="*/ 6366 w 106"/>
                  <a:gd name="T5" fmla="*/ 623 h 405"/>
                  <a:gd name="T6" fmla="*/ 4004 w 106"/>
                  <a:gd name="T7" fmla="*/ 1817 h 405"/>
                  <a:gd name="T8" fmla="*/ 3824 w 106"/>
                  <a:gd name="T9" fmla="*/ 2242 h 405"/>
                  <a:gd name="T10" fmla="*/ 2515 w 106"/>
                  <a:gd name="T11" fmla="*/ 4527 h 405"/>
                  <a:gd name="T12" fmla="*/ 1987 w 106"/>
                  <a:gd name="T13" fmla="*/ 7732 h 405"/>
                  <a:gd name="T14" fmla="*/ 1930 w 106"/>
                  <a:gd name="T15" fmla="*/ 11831 h 405"/>
                  <a:gd name="T16" fmla="*/ 2871 w 106"/>
                  <a:gd name="T17" fmla="*/ 16517 h 405"/>
                  <a:gd name="T18" fmla="*/ 4004 w 106"/>
                  <a:gd name="T19" fmla="*/ 20792 h 405"/>
                  <a:gd name="T20" fmla="*/ 4004 w 106"/>
                  <a:gd name="T21" fmla="*/ 20672 h 405"/>
                  <a:gd name="T22" fmla="*/ 5564 w 106"/>
                  <a:gd name="T23" fmla="*/ 25833 h 405"/>
                  <a:gd name="T24" fmla="*/ 9658 w 106"/>
                  <a:gd name="T25" fmla="*/ 34842 h 405"/>
                  <a:gd name="T26" fmla="*/ 9874 w 106"/>
                  <a:gd name="T27" fmla="*/ 39832 h 405"/>
                  <a:gd name="T28" fmla="*/ 9874 w 106"/>
                  <a:gd name="T29" fmla="*/ 39832 h 405"/>
                  <a:gd name="T30" fmla="*/ 12585 w 106"/>
                  <a:gd name="T31" fmla="*/ 48186 h 405"/>
                  <a:gd name="T32" fmla="*/ 11099 w 106"/>
                  <a:gd name="T33" fmla="*/ 50971 h 405"/>
                  <a:gd name="T34" fmla="*/ 11099 w 106"/>
                  <a:gd name="T35" fmla="*/ 50780 h 405"/>
                  <a:gd name="T36" fmla="*/ 11271 w 106"/>
                  <a:gd name="T37" fmla="*/ 54150 h 405"/>
                  <a:gd name="T38" fmla="*/ 8888 w 106"/>
                  <a:gd name="T39" fmla="*/ 55087 h 405"/>
                  <a:gd name="T40" fmla="*/ 9322 w 106"/>
                  <a:gd name="T41" fmla="*/ 54693 h 405"/>
                  <a:gd name="T42" fmla="*/ 6537 w 106"/>
                  <a:gd name="T43" fmla="*/ 55087 h 405"/>
                  <a:gd name="T44" fmla="*/ 6639 w 106"/>
                  <a:gd name="T45" fmla="*/ 55087 h 405"/>
                  <a:gd name="T46" fmla="*/ 2589 w 106"/>
                  <a:gd name="T47" fmla="*/ 56158 h 405"/>
                  <a:gd name="T48" fmla="*/ 787 w 106"/>
                  <a:gd name="T49" fmla="*/ 54310 h 405"/>
                  <a:gd name="T50" fmla="*/ 2203 w 106"/>
                  <a:gd name="T51" fmla="*/ 57281 h 405"/>
                  <a:gd name="T52" fmla="*/ 6639 w 106"/>
                  <a:gd name="T53" fmla="*/ 57281 h 405"/>
                  <a:gd name="T54" fmla="*/ 9723 w 106"/>
                  <a:gd name="T55" fmla="*/ 56846 h 405"/>
                  <a:gd name="T56" fmla="*/ 10392 w 106"/>
                  <a:gd name="T57" fmla="*/ 56529 h 405"/>
                  <a:gd name="T58" fmla="*/ 12147 w 106"/>
                  <a:gd name="T59" fmla="*/ 54972 h 405"/>
                  <a:gd name="T60" fmla="*/ 12339 w 106"/>
                  <a:gd name="T61" fmla="*/ 54447 h 405"/>
                  <a:gd name="T62" fmla="*/ 13178 w 106"/>
                  <a:gd name="T63" fmla="*/ 51039 h 405"/>
                  <a:gd name="T64" fmla="*/ 13542 w 106"/>
                  <a:gd name="T65" fmla="*/ 48399 h 405"/>
                  <a:gd name="T66" fmla="*/ 13542 w 106"/>
                  <a:gd name="T67" fmla="*/ 48086 h 405"/>
                  <a:gd name="T68" fmla="*/ 11863 w 106"/>
                  <a:gd name="T69" fmla="*/ 39184 h 405"/>
                  <a:gd name="T70" fmla="*/ 10784 w 106"/>
                  <a:gd name="T71" fmla="*/ 34478 h 405"/>
                  <a:gd name="T72" fmla="*/ 6366 w 106"/>
                  <a:gd name="T73" fmla="*/ 25611 h 405"/>
                  <a:gd name="T74" fmla="*/ 5956 w 106"/>
                  <a:gd name="T75" fmla="*/ 20000 h 405"/>
                  <a:gd name="T76" fmla="*/ 4886 w 106"/>
                  <a:gd name="T77" fmla="*/ 15817 h 405"/>
                  <a:gd name="T78" fmla="*/ 4886 w 106"/>
                  <a:gd name="T79" fmla="*/ 15909 h 405"/>
                  <a:gd name="T80" fmla="*/ 2955 w 106"/>
                  <a:gd name="T81" fmla="*/ 11831 h 405"/>
                  <a:gd name="T82" fmla="*/ 4004 w 106"/>
                  <a:gd name="T83" fmla="*/ 7919 h 405"/>
                  <a:gd name="T84" fmla="*/ 4004 w 106"/>
                  <a:gd name="T85" fmla="*/ 8087 h 405"/>
                  <a:gd name="T86" fmla="*/ 3373 w 106"/>
                  <a:gd name="T87" fmla="*/ 5005 h 405"/>
                  <a:gd name="T88" fmla="*/ 5577 w 106"/>
                  <a:gd name="T89" fmla="*/ 3350 h 405"/>
                  <a:gd name="T90" fmla="*/ 4571 w 106"/>
                  <a:gd name="T91" fmla="*/ 2776 h 405"/>
                  <a:gd name="T92" fmla="*/ 7267 w 106"/>
                  <a:gd name="T93" fmla="*/ 2563 h 405"/>
                  <a:gd name="T94" fmla="*/ 6799 w 106"/>
                  <a:gd name="T95" fmla="*/ 2714 h 405"/>
                  <a:gd name="T96" fmla="*/ 10113 w 106"/>
                  <a:gd name="T97" fmla="*/ 1064 h 405"/>
                  <a:gd name="T98" fmla="*/ 14144 w 106"/>
                  <a:gd name="T99" fmla="*/ 2242 h 40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06"/>
                  <a:gd name="T151" fmla="*/ 0 h 405"/>
                  <a:gd name="T152" fmla="*/ 106 w 106"/>
                  <a:gd name="T153" fmla="*/ 405 h 40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06" h="405">
                    <a:moveTo>
                      <a:pt x="106" y="16"/>
                    </a:moveTo>
                    <a:lnTo>
                      <a:pt x="106" y="0"/>
                    </a:lnTo>
                    <a:lnTo>
                      <a:pt x="75" y="0"/>
                    </a:lnTo>
                    <a:lnTo>
                      <a:pt x="74" y="0"/>
                    </a:lnTo>
                    <a:lnTo>
                      <a:pt x="49" y="3"/>
                    </a:lnTo>
                    <a:lnTo>
                      <a:pt x="47" y="4"/>
                    </a:lnTo>
                    <a:lnTo>
                      <a:pt x="46" y="4"/>
                    </a:lnTo>
                    <a:lnTo>
                      <a:pt x="30" y="13"/>
                    </a:lnTo>
                    <a:lnTo>
                      <a:pt x="28" y="14"/>
                    </a:lnTo>
                    <a:lnTo>
                      <a:pt x="28" y="16"/>
                    </a:lnTo>
                    <a:lnTo>
                      <a:pt x="19" y="31"/>
                    </a:lnTo>
                    <a:lnTo>
                      <a:pt x="18" y="32"/>
                    </a:lnTo>
                    <a:lnTo>
                      <a:pt x="18" y="34"/>
                    </a:lnTo>
                    <a:lnTo>
                      <a:pt x="15" y="55"/>
                    </a:lnTo>
                    <a:lnTo>
                      <a:pt x="14" y="56"/>
                    </a:lnTo>
                    <a:lnTo>
                      <a:pt x="14" y="83"/>
                    </a:lnTo>
                    <a:lnTo>
                      <a:pt x="15" y="85"/>
                    </a:lnTo>
                    <a:lnTo>
                      <a:pt x="21" y="116"/>
                    </a:lnTo>
                    <a:lnTo>
                      <a:pt x="21" y="117"/>
                    </a:lnTo>
                    <a:lnTo>
                      <a:pt x="30" y="147"/>
                    </a:lnTo>
                    <a:lnTo>
                      <a:pt x="37" y="144"/>
                    </a:lnTo>
                    <a:lnTo>
                      <a:pt x="30" y="146"/>
                    </a:lnTo>
                    <a:lnTo>
                      <a:pt x="40" y="182"/>
                    </a:lnTo>
                    <a:lnTo>
                      <a:pt x="40" y="183"/>
                    </a:lnTo>
                    <a:lnTo>
                      <a:pt x="65" y="249"/>
                    </a:lnTo>
                    <a:lnTo>
                      <a:pt x="72" y="246"/>
                    </a:lnTo>
                    <a:lnTo>
                      <a:pt x="65" y="248"/>
                    </a:lnTo>
                    <a:lnTo>
                      <a:pt x="74" y="281"/>
                    </a:lnTo>
                    <a:lnTo>
                      <a:pt x="81" y="279"/>
                    </a:lnTo>
                    <a:lnTo>
                      <a:pt x="74" y="281"/>
                    </a:lnTo>
                    <a:lnTo>
                      <a:pt x="87" y="342"/>
                    </a:lnTo>
                    <a:lnTo>
                      <a:pt x="94" y="340"/>
                    </a:lnTo>
                    <a:lnTo>
                      <a:pt x="87" y="339"/>
                    </a:lnTo>
                    <a:lnTo>
                      <a:pt x="83" y="360"/>
                    </a:lnTo>
                    <a:lnTo>
                      <a:pt x="90" y="361"/>
                    </a:lnTo>
                    <a:lnTo>
                      <a:pt x="83" y="359"/>
                    </a:lnTo>
                    <a:lnTo>
                      <a:pt x="77" y="380"/>
                    </a:lnTo>
                    <a:lnTo>
                      <a:pt x="84" y="382"/>
                    </a:lnTo>
                    <a:lnTo>
                      <a:pt x="79" y="377"/>
                    </a:lnTo>
                    <a:lnTo>
                      <a:pt x="67" y="389"/>
                    </a:lnTo>
                    <a:lnTo>
                      <a:pt x="72" y="394"/>
                    </a:lnTo>
                    <a:lnTo>
                      <a:pt x="69" y="387"/>
                    </a:lnTo>
                    <a:lnTo>
                      <a:pt x="71" y="386"/>
                    </a:lnTo>
                    <a:lnTo>
                      <a:pt x="49" y="389"/>
                    </a:lnTo>
                    <a:lnTo>
                      <a:pt x="50" y="397"/>
                    </a:lnTo>
                    <a:lnTo>
                      <a:pt x="50" y="389"/>
                    </a:lnTo>
                    <a:lnTo>
                      <a:pt x="19" y="389"/>
                    </a:lnTo>
                    <a:lnTo>
                      <a:pt x="19" y="397"/>
                    </a:lnTo>
                    <a:lnTo>
                      <a:pt x="22" y="390"/>
                    </a:lnTo>
                    <a:lnTo>
                      <a:pt x="6" y="384"/>
                    </a:lnTo>
                    <a:lnTo>
                      <a:pt x="0" y="399"/>
                    </a:lnTo>
                    <a:lnTo>
                      <a:pt x="16" y="405"/>
                    </a:lnTo>
                    <a:lnTo>
                      <a:pt x="19" y="405"/>
                    </a:lnTo>
                    <a:lnTo>
                      <a:pt x="50" y="405"/>
                    </a:lnTo>
                    <a:lnTo>
                      <a:pt x="51" y="405"/>
                    </a:lnTo>
                    <a:lnTo>
                      <a:pt x="73" y="402"/>
                    </a:lnTo>
                    <a:lnTo>
                      <a:pt x="75" y="401"/>
                    </a:lnTo>
                    <a:lnTo>
                      <a:pt x="78" y="400"/>
                    </a:lnTo>
                    <a:lnTo>
                      <a:pt x="90" y="388"/>
                    </a:lnTo>
                    <a:lnTo>
                      <a:pt x="91" y="385"/>
                    </a:lnTo>
                    <a:lnTo>
                      <a:pt x="92" y="385"/>
                    </a:lnTo>
                    <a:lnTo>
                      <a:pt x="98" y="364"/>
                    </a:lnTo>
                    <a:lnTo>
                      <a:pt x="98" y="361"/>
                    </a:lnTo>
                    <a:lnTo>
                      <a:pt x="98" y="363"/>
                    </a:lnTo>
                    <a:lnTo>
                      <a:pt x="102" y="342"/>
                    </a:lnTo>
                    <a:lnTo>
                      <a:pt x="102" y="340"/>
                    </a:lnTo>
                    <a:lnTo>
                      <a:pt x="102" y="339"/>
                    </a:lnTo>
                    <a:lnTo>
                      <a:pt x="89" y="278"/>
                    </a:lnTo>
                    <a:lnTo>
                      <a:pt x="89" y="277"/>
                    </a:lnTo>
                    <a:lnTo>
                      <a:pt x="80" y="244"/>
                    </a:lnTo>
                    <a:lnTo>
                      <a:pt x="80" y="243"/>
                    </a:lnTo>
                    <a:lnTo>
                      <a:pt x="55" y="177"/>
                    </a:lnTo>
                    <a:lnTo>
                      <a:pt x="47" y="180"/>
                    </a:lnTo>
                    <a:lnTo>
                      <a:pt x="55" y="178"/>
                    </a:lnTo>
                    <a:lnTo>
                      <a:pt x="45" y="142"/>
                    </a:lnTo>
                    <a:lnTo>
                      <a:pt x="36" y="112"/>
                    </a:lnTo>
                    <a:lnTo>
                      <a:pt x="28" y="114"/>
                    </a:lnTo>
                    <a:lnTo>
                      <a:pt x="36" y="113"/>
                    </a:lnTo>
                    <a:lnTo>
                      <a:pt x="30" y="82"/>
                    </a:lnTo>
                    <a:lnTo>
                      <a:pt x="22" y="83"/>
                    </a:lnTo>
                    <a:lnTo>
                      <a:pt x="30" y="83"/>
                    </a:lnTo>
                    <a:lnTo>
                      <a:pt x="30" y="56"/>
                    </a:lnTo>
                    <a:lnTo>
                      <a:pt x="22" y="56"/>
                    </a:lnTo>
                    <a:lnTo>
                      <a:pt x="30" y="57"/>
                    </a:lnTo>
                    <a:lnTo>
                      <a:pt x="33" y="36"/>
                    </a:lnTo>
                    <a:lnTo>
                      <a:pt x="25" y="35"/>
                    </a:lnTo>
                    <a:lnTo>
                      <a:pt x="32" y="39"/>
                    </a:lnTo>
                    <a:lnTo>
                      <a:pt x="41" y="24"/>
                    </a:lnTo>
                    <a:lnTo>
                      <a:pt x="40" y="26"/>
                    </a:lnTo>
                    <a:lnTo>
                      <a:pt x="34" y="20"/>
                    </a:lnTo>
                    <a:lnTo>
                      <a:pt x="38" y="27"/>
                    </a:lnTo>
                    <a:lnTo>
                      <a:pt x="54" y="18"/>
                    </a:lnTo>
                    <a:lnTo>
                      <a:pt x="50" y="11"/>
                    </a:lnTo>
                    <a:lnTo>
                      <a:pt x="51" y="19"/>
                    </a:lnTo>
                    <a:lnTo>
                      <a:pt x="76" y="16"/>
                    </a:lnTo>
                    <a:lnTo>
                      <a:pt x="75" y="8"/>
                    </a:lnTo>
                    <a:lnTo>
                      <a:pt x="75" y="16"/>
                    </a:lnTo>
                    <a:lnTo>
                      <a:pt x="106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>
                  <a:latin typeface="宋体" pitchFamily="2" charset="-122"/>
                  <a:ea typeface="宋体" pitchFamily="2" charset="-122"/>
                </a:endParaRPr>
              </a:p>
            </p:txBody>
          </p:sp>
        </p:grpSp>
        <p:sp>
          <p:nvSpPr>
            <p:cNvPr id="393" name="Line 202"/>
            <p:cNvSpPr>
              <a:spLocks noChangeShapeType="1"/>
            </p:cNvSpPr>
            <p:nvPr/>
          </p:nvSpPr>
          <p:spPr bwMode="auto">
            <a:xfrm>
              <a:off x="7342771" y="1315056"/>
              <a:ext cx="541597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latin typeface="宋体" pitchFamily="2" charset="-122"/>
                <a:ea typeface="宋体" pitchFamily="2" charset="-122"/>
              </a:endParaRPr>
            </a:p>
          </p:txBody>
        </p:sp>
      </p:grpSp>
      <p:graphicFrame>
        <p:nvGraphicFramePr>
          <p:cNvPr id="456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586230"/>
              </p:ext>
            </p:extLst>
          </p:nvPr>
        </p:nvGraphicFramePr>
        <p:xfrm>
          <a:off x="323528" y="2132856"/>
          <a:ext cx="8568955" cy="1327832"/>
        </p:xfrm>
        <a:graphic>
          <a:graphicData uri="http://schemas.openxmlformats.org/drawingml/2006/table">
            <a:tbl>
              <a:tblPr/>
              <a:tblGrid>
                <a:gridCol w="1327147"/>
                <a:gridCol w="672422"/>
                <a:gridCol w="1061719"/>
                <a:gridCol w="1061719"/>
                <a:gridCol w="1061719"/>
                <a:gridCol w="1061719"/>
                <a:gridCol w="199072"/>
                <a:gridCol w="1061719"/>
                <a:gridCol w="1061719"/>
              </a:tblGrid>
              <a:tr h="33195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样品</a:t>
                      </a:r>
                      <a:endParaRPr lang="ja-JP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PE-3A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直接</a:t>
                      </a:r>
                      <a:r>
                        <a:rPr lang="ja-JP" alt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付</a:t>
                      </a:r>
                      <a:r>
                        <a:rPr lang="ja-JP" alt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加型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ＵＡ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聚氨酯</a:t>
                      </a:r>
                      <a:r>
                        <a:rPr lang="zh-CN" alt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改性</a:t>
                      </a:r>
                      <a:r>
                        <a:rPr lang="ja-JP" alt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聚合体</a:t>
                      </a:r>
                      <a:endParaRPr lang="ja-JP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3195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UA-306H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UA-306I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UA-510H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BPZA-66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BPZA-100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3195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铅笔硬度</a:t>
                      </a:r>
                      <a:endParaRPr lang="ja-JP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mm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3H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3H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3H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FF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4H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>
                          <a:solidFill>
                            <a:srgbClr val="FF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FF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4H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FF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4H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</a:tr>
              <a:tr h="33195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卷曲性</a:t>
                      </a:r>
                      <a:endParaRPr lang="ja-JP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25.4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18.7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14.9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25.8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500" b="0" i="0" u="none" strike="noStrike">
                          <a:effectLst/>
                          <a:latin typeface="宋体" pitchFamily="2" charset="-122"/>
                          <a:ea typeface="宋体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500" b="1" i="0" u="none" strike="noStrike" dirty="0">
                          <a:solidFill>
                            <a:srgbClr val="FF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7.0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500" b="1" i="0" u="none" strike="noStrike" dirty="0">
                          <a:solidFill>
                            <a:srgbClr val="FF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10.5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  <p:cxnSp>
        <p:nvCxnSpPr>
          <p:cNvPr id="457" name="直線コネクタ 5"/>
          <p:cNvCxnSpPr/>
          <p:nvPr/>
        </p:nvCxnSpPr>
        <p:spPr bwMode="auto">
          <a:xfrm flipV="1">
            <a:off x="2339752" y="1199280"/>
            <a:ext cx="0" cy="15816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58" name="直線コネクタ 131"/>
          <p:cNvCxnSpPr/>
          <p:nvPr/>
        </p:nvCxnSpPr>
        <p:spPr bwMode="auto">
          <a:xfrm flipV="1">
            <a:off x="3388644" y="1199280"/>
            <a:ext cx="0" cy="15816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59" name="直線コネクタ 132"/>
          <p:cNvCxnSpPr/>
          <p:nvPr/>
        </p:nvCxnSpPr>
        <p:spPr bwMode="auto">
          <a:xfrm flipV="1">
            <a:off x="6781724" y="1199280"/>
            <a:ext cx="0" cy="15816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116"/>
          <p:cNvSpPr txBox="1">
            <a:spLocks noChangeArrowheads="1"/>
          </p:cNvSpPr>
          <p:nvPr/>
        </p:nvSpPr>
        <p:spPr bwMode="auto">
          <a:xfrm>
            <a:off x="454025" y="188913"/>
            <a:ext cx="1507144" cy="461665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4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r>
              <a:rPr lang="zh-CN" altLang="en-US" sz="24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事业介绍</a:t>
            </a:r>
            <a:endParaRPr lang="en-US" altLang="ja-JP" sz="2400" dirty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  <p:grpSp>
        <p:nvGrpSpPr>
          <p:cNvPr id="21" name="Group 3"/>
          <p:cNvGrpSpPr>
            <a:grpSpLocks/>
          </p:cNvGrpSpPr>
          <p:nvPr/>
        </p:nvGrpSpPr>
        <p:grpSpPr bwMode="auto">
          <a:xfrm>
            <a:off x="0" y="0"/>
            <a:ext cx="9144000" cy="6881813"/>
            <a:chOff x="0" y="0"/>
            <a:chExt cx="5760" cy="4335"/>
          </a:xfrm>
        </p:grpSpPr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5" y="0"/>
              <a:ext cx="385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 Box 5"/>
            <p:cNvSpPr txBox="1">
              <a:spLocks noChangeArrowheads="1"/>
            </p:cNvSpPr>
            <p:nvPr/>
          </p:nvSpPr>
          <p:spPr bwMode="auto">
            <a:xfrm>
              <a:off x="2391" y="4161"/>
              <a:ext cx="1016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itchFamily="2" charset="2"/>
                <a:buChar char="|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ja-JP" altLang="en-US" sz="1200">
                  <a:solidFill>
                    <a:srgbClr val="000000"/>
                  </a:solidFill>
                  <a:latin typeface="Adobe 宋体 Std L" pitchFamily="18" charset="-122"/>
                  <a:ea typeface="Adobe 宋体 Std L" pitchFamily="18" charset="-122"/>
                </a:rPr>
                <a:t>共栄社化学株式会社</a:t>
              </a:r>
            </a:p>
          </p:txBody>
        </p:sp>
        <p:sp>
          <p:nvSpPr>
            <p:cNvPr id="24" name="Line 6"/>
            <p:cNvSpPr>
              <a:spLocks noChangeShapeType="1"/>
            </p:cNvSpPr>
            <p:nvPr/>
          </p:nvSpPr>
          <p:spPr bwMode="auto">
            <a:xfrm>
              <a:off x="0" y="4156"/>
              <a:ext cx="5760" cy="0"/>
            </a:xfrm>
            <a:prstGeom prst="line">
              <a:avLst/>
            </a:prstGeom>
            <a:noFill/>
            <a:ln w="19050">
              <a:solidFill>
                <a:srgbClr val="99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latin typeface="Adobe 宋体 Std L" pitchFamily="18" charset="-122"/>
                <a:ea typeface="Adobe 宋体 Std L" pitchFamily="18" charset="-122"/>
              </a:endParaRPr>
            </a:p>
          </p:txBody>
        </p:sp>
      </p:grpSp>
      <p:pic>
        <p:nvPicPr>
          <p:cNvPr id="25" name="Picture 27" descr="C:\Documents and Settings\tsuyoshi kominami\My Documents\My Pictures\btn_cleaning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181600"/>
            <a:ext cx="511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8" descr="C:\Documents and Settings\tsuyoshi kominami\My Documents\My Pictures\btn_kinou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28713"/>
            <a:ext cx="512445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9" descr="C:\Documents and Settings\tsuyoshi kominami\My Documents\My Pictures\btn_kinzoku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813175"/>
            <a:ext cx="511175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0" descr="C:\Documents and Settings\tsuyoshi kominami\My Documents\My Pictures\btn_toryou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498725"/>
            <a:ext cx="511175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433388" y="1309688"/>
            <a:ext cx="356235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4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r>
              <a:rPr lang="zh-CN" altLang="en-US" sz="24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机能</a:t>
            </a:r>
            <a:r>
              <a:rPr lang="ja-JP" altLang="en-US" sz="24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性化学品</a:t>
            </a:r>
            <a:r>
              <a:rPr lang="zh-CN" altLang="en-US" sz="24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事业</a:t>
            </a:r>
            <a:r>
              <a:rPr lang="ja-JP" altLang="en-US" sz="24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endParaRPr lang="en-US" altLang="ja-JP" sz="2400" dirty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30" name="Text Box 32"/>
          <p:cNvSpPr txBox="1">
            <a:spLocks noChangeArrowheads="1"/>
          </p:cNvSpPr>
          <p:nvPr/>
        </p:nvSpPr>
        <p:spPr bwMode="auto">
          <a:xfrm>
            <a:off x="430213" y="2679700"/>
            <a:ext cx="356552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4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塗</a:t>
            </a:r>
            <a:r>
              <a:rPr lang="ja-JP" altLang="en-US" sz="24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料</a:t>
            </a:r>
            <a:r>
              <a:rPr lang="zh-CN" altLang="en-US" sz="24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添加剂</a:t>
            </a:r>
            <a:r>
              <a:rPr lang="zh-CN" altLang="en-US" sz="24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事业</a:t>
            </a:r>
            <a:r>
              <a:rPr lang="ja-JP" altLang="en-US" sz="24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endParaRPr lang="en-US" altLang="ja-JP" sz="2400" dirty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31" name="Text Box 33"/>
          <p:cNvSpPr txBox="1">
            <a:spLocks noChangeArrowheads="1"/>
          </p:cNvSpPr>
          <p:nvPr/>
        </p:nvSpPr>
        <p:spPr bwMode="auto">
          <a:xfrm>
            <a:off x="433388" y="3995738"/>
            <a:ext cx="356235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4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r>
              <a:rPr lang="ja-JP" altLang="en-US" sz="24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金属</a:t>
            </a:r>
            <a:r>
              <a:rPr lang="zh-CN" altLang="en-US" sz="24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工业</a:t>
            </a:r>
            <a:r>
              <a:rPr lang="ja-JP" altLang="en-US" sz="24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用化学品</a:t>
            </a:r>
            <a:r>
              <a:rPr lang="zh-CN" altLang="en-US" sz="24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事业</a:t>
            </a:r>
            <a:r>
              <a:rPr lang="ja-JP" altLang="en-US" sz="24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endParaRPr lang="en-US" altLang="ja-JP" sz="2400" dirty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32" name="Text Box 34"/>
          <p:cNvSpPr txBox="1">
            <a:spLocks noChangeArrowheads="1"/>
          </p:cNvSpPr>
          <p:nvPr/>
        </p:nvSpPr>
        <p:spPr bwMode="auto">
          <a:xfrm>
            <a:off x="433388" y="5362575"/>
            <a:ext cx="356235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4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r>
              <a:rPr lang="zh-CN" altLang="en-US" sz="24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业务</a:t>
            </a:r>
            <a:r>
              <a:rPr lang="ja-JP" altLang="en-US" sz="24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用化学品</a:t>
            </a:r>
            <a:r>
              <a:rPr lang="zh-CN" altLang="en-US" sz="24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事业</a:t>
            </a:r>
            <a:r>
              <a:rPr lang="ja-JP" altLang="en-US" sz="24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 </a:t>
            </a:r>
            <a:endParaRPr lang="en-US" altLang="ja-JP" sz="2400" dirty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33" name="Text Box 15"/>
          <p:cNvSpPr txBox="1">
            <a:spLocks noChangeArrowheads="1"/>
          </p:cNvSpPr>
          <p:nvPr/>
        </p:nvSpPr>
        <p:spPr bwMode="auto">
          <a:xfrm>
            <a:off x="5232400" y="1171575"/>
            <a:ext cx="354456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6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甲基丙烯酸衍生物，丙烯酸衍生物，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6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环氧化合物</a:t>
            </a:r>
            <a:r>
              <a:rPr lang="zh-CN" altLang="en-US" sz="16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，</a:t>
            </a:r>
            <a:endParaRPr lang="en-US" altLang="zh-CN" sz="1600" dirty="0" smtClean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6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环氧丙烯酸酯与聚氨酯丙烯酸酯</a:t>
            </a:r>
            <a:endParaRPr lang="ja-JP" altLang="en-US" sz="1600" dirty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34" name="Text Box 16"/>
          <p:cNvSpPr txBox="1">
            <a:spLocks noChangeArrowheads="1"/>
          </p:cNvSpPr>
          <p:nvPr/>
        </p:nvSpPr>
        <p:spPr bwMode="auto">
          <a:xfrm>
            <a:off x="5232400" y="2540000"/>
            <a:ext cx="312457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6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调味剂</a:t>
            </a:r>
            <a:r>
              <a:rPr lang="zh-CN" altLang="en-US" sz="16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，沉降</a:t>
            </a:r>
            <a:r>
              <a:rPr lang="zh-CN" altLang="en-US" sz="16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防止剂，消泡剂，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6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均化剂，防滑剂，分散剂，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6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基材湿润剂</a:t>
            </a:r>
            <a:endParaRPr lang="ja-JP" altLang="en-US" sz="1600" dirty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35" name="Text Box 17"/>
          <p:cNvSpPr txBox="1">
            <a:spLocks noChangeArrowheads="1"/>
          </p:cNvSpPr>
          <p:nvPr/>
        </p:nvSpPr>
        <p:spPr bwMode="auto">
          <a:xfrm>
            <a:off x="5232400" y="3806825"/>
            <a:ext cx="396454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6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干式线材用润滑剂，湿法线材用润滑剂，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6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防锈剂，脱脂清洗剂，切削研磨材料，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6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研磨介质，电子材料加工药剂，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6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烧结用丙烯粘合剂</a:t>
            </a:r>
            <a:endParaRPr lang="ja-JP" altLang="en-US" sz="1600" dirty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36" name="Text Box 18"/>
          <p:cNvSpPr txBox="1">
            <a:spLocks noChangeArrowheads="1"/>
          </p:cNvSpPr>
          <p:nvPr/>
        </p:nvSpPr>
        <p:spPr bwMode="auto">
          <a:xfrm>
            <a:off x="5232400" y="5149850"/>
            <a:ext cx="242406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6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干洗用药剂，防水剂，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6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洗衣</a:t>
            </a:r>
            <a:r>
              <a:rPr lang="en-US" altLang="zh-CN" sz="16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&amp;</a:t>
            </a:r>
            <a:r>
              <a:rPr lang="zh-CN" altLang="en-US" sz="16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潮湿</a:t>
            </a:r>
            <a:r>
              <a:rPr lang="zh-CN" altLang="en-US" sz="16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清洗用药剂，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6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医疗器具清洗用药剂，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6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投币式洗衣机用药剂</a:t>
            </a:r>
            <a:endParaRPr lang="ja-JP" altLang="en-US" sz="1600" dirty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6457950" y="152400"/>
            <a:ext cx="178593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000" dirty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 １</a:t>
            </a:r>
            <a:r>
              <a:rPr lang="ja-JP" altLang="en-US" sz="1000" dirty="0" smtClean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．</a:t>
            </a:r>
            <a:r>
              <a:rPr lang="zh-CN" altLang="en-US" sz="1000" dirty="0" smtClean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公司简介及事业介绍</a:t>
            </a:r>
            <a:endParaRPr lang="ja-JP" altLang="en-US" sz="1000" dirty="0">
              <a:solidFill>
                <a:srgbClr val="0000FF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roup 3"/>
          <p:cNvGrpSpPr>
            <a:grpSpLocks/>
          </p:cNvGrpSpPr>
          <p:nvPr/>
        </p:nvGrpSpPr>
        <p:grpSpPr bwMode="auto">
          <a:xfrm>
            <a:off x="179388" y="2359025"/>
            <a:ext cx="8767762" cy="1646238"/>
            <a:chOff x="95" y="346"/>
            <a:chExt cx="5523" cy="1037"/>
          </a:xfrm>
        </p:grpSpPr>
        <p:pic>
          <p:nvPicPr>
            <p:cNvPr id="157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8" y="346"/>
              <a:ext cx="1860" cy="1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8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2" y="346"/>
              <a:ext cx="1848" cy="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9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" y="346"/>
              <a:ext cx="1750" cy="1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0" name="Text Box 7"/>
          <p:cNvSpPr txBox="1">
            <a:spLocks noChangeArrowheads="1"/>
          </p:cNvSpPr>
          <p:nvPr/>
        </p:nvSpPr>
        <p:spPr bwMode="auto">
          <a:xfrm>
            <a:off x="6851650" y="1981200"/>
            <a:ext cx="1249363" cy="36988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800" b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 BPZA-66 </a:t>
            </a:r>
            <a:endParaRPr lang="ja-JP" altLang="en-US" sz="1800" b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61" name="Text Box 8"/>
          <p:cNvSpPr txBox="1">
            <a:spLocks noChangeArrowheads="1"/>
          </p:cNvSpPr>
          <p:nvPr/>
        </p:nvSpPr>
        <p:spPr bwMode="auto">
          <a:xfrm>
            <a:off x="3957638" y="1981200"/>
            <a:ext cx="1262062" cy="36988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800" b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en-US" altLang="ja-JP" sz="1800" b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UA-306H </a:t>
            </a:r>
            <a:endParaRPr lang="ja-JP" altLang="en-US" sz="1800" b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62" name="Text Box 9"/>
          <p:cNvSpPr txBox="1">
            <a:spLocks noChangeArrowheads="1"/>
          </p:cNvSpPr>
          <p:nvPr/>
        </p:nvSpPr>
        <p:spPr bwMode="auto">
          <a:xfrm>
            <a:off x="1157288" y="1981200"/>
            <a:ext cx="992579" cy="36933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800" b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 PE-3A </a:t>
            </a:r>
            <a:endParaRPr lang="ja-JP" altLang="en-US" sz="1800" b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63" name="Text Box 10"/>
          <p:cNvSpPr txBox="1">
            <a:spLocks noChangeArrowheads="1"/>
          </p:cNvSpPr>
          <p:nvPr/>
        </p:nvSpPr>
        <p:spPr bwMode="auto">
          <a:xfrm>
            <a:off x="569913" y="669925"/>
            <a:ext cx="3071675" cy="523220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800" dirty="0">
                <a:solidFill>
                  <a:srgbClr val="010000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ja-JP" altLang="en-US" sz="2800" dirty="0" smtClean="0">
                <a:solidFill>
                  <a:srgbClr val="010000"/>
                </a:solidFill>
                <a:latin typeface="宋体" pitchFamily="2" charset="-122"/>
                <a:ea typeface="宋体" pitchFamily="2" charset="-122"/>
              </a:rPr>
              <a:t>卷曲性</a:t>
            </a:r>
            <a:r>
              <a:rPr lang="zh-CN" altLang="en-US" sz="2800" dirty="0" smtClean="0">
                <a:solidFill>
                  <a:srgbClr val="010000"/>
                </a:solidFill>
                <a:latin typeface="宋体" pitchFamily="2" charset="-122"/>
                <a:ea typeface="宋体" pitchFamily="2" charset="-122"/>
              </a:rPr>
              <a:t>的评价</a:t>
            </a:r>
            <a:r>
              <a:rPr lang="ja-JP" altLang="en-US" sz="2800" dirty="0" smtClean="0">
                <a:solidFill>
                  <a:srgbClr val="010000"/>
                </a:solidFill>
                <a:latin typeface="宋体" pitchFamily="2" charset="-122"/>
                <a:ea typeface="宋体" pitchFamily="2" charset="-122"/>
              </a:rPr>
              <a:t>膜 </a:t>
            </a:r>
            <a:endParaRPr lang="ja-JP" altLang="en-US" sz="2800" dirty="0">
              <a:solidFill>
                <a:srgbClr val="0100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64" name="Rectangle 11"/>
          <p:cNvSpPr>
            <a:spLocks noChangeArrowheads="1"/>
          </p:cNvSpPr>
          <p:nvPr/>
        </p:nvSpPr>
        <p:spPr bwMode="auto">
          <a:xfrm>
            <a:off x="1042988" y="5451475"/>
            <a:ext cx="59554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zh-CN" altLang="en-US" sz="1800" b="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将使用在</a:t>
            </a:r>
            <a:r>
              <a:rPr lang="ja-JP" altLang="en-US" sz="1800" b="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铅笔硬度</a:t>
            </a:r>
            <a:r>
              <a:rPr lang="zh-CN" altLang="en-US" sz="1800" b="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测定的</a:t>
            </a:r>
            <a:r>
              <a:rPr lang="ja-JP" altLang="en-US" sz="1800" b="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膜</a:t>
            </a:r>
            <a:r>
              <a:rPr lang="zh-CN" altLang="en-US" sz="1800" b="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按照</a:t>
            </a:r>
            <a:r>
              <a:rPr lang="en-US" altLang="ja-JP" sz="1800" b="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100mm×100mm</a:t>
            </a:r>
            <a:r>
              <a:rPr lang="zh-CN" altLang="en-US" sz="1800" b="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进行切割，</a:t>
            </a:r>
            <a:endParaRPr lang="ja-JP" altLang="en-US" sz="1800" b="0" dirty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  <a:p>
            <a:pPr algn="l" eaLnBrk="1" hangingPunct="1"/>
            <a:r>
              <a:rPr lang="zh-CN" altLang="en-US" sz="1800" b="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计算出四个角的</a:t>
            </a:r>
            <a:r>
              <a:rPr lang="ja-JP" altLang="en-US" sz="1800" b="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平均浮高。</a:t>
            </a:r>
            <a:endParaRPr lang="ja-JP" altLang="en-US" sz="1800" b="0" dirty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</p:txBody>
      </p:sp>
      <p:grpSp>
        <p:nvGrpSpPr>
          <p:cNvPr id="165" name="Group 13"/>
          <p:cNvGrpSpPr>
            <a:grpSpLocks/>
          </p:cNvGrpSpPr>
          <p:nvPr/>
        </p:nvGrpSpPr>
        <p:grpSpPr bwMode="auto">
          <a:xfrm>
            <a:off x="0" y="0"/>
            <a:ext cx="9144000" cy="6880225"/>
            <a:chOff x="0" y="0"/>
            <a:chExt cx="5760" cy="4334"/>
          </a:xfrm>
        </p:grpSpPr>
        <p:pic>
          <p:nvPicPr>
            <p:cNvPr id="166" name="Picture 1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5" y="0"/>
              <a:ext cx="385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7" name="Text Box 15"/>
            <p:cNvSpPr txBox="1">
              <a:spLocks noChangeArrowheads="1"/>
            </p:cNvSpPr>
            <p:nvPr/>
          </p:nvSpPr>
          <p:spPr bwMode="auto">
            <a:xfrm>
              <a:off x="2391" y="4161"/>
              <a:ext cx="98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itchFamily="2" charset="2"/>
                <a:buChar char="|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ja-JP" altLang="en-US" sz="1200">
                  <a:solidFill>
                    <a:srgbClr val="000000"/>
                  </a:solidFill>
                  <a:latin typeface="宋体" pitchFamily="2" charset="-122"/>
                  <a:ea typeface="宋体" pitchFamily="2" charset="-122"/>
                </a:rPr>
                <a:t>共栄社化学株式会社</a:t>
              </a:r>
            </a:p>
          </p:txBody>
        </p:sp>
        <p:sp>
          <p:nvSpPr>
            <p:cNvPr id="168" name="Line 16"/>
            <p:cNvSpPr>
              <a:spLocks noChangeShapeType="1"/>
            </p:cNvSpPr>
            <p:nvPr/>
          </p:nvSpPr>
          <p:spPr bwMode="auto">
            <a:xfrm>
              <a:off x="0" y="4156"/>
              <a:ext cx="5760" cy="0"/>
            </a:xfrm>
            <a:prstGeom prst="line">
              <a:avLst/>
            </a:prstGeom>
            <a:noFill/>
            <a:ln w="19050">
              <a:solidFill>
                <a:srgbClr val="99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latin typeface="宋体" pitchFamily="2" charset="-122"/>
                <a:ea typeface="宋体" pitchFamily="2" charset="-122"/>
              </a:endParaRPr>
            </a:p>
          </p:txBody>
        </p:sp>
      </p:grpSp>
      <p:grpSp>
        <p:nvGrpSpPr>
          <p:cNvPr id="169" name="Group 53"/>
          <p:cNvGrpSpPr>
            <a:grpSpLocks/>
          </p:cNvGrpSpPr>
          <p:nvPr/>
        </p:nvGrpSpPr>
        <p:grpSpPr bwMode="auto">
          <a:xfrm>
            <a:off x="4359275" y="4403725"/>
            <a:ext cx="419100" cy="211138"/>
            <a:chOff x="2895" y="1296"/>
            <a:chExt cx="352" cy="177"/>
          </a:xfrm>
        </p:grpSpPr>
        <p:sp>
          <p:nvSpPr>
            <p:cNvPr id="170" name="Line 54"/>
            <p:cNvSpPr>
              <a:spLocks noChangeShapeType="1"/>
            </p:cNvSpPr>
            <p:nvPr/>
          </p:nvSpPr>
          <p:spPr bwMode="auto">
            <a:xfrm>
              <a:off x="3000" y="1384"/>
              <a:ext cx="144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71" name="Freeform 55"/>
            <p:cNvSpPr>
              <a:spLocks/>
            </p:cNvSpPr>
            <p:nvPr/>
          </p:nvSpPr>
          <p:spPr bwMode="auto">
            <a:xfrm>
              <a:off x="2895" y="1296"/>
              <a:ext cx="126" cy="177"/>
            </a:xfrm>
            <a:custGeom>
              <a:avLst/>
              <a:gdLst>
                <a:gd name="T0" fmla="*/ 1 w 208"/>
                <a:gd name="T1" fmla="*/ 1 h 292"/>
                <a:gd name="T2" fmla="*/ 1 w 208"/>
                <a:gd name="T3" fmla="*/ 0 h 292"/>
                <a:gd name="T4" fmla="*/ 1 w 208"/>
                <a:gd name="T5" fmla="*/ 0 h 292"/>
                <a:gd name="T6" fmla="*/ 1 w 208"/>
                <a:gd name="T7" fmla="*/ 1 h 292"/>
                <a:gd name="T8" fmla="*/ 0 w 208"/>
                <a:gd name="T9" fmla="*/ 1 h 292"/>
                <a:gd name="T10" fmla="*/ 0 w 208"/>
                <a:gd name="T11" fmla="*/ 1 h 292"/>
                <a:gd name="T12" fmla="*/ 1 w 208"/>
                <a:gd name="T13" fmla="*/ 1 h 292"/>
                <a:gd name="T14" fmla="*/ 1 w 208"/>
                <a:gd name="T15" fmla="*/ 1 h 292"/>
                <a:gd name="T16" fmla="*/ 1 w 208"/>
                <a:gd name="T17" fmla="*/ 1 h 292"/>
                <a:gd name="T18" fmla="*/ 1 w 208"/>
                <a:gd name="T19" fmla="*/ 1 h 292"/>
                <a:gd name="T20" fmla="*/ 1 w 208"/>
                <a:gd name="T21" fmla="*/ 1 h 2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8"/>
                <a:gd name="T34" fmla="*/ 0 h 292"/>
                <a:gd name="T35" fmla="*/ 208 w 208"/>
                <a:gd name="T36" fmla="*/ 292 h 2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8" h="292">
                  <a:moveTo>
                    <a:pt x="207" y="249"/>
                  </a:moveTo>
                  <a:lnTo>
                    <a:pt x="207" y="0"/>
                  </a:lnTo>
                  <a:lnTo>
                    <a:pt x="124" y="0"/>
                  </a:lnTo>
                  <a:lnTo>
                    <a:pt x="124" y="83"/>
                  </a:lnTo>
                  <a:lnTo>
                    <a:pt x="0" y="83"/>
                  </a:lnTo>
                  <a:lnTo>
                    <a:pt x="0" y="207"/>
                  </a:lnTo>
                  <a:lnTo>
                    <a:pt x="124" y="207"/>
                  </a:lnTo>
                  <a:lnTo>
                    <a:pt x="124" y="291"/>
                  </a:lnTo>
                  <a:lnTo>
                    <a:pt x="207" y="291"/>
                  </a:lnTo>
                  <a:lnTo>
                    <a:pt x="207" y="166"/>
                  </a:lnTo>
                  <a:lnTo>
                    <a:pt x="207" y="249"/>
                  </a:lnTo>
                </a:path>
              </a:pathLst>
            </a:custGeom>
            <a:solidFill>
              <a:srgbClr val="FFFF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72" name="Freeform 56"/>
            <p:cNvSpPr>
              <a:spLocks/>
            </p:cNvSpPr>
            <p:nvPr/>
          </p:nvSpPr>
          <p:spPr bwMode="auto">
            <a:xfrm>
              <a:off x="3121" y="1296"/>
              <a:ext cx="126" cy="177"/>
            </a:xfrm>
            <a:custGeom>
              <a:avLst/>
              <a:gdLst>
                <a:gd name="T0" fmla="*/ 0 w 208"/>
                <a:gd name="T1" fmla="*/ 1 h 292"/>
                <a:gd name="T2" fmla="*/ 0 w 208"/>
                <a:gd name="T3" fmla="*/ 1 h 292"/>
                <a:gd name="T4" fmla="*/ 1 w 208"/>
                <a:gd name="T5" fmla="*/ 1 h 292"/>
                <a:gd name="T6" fmla="*/ 1 w 208"/>
                <a:gd name="T7" fmla="*/ 1 h 292"/>
                <a:gd name="T8" fmla="*/ 1 w 208"/>
                <a:gd name="T9" fmla="*/ 1 h 292"/>
                <a:gd name="T10" fmla="*/ 1 w 208"/>
                <a:gd name="T11" fmla="*/ 1 h 292"/>
                <a:gd name="T12" fmla="*/ 1 w 208"/>
                <a:gd name="T13" fmla="*/ 1 h 292"/>
                <a:gd name="T14" fmla="*/ 1 w 208"/>
                <a:gd name="T15" fmla="*/ 0 h 292"/>
                <a:gd name="T16" fmla="*/ 0 w 208"/>
                <a:gd name="T17" fmla="*/ 0 h 292"/>
                <a:gd name="T18" fmla="*/ 0 w 208"/>
                <a:gd name="T19" fmla="*/ 1 h 292"/>
                <a:gd name="T20" fmla="*/ 0 w 208"/>
                <a:gd name="T21" fmla="*/ 1 h 2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8"/>
                <a:gd name="T34" fmla="*/ 0 h 292"/>
                <a:gd name="T35" fmla="*/ 208 w 208"/>
                <a:gd name="T36" fmla="*/ 292 h 2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8" h="292">
                  <a:moveTo>
                    <a:pt x="0" y="41"/>
                  </a:moveTo>
                  <a:lnTo>
                    <a:pt x="0" y="291"/>
                  </a:lnTo>
                  <a:lnTo>
                    <a:pt x="82" y="291"/>
                  </a:lnTo>
                  <a:lnTo>
                    <a:pt x="82" y="207"/>
                  </a:lnTo>
                  <a:lnTo>
                    <a:pt x="207" y="207"/>
                  </a:lnTo>
                  <a:lnTo>
                    <a:pt x="207" y="83"/>
                  </a:lnTo>
                  <a:lnTo>
                    <a:pt x="82" y="83"/>
                  </a:lnTo>
                  <a:lnTo>
                    <a:pt x="82" y="0"/>
                  </a:lnTo>
                  <a:lnTo>
                    <a:pt x="0" y="0"/>
                  </a:lnTo>
                  <a:lnTo>
                    <a:pt x="0" y="124"/>
                  </a:lnTo>
                  <a:lnTo>
                    <a:pt x="0" y="41"/>
                  </a:lnTo>
                </a:path>
              </a:pathLst>
            </a:custGeom>
            <a:solidFill>
              <a:srgbClr val="FFFF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宋体" pitchFamily="2" charset="-122"/>
                <a:ea typeface="宋体" pitchFamily="2" charset="-122"/>
              </a:endParaRPr>
            </a:p>
          </p:txBody>
        </p:sp>
      </p:grpSp>
      <p:sp>
        <p:nvSpPr>
          <p:cNvPr id="173" name="Freeform 57"/>
          <p:cNvSpPr>
            <a:spLocks/>
          </p:cNvSpPr>
          <p:nvPr/>
        </p:nvSpPr>
        <p:spPr bwMode="auto">
          <a:xfrm>
            <a:off x="4689475" y="4403725"/>
            <a:ext cx="149225" cy="211138"/>
          </a:xfrm>
          <a:custGeom>
            <a:avLst/>
            <a:gdLst>
              <a:gd name="T0" fmla="*/ 0 w 208"/>
              <a:gd name="T1" fmla="*/ 0 h 292"/>
              <a:gd name="T2" fmla="*/ 0 w 208"/>
              <a:gd name="T3" fmla="*/ 2147483647 h 292"/>
              <a:gd name="T4" fmla="*/ 2147483647 w 208"/>
              <a:gd name="T5" fmla="*/ 2147483647 h 292"/>
              <a:gd name="T6" fmla="*/ 2147483647 w 208"/>
              <a:gd name="T7" fmla="*/ 2147483647 h 292"/>
              <a:gd name="T8" fmla="*/ 0 w 208"/>
              <a:gd name="T9" fmla="*/ 2147483647 h 292"/>
              <a:gd name="T10" fmla="*/ 0 w 208"/>
              <a:gd name="T11" fmla="*/ 2147483647 h 292"/>
              <a:gd name="T12" fmla="*/ 2147483647 w 208"/>
              <a:gd name="T13" fmla="*/ 2147483647 h 292"/>
              <a:gd name="T14" fmla="*/ 2147483647 w 208"/>
              <a:gd name="T15" fmla="*/ 0 h 292"/>
              <a:gd name="T16" fmla="*/ 0 w 208"/>
              <a:gd name="T17" fmla="*/ 0 h 29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8"/>
              <a:gd name="T28" fmla="*/ 0 h 292"/>
              <a:gd name="T29" fmla="*/ 208 w 208"/>
              <a:gd name="T30" fmla="*/ 292 h 29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8" h="292">
                <a:moveTo>
                  <a:pt x="0" y="0"/>
                </a:moveTo>
                <a:lnTo>
                  <a:pt x="0" y="83"/>
                </a:lnTo>
                <a:lnTo>
                  <a:pt x="124" y="83"/>
                </a:lnTo>
                <a:lnTo>
                  <a:pt x="124" y="207"/>
                </a:lnTo>
                <a:lnTo>
                  <a:pt x="0" y="207"/>
                </a:lnTo>
                <a:lnTo>
                  <a:pt x="0" y="291"/>
                </a:lnTo>
                <a:lnTo>
                  <a:pt x="207" y="291"/>
                </a:lnTo>
                <a:lnTo>
                  <a:pt x="207" y="0"/>
                </a:lnTo>
                <a:lnTo>
                  <a:pt x="0" y="0"/>
                </a:lnTo>
              </a:path>
            </a:pathLst>
          </a:custGeom>
          <a:solidFill>
            <a:schemeClr val="accent1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74" name="Freeform 58"/>
          <p:cNvSpPr>
            <a:spLocks/>
          </p:cNvSpPr>
          <p:nvPr/>
        </p:nvSpPr>
        <p:spPr bwMode="auto">
          <a:xfrm flipH="1">
            <a:off x="4298950" y="4403725"/>
            <a:ext cx="150813" cy="211138"/>
          </a:xfrm>
          <a:custGeom>
            <a:avLst/>
            <a:gdLst>
              <a:gd name="T0" fmla="*/ 0 w 208"/>
              <a:gd name="T1" fmla="*/ 0 h 292"/>
              <a:gd name="T2" fmla="*/ 0 w 208"/>
              <a:gd name="T3" fmla="*/ 2147483647 h 292"/>
              <a:gd name="T4" fmla="*/ 2147483647 w 208"/>
              <a:gd name="T5" fmla="*/ 2147483647 h 292"/>
              <a:gd name="T6" fmla="*/ 2147483647 w 208"/>
              <a:gd name="T7" fmla="*/ 2147483647 h 292"/>
              <a:gd name="T8" fmla="*/ 0 w 208"/>
              <a:gd name="T9" fmla="*/ 2147483647 h 292"/>
              <a:gd name="T10" fmla="*/ 0 w 208"/>
              <a:gd name="T11" fmla="*/ 2147483647 h 292"/>
              <a:gd name="T12" fmla="*/ 2147483647 w 208"/>
              <a:gd name="T13" fmla="*/ 2147483647 h 292"/>
              <a:gd name="T14" fmla="*/ 2147483647 w 208"/>
              <a:gd name="T15" fmla="*/ 0 h 292"/>
              <a:gd name="T16" fmla="*/ 0 w 208"/>
              <a:gd name="T17" fmla="*/ 0 h 29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8"/>
              <a:gd name="T28" fmla="*/ 0 h 292"/>
              <a:gd name="T29" fmla="*/ 208 w 208"/>
              <a:gd name="T30" fmla="*/ 292 h 29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8" h="292">
                <a:moveTo>
                  <a:pt x="0" y="0"/>
                </a:moveTo>
                <a:lnTo>
                  <a:pt x="0" y="83"/>
                </a:lnTo>
                <a:lnTo>
                  <a:pt x="124" y="83"/>
                </a:lnTo>
                <a:lnTo>
                  <a:pt x="124" y="207"/>
                </a:lnTo>
                <a:lnTo>
                  <a:pt x="0" y="207"/>
                </a:lnTo>
                <a:lnTo>
                  <a:pt x="0" y="291"/>
                </a:lnTo>
                <a:lnTo>
                  <a:pt x="207" y="291"/>
                </a:lnTo>
                <a:lnTo>
                  <a:pt x="207" y="0"/>
                </a:lnTo>
                <a:lnTo>
                  <a:pt x="0" y="0"/>
                </a:lnTo>
              </a:path>
            </a:pathLst>
          </a:custGeom>
          <a:solidFill>
            <a:schemeClr val="accent1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宋体" pitchFamily="2" charset="-122"/>
              <a:ea typeface="宋体" pitchFamily="2" charset="-122"/>
            </a:endParaRPr>
          </a:p>
        </p:txBody>
      </p:sp>
      <p:grpSp>
        <p:nvGrpSpPr>
          <p:cNvPr id="175" name="Group 59"/>
          <p:cNvGrpSpPr>
            <a:grpSpLocks/>
          </p:cNvGrpSpPr>
          <p:nvPr/>
        </p:nvGrpSpPr>
        <p:grpSpPr bwMode="auto">
          <a:xfrm>
            <a:off x="4841875" y="4149725"/>
            <a:ext cx="457200" cy="717550"/>
            <a:chOff x="1617" y="1377"/>
            <a:chExt cx="384" cy="603"/>
          </a:xfrm>
        </p:grpSpPr>
        <p:sp>
          <p:nvSpPr>
            <p:cNvPr id="176" name="Line 60"/>
            <p:cNvSpPr>
              <a:spLocks noChangeShapeType="1"/>
            </p:cNvSpPr>
            <p:nvPr/>
          </p:nvSpPr>
          <p:spPr bwMode="auto">
            <a:xfrm>
              <a:off x="1617" y="1677"/>
              <a:ext cx="133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77" name="Line 61"/>
            <p:cNvSpPr>
              <a:spLocks noChangeShapeType="1"/>
            </p:cNvSpPr>
            <p:nvPr/>
          </p:nvSpPr>
          <p:spPr bwMode="auto">
            <a:xfrm>
              <a:off x="1775" y="1651"/>
              <a:ext cx="226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78" name="Line 62"/>
            <p:cNvSpPr>
              <a:spLocks noChangeShapeType="1"/>
            </p:cNvSpPr>
            <p:nvPr/>
          </p:nvSpPr>
          <p:spPr bwMode="auto">
            <a:xfrm>
              <a:off x="1775" y="1702"/>
              <a:ext cx="226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latin typeface="宋体" pitchFamily="2" charset="-122"/>
                <a:ea typeface="宋体" pitchFamily="2" charset="-122"/>
              </a:endParaRPr>
            </a:p>
          </p:txBody>
        </p:sp>
        <p:grpSp>
          <p:nvGrpSpPr>
            <p:cNvPr id="179" name="Group 63"/>
            <p:cNvGrpSpPr>
              <a:grpSpLocks/>
            </p:cNvGrpSpPr>
            <p:nvPr/>
          </p:nvGrpSpPr>
          <p:grpSpPr bwMode="auto">
            <a:xfrm>
              <a:off x="1655" y="1377"/>
              <a:ext cx="51" cy="303"/>
              <a:chOff x="1655" y="1377"/>
              <a:chExt cx="51" cy="303"/>
            </a:xfrm>
          </p:grpSpPr>
          <p:sp>
            <p:nvSpPr>
              <p:cNvPr id="184" name="Line 64"/>
              <p:cNvSpPr>
                <a:spLocks noChangeShapeType="1"/>
              </p:cNvSpPr>
              <p:nvPr/>
            </p:nvSpPr>
            <p:spPr bwMode="auto">
              <a:xfrm rot="5400000" flipH="1">
                <a:off x="1646" y="1647"/>
                <a:ext cx="67" cy="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185" name="Line 65"/>
              <p:cNvSpPr>
                <a:spLocks noChangeShapeType="1"/>
              </p:cNvSpPr>
              <p:nvPr/>
            </p:nvSpPr>
            <p:spPr bwMode="auto">
              <a:xfrm rot="5400000" flipH="1">
                <a:off x="1593" y="1490"/>
                <a:ext cx="226" cy="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186" name="Line 66"/>
              <p:cNvSpPr>
                <a:spLocks noChangeShapeType="1"/>
              </p:cNvSpPr>
              <p:nvPr/>
            </p:nvSpPr>
            <p:spPr bwMode="auto">
              <a:xfrm rot="5400000" flipH="1">
                <a:off x="1542" y="1490"/>
                <a:ext cx="226" cy="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宋体" pitchFamily="2" charset="-122"/>
                  <a:ea typeface="宋体" pitchFamily="2" charset="-122"/>
                </a:endParaRPr>
              </a:p>
            </p:txBody>
          </p:sp>
        </p:grpSp>
        <p:grpSp>
          <p:nvGrpSpPr>
            <p:cNvPr id="180" name="Group 67"/>
            <p:cNvGrpSpPr>
              <a:grpSpLocks/>
            </p:cNvGrpSpPr>
            <p:nvPr/>
          </p:nvGrpSpPr>
          <p:grpSpPr bwMode="auto">
            <a:xfrm flipV="1">
              <a:off x="1656" y="1677"/>
              <a:ext cx="51" cy="303"/>
              <a:chOff x="1655" y="1377"/>
              <a:chExt cx="51" cy="303"/>
            </a:xfrm>
          </p:grpSpPr>
          <p:sp>
            <p:nvSpPr>
              <p:cNvPr id="181" name="Line 68"/>
              <p:cNvSpPr>
                <a:spLocks noChangeShapeType="1"/>
              </p:cNvSpPr>
              <p:nvPr/>
            </p:nvSpPr>
            <p:spPr bwMode="auto">
              <a:xfrm rot="5400000" flipH="1">
                <a:off x="1646" y="1647"/>
                <a:ext cx="67" cy="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182" name="Line 69"/>
              <p:cNvSpPr>
                <a:spLocks noChangeShapeType="1"/>
              </p:cNvSpPr>
              <p:nvPr/>
            </p:nvSpPr>
            <p:spPr bwMode="auto">
              <a:xfrm rot="5400000" flipH="1">
                <a:off x="1593" y="1490"/>
                <a:ext cx="226" cy="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183" name="Line 70"/>
              <p:cNvSpPr>
                <a:spLocks noChangeShapeType="1"/>
              </p:cNvSpPr>
              <p:nvPr/>
            </p:nvSpPr>
            <p:spPr bwMode="auto">
              <a:xfrm rot="5400000" flipH="1">
                <a:off x="1542" y="1490"/>
                <a:ext cx="226" cy="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宋体" pitchFamily="2" charset="-122"/>
                  <a:ea typeface="宋体" pitchFamily="2" charset="-122"/>
                </a:endParaRPr>
              </a:p>
            </p:txBody>
          </p:sp>
        </p:grpSp>
      </p:grpSp>
      <p:grpSp>
        <p:nvGrpSpPr>
          <p:cNvPr id="187" name="Group 71"/>
          <p:cNvGrpSpPr>
            <a:grpSpLocks/>
          </p:cNvGrpSpPr>
          <p:nvPr/>
        </p:nvGrpSpPr>
        <p:grpSpPr bwMode="auto">
          <a:xfrm flipH="1">
            <a:off x="3851275" y="4151313"/>
            <a:ext cx="457200" cy="717550"/>
            <a:chOff x="1617" y="1377"/>
            <a:chExt cx="384" cy="603"/>
          </a:xfrm>
        </p:grpSpPr>
        <p:sp>
          <p:nvSpPr>
            <p:cNvPr id="188" name="Line 72"/>
            <p:cNvSpPr>
              <a:spLocks noChangeShapeType="1"/>
            </p:cNvSpPr>
            <p:nvPr/>
          </p:nvSpPr>
          <p:spPr bwMode="auto">
            <a:xfrm>
              <a:off x="1617" y="1677"/>
              <a:ext cx="133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89" name="Line 73"/>
            <p:cNvSpPr>
              <a:spLocks noChangeShapeType="1"/>
            </p:cNvSpPr>
            <p:nvPr/>
          </p:nvSpPr>
          <p:spPr bwMode="auto">
            <a:xfrm>
              <a:off x="1775" y="1651"/>
              <a:ext cx="226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190" name="Line 74"/>
            <p:cNvSpPr>
              <a:spLocks noChangeShapeType="1"/>
            </p:cNvSpPr>
            <p:nvPr/>
          </p:nvSpPr>
          <p:spPr bwMode="auto">
            <a:xfrm>
              <a:off x="1775" y="1702"/>
              <a:ext cx="226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latin typeface="宋体" pitchFamily="2" charset="-122"/>
                <a:ea typeface="宋体" pitchFamily="2" charset="-122"/>
              </a:endParaRPr>
            </a:p>
          </p:txBody>
        </p:sp>
        <p:grpSp>
          <p:nvGrpSpPr>
            <p:cNvPr id="191" name="Group 75"/>
            <p:cNvGrpSpPr>
              <a:grpSpLocks/>
            </p:cNvGrpSpPr>
            <p:nvPr/>
          </p:nvGrpSpPr>
          <p:grpSpPr bwMode="auto">
            <a:xfrm>
              <a:off x="1655" y="1377"/>
              <a:ext cx="51" cy="303"/>
              <a:chOff x="1655" y="1377"/>
              <a:chExt cx="51" cy="303"/>
            </a:xfrm>
          </p:grpSpPr>
          <p:sp>
            <p:nvSpPr>
              <p:cNvPr id="196" name="Line 76"/>
              <p:cNvSpPr>
                <a:spLocks noChangeShapeType="1"/>
              </p:cNvSpPr>
              <p:nvPr/>
            </p:nvSpPr>
            <p:spPr bwMode="auto">
              <a:xfrm rot="5400000" flipH="1">
                <a:off x="1646" y="1647"/>
                <a:ext cx="67" cy="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197" name="Line 77"/>
              <p:cNvSpPr>
                <a:spLocks noChangeShapeType="1"/>
              </p:cNvSpPr>
              <p:nvPr/>
            </p:nvSpPr>
            <p:spPr bwMode="auto">
              <a:xfrm rot="5400000" flipH="1">
                <a:off x="1593" y="1490"/>
                <a:ext cx="226" cy="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198" name="Line 78"/>
              <p:cNvSpPr>
                <a:spLocks noChangeShapeType="1"/>
              </p:cNvSpPr>
              <p:nvPr/>
            </p:nvSpPr>
            <p:spPr bwMode="auto">
              <a:xfrm rot="5400000" flipH="1">
                <a:off x="1542" y="1490"/>
                <a:ext cx="226" cy="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宋体" pitchFamily="2" charset="-122"/>
                  <a:ea typeface="宋体" pitchFamily="2" charset="-122"/>
                </a:endParaRPr>
              </a:p>
            </p:txBody>
          </p:sp>
        </p:grpSp>
        <p:grpSp>
          <p:nvGrpSpPr>
            <p:cNvPr id="192" name="Group 79"/>
            <p:cNvGrpSpPr>
              <a:grpSpLocks/>
            </p:cNvGrpSpPr>
            <p:nvPr/>
          </p:nvGrpSpPr>
          <p:grpSpPr bwMode="auto">
            <a:xfrm flipV="1">
              <a:off x="1656" y="1677"/>
              <a:ext cx="51" cy="303"/>
              <a:chOff x="1655" y="1377"/>
              <a:chExt cx="51" cy="303"/>
            </a:xfrm>
          </p:grpSpPr>
          <p:sp>
            <p:nvSpPr>
              <p:cNvPr id="193" name="Line 80"/>
              <p:cNvSpPr>
                <a:spLocks noChangeShapeType="1"/>
              </p:cNvSpPr>
              <p:nvPr/>
            </p:nvSpPr>
            <p:spPr bwMode="auto">
              <a:xfrm rot="5400000" flipH="1">
                <a:off x="1646" y="1647"/>
                <a:ext cx="67" cy="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194" name="Line 81"/>
              <p:cNvSpPr>
                <a:spLocks noChangeShapeType="1"/>
              </p:cNvSpPr>
              <p:nvPr/>
            </p:nvSpPr>
            <p:spPr bwMode="auto">
              <a:xfrm rot="5400000" flipH="1">
                <a:off x="1593" y="1490"/>
                <a:ext cx="226" cy="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195" name="Line 82"/>
              <p:cNvSpPr>
                <a:spLocks noChangeShapeType="1"/>
              </p:cNvSpPr>
              <p:nvPr/>
            </p:nvSpPr>
            <p:spPr bwMode="auto">
              <a:xfrm rot="5400000" flipH="1">
                <a:off x="1542" y="1490"/>
                <a:ext cx="226" cy="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宋体" pitchFamily="2" charset="-122"/>
                  <a:ea typeface="宋体" pitchFamily="2" charset="-122"/>
                </a:endParaRPr>
              </a:p>
            </p:txBody>
          </p:sp>
        </p:grpSp>
      </p:grpSp>
      <p:grpSp>
        <p:nvGrpSpPr>
          <p:cNvPr id="199" name="Group 5"/>
          <p:cNvGrpSpPr>
            <a:grpSpLocks/>
          </p:cNvGrpSpPr>
          <p:nvPr/>
        </p:nvGrpSpPr>
        <p:grpSpPr bwMode="auto">
          <a:xfrm>
            <a:off x="6156325" y="4306888"/>
            <a:ext cx="306388" cy="530225"/>
            <a:chOff x="2766" y="1085"/>
            <a:chExt cx="451" cy="780"/>
          </a:xfrm>
        </p:grpSpPr>
        <p:grpSp>
          <p:nvGrpSpPr>
            <p:cNvPr id="200" name="Group 6"/>
            <p:cNvGrpSpPr>
              <a:grpSpLocks/>
            </p:cNvGrpSpPr>
            <p:nvPr/>
          </p:nvGrpSpPr>
          <p:grpSpPr bwMode="auto">
            <a:xfrm>
              <a:off x="2924" y="1085"/>
              <a:ext cx="133" cy="211"/>
              <a:chOff x="2924" y="1253"/>
              <a:chExt cx="133" cy="211"/>
            </a:xfrm>
          </p:grpSpPr>
          <p:sp>
            <p:nvSpPr>
              <p:cNvPr id="218" name="Freeform 7"/>
              <p:cNvSpPr>
                <a:spLocks/>
              </p:cNvSpPr>
              <p:nvPr/>
            </p:nvSpPr>
            <p:spPr bwMode="auto">
              <a:xfrm rot="5400000" flipH="1">
                <a:off x="2943" y="1350"/>
                <a:ext cx="95" cy="133"/>
              </a:xfrm>
              <a:custGeom>
                <a:avLst/>
                <a:gdLst>
                  <a:gd name="T0" fmla="*/ 0 w 208"/>
                  <a:gd name="T1" fmla="*/ 0 h 292"/>
                  <a:gd name="T2" fmla="*/ 0 w 208"/>
                  <a:gd name="T3" fmla="*/ 0 h 292"/>
                  <a:gd name="T4" fmla="*/ 0 w 208"/>
                  <a:gd name="T5" fmla="*/ 0 h 292"/>
                  <a:gd name="T6" fmla="*/ 0 w 208"/>
                  <a:gd name="T7" fmla="*/ 0 h 292"/>
                  <a:gd name="T8" fmla="*/ 0 w 208"/>
                  <a:gd name="T9" fmla="*/ 0 h 292"/>
                  <a:gd name="T10" fmla="*/ 0 w 208"/>
                  <a:gd name="T11" fmla="*/ 0 h 292"/>
                  <a:gd name="T12" fmla="*/ 0 w 208"/>
                  <a:gd name="T13" fmla="*/ 0 h 292"/>
                  <a:gd name="T14" fmla="*/ 0 w 208"/>
                  <a:gd name="T15" fmla="*/ 0 h 292"/>
                  <a:gd name="T16" fmla="*/ 0 w 208"/>
                  <a:gd name="T17" fmla="*/ 0 h 2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8"/>
                  <a:gd name="T28" fmla="*/ 0 h 292"/>
                  <a:gd name="T29" fmla="*/ 208 w 208"/>
                  <a:gd name="T30" fmla="*/ 292 h 29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8" h="292">
                    <a:moveTo>
                      <a:pt x="0" y="0"/>
                    </a:moveTo>
                    <a:lnTo>
                      <a:pt x="0" y="83"/>
                    </a:lnTo>
                    <a:lnTo>
                      <a:pt x="124" y="83"/>
                    </a:lnTo>
                    <a:lnTo>
                      <a:pt x="124" y="207"/>
                    </a:lnTo>
                    <a:lnTo>
                      <a:pt x="0" y="207"/>
                    </a:lnTo>
                    <a:lnTo>
                      <a:pt x="0" y="291"/>
                    </a:lnTo>
                    <a:lnTo>
                      <a:pt x="207" y="291"/>
                    </a:lnTo>
                    <a:lnTo>
                      <a:pt x="207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10800000" vert="eaVert"/>
              <a:lstStyle/>
              <a:p>
                <a:endParaRPr lang="ja-JP" altLang="en-US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219" name="Line 8"/>
              <p:cNvSpPr>
                <a:spLocks noChangeShapeType="1"/>
              </p:cNvSpPr>
              <p:nvPr/>
            </p:nvSpPr>
            <p:spPr bwMode="auto">
              <a:xfrm flipV="1">
                <a:off x="2992" y="1253"/>
                <a:ext cx="0" cy="1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>
                  <a:latin typeface="宋体" pitchFamily="2" charset="-122"/>
                  <a:ea typeface="宋体" pitchFamily="2" charset="-122"/>
                </a:endParaRPr>
              </a:p>
            </p:txBody>
          </p:sp>
        </p:grpSp>
        <p:grpSp>
          <p:nvGrpSpPr>
            <p:cNvPr id="201" name="Group 9"/>
            <p:cNvGrpSpPr>
              <a:grpSpLocks/>
            </p:cNvGrpSpPr>
            <p:nvPr/>
          </p:nvGrpSpPr>
          <p:grpSpPr bwMode="auto">
            <a:xfrm>
              <a:off x="2766" y="1241"/>
              <a:ext cx="451" cy="624"/>
              <a:chOff x="2766" y="1570"/>
              <a:chExt cx="451" cy="624"/>
            </a:xfrm>
          </p:grpSpPr>
          <p:sp>
            <p:nvSpPr>
              <p:cNvPr id="202" name="Line 10"/>
              <p:cNvSpPr>
                <a:spLocks noChangeShapeType="1"/>
              </p:cNvSpPr>
              <p:nvPr/>
            </p:nvSpPr>
            <p:spPr bwMode="auto">
              <a:xfrm flipV="1">
                <a:off x="2992" y="1661"/>
                <a:ext cx="0" cy="1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203" name="Freeform 11"/>
              <p:cNvSpPr>
                <a:spLocks/>
              </p:cNvSpPr>
              <p:nvPr/>
            </p:nvSpPr>
            <p:spPr bwMode="auto">
              <a:xfrm rot="16200000" flipV="1">
                <a:off x="2943" y="1759"/>
                <a:ext cx="95" cy="134"/>
              </a:xfrm>
              <a:custGeom>
                <a:avLst/>
                <a:gdLst>
                  <a:gd name="T0" fmla="*/ 1 w 127"/>
                  <a:gd name="T1" fmla="*/ 2 h 178"/>
                  <a:gd name="T2" fmla="*/ 1 w 127"/>
                  <a:gd name="T3" fmla="*/ 0 h 178"/>
                  <a:gd name="T4" fmla="*/ 1 w 127"/>
                  <a:gd name="T5" fmla="*/ 0 h 178"/>
                  <a:gd name="T6" fmla="*/ 1 w 127"/>
                  <a:gd name="T7" fmla="*/ 2 h 178"/>
                  <a:gd name="T8" fmla="*/ 0 w 127"/>
                  <a:gd name="T9" fmla="*/ 2 h 178"/>
                  <a:gd name="T10" fmla="*/ 0 w 127"/>
                  <a:gd name="T11" fmla="*/ 2 h 178"/>
                  <a:gd name="T12" fmla="*/ 1 w 127"/>
                  <a:gd name="T13" fmla="*/ 2 h 178"/>
                  <a:gd name="T14" fmla="*/ 1 w 127"/>
                  <a:gd name="T15" fmla="*/ 2 h 178"/>
                  <a:gd name="T16" fmla="*/ 1 w 127"/>
                  <a:gd name="T17" fmla="*/ 2 h 178"/>
                  <a:gd name="T18" fmla="*/ 1 w 127"/>
                  <a:gd name="T19" fmla="*/ 2 h 178"/>
                  <a:gd name="T20" fmla="*/ 1 w 127"/>
                  <a:gd name="T21" fmla="*/ 2 h 17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7"/>
                  <a:gd name="T34" fmla="*/ 0 h 178"/>
                  <a:gd name="T35" fmla="*/ 127 w 127"/>
                  <a:gd name="T36" fmla="*/ 178 h 17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7" h="178">
                    <a:moveTo>
                      <a:pt x="126" y="151"/>
                    </a:moveTo>
                    <a:lnTo>
                      <a:pt x="126" y="0"/>
                    </a:lnTo>
                    <a:lnTo>
                      <a:pt x="75" y="0"/>
                    </a:lnTo>
                    <a:lnTo>
                      <a:pt x="75" y="50"/>
                    </a:lnTo>
                    <a:lnTo>
                      <a:pt x="0" y="50"/>
                    </a:lnTo>
                    <a:lnTo>
                      <a:pt x="0" y="126"/>
                    </a:lnTo>
                    <a:lnTo>
                      <a:pt x="75" y="126"/>
                    </a:lnTo>
                    <a:lnTo>
                      <a:pt x="75" y="177"/>
                    </a:lnTo>
                    <a:lnTo>
                      <a:pt x="126" y="177"/>
                    </a:lnTo>
                    <a:lnTo>
                      <a:pt x="126" y="101"/>
                    </a:lnTo>
                    <a:lnTo>
                      <a:pt x="126" y="151"/>
                    </a:lnTo>
                  </a:path>
                </a:pathLst>
              </a:custGeom>
              <a:solidFill>
                <a:srgbClr val="FFFF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10800000" vert="eaVert"/>
              <a:lstStyle/>
              <a:p>
                <a:endParaRPr lang="ja-JP" altLang="en-US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204" name="Freeform 12"/>
              <p:cNvSpPr>
                <a:spLocks/>
              </p:cNvSpPr>
              <p:nvPr/>
            </p:nvSpPr>
            <p:spPr bwMode="auto">
              <a:xfrm rot="-5400000" flipH="1" flipV="1">
                <a:off x="2943" y="1798"/>
                <a:ext cx="95" cy="133"/>
              </a:xfrm>
              <a:custGeom>
                <a:avLst/>
                <a:gdLst>
                  <a:gd name="T0" fmla="*/ 0 w 208"/>
                  <a:gd name="T1" fmla="*/ 0 h 292"/>
                  <a:gd name="T2" fmla="*/ 0 w 208"/>
                  <a:gd name="T3" fmla="*/ 0 h 292"/>
                  <a:gd name="T4" fmla="*/ 0 w 208"/>
                  <a:gd name="T5" fmla="*/ 0 h 292"/>
                  <a:gd name="T6" fmla="*/ 0 w 208"/>
                  <a:gd name="T7" fmla="*/ 0 h 292"/>
                  <a:gd name="T8" fmla="*/ 0 w 208"/>
                  <a:gd name="T9" fmla="*/ 0 h 292"/>
                  <a:gd name="T10" fmla="*/ 0 w 208"/>
                  <a:gd name="T11" fmla="*/ 0 h 292"/>
                  <a:gd name="T12" fmla="*/ 0 w 208"/>
                  <a:gd name="T13" fmla="*/ 0 h 292"/>
                  <a:gd name="T14" fmla="*/ 0 w 208"/>
                  <a:gd name="T15" fmla="*/ 0 h 292"/>
                  <a:gd name="T16" fmla="*/ 0 w 208"/>
                  <a:gd name="T17" fmla="*/ 0 h 2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8"/>
                  <a:gd name="T28" fmla="*/ 0 h 292"/>
                  <a:gd name="T29" fmla="*/ 208 w 208"/>
                  <a:gd name="T30" fmla="*/ 292 h 29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8" h="292">
                    <a:moveTo>
                      <a:pt x="0" y="0"/>
                    </a:moveTo>
                    <a:lnTo>
                      <a:pt x="0" y="83"/>
                    </a:lnTo>
                    <a:lnTo>
                      <a:pt x="124" y="83"/>
                    </a:lnTo>
                    <a:lnTo>
                      <a:pt x="124" y="207"/>
                    </a:lnTo>
                    <a:lnTo>
                      <a:pt x="0" y="207"/>
                    </a:lnTo>
                    <a:lnTo>
                      <a:pt x="0" y="291"/>
                    </a:lnTo>
                    <a:lnTo>
                      <a:pt x="207" y="291"/>
                    </a:lnTo>
                    <a:lnTo>
                      <a:pt x="207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10800000" vert="eaVert"/>
              <a:lstStyle/>
              <a:p>
                <a:endParaRPr lang="ja-JP" altLang="en-US">
                  <a:latin typeface="宋体" pitchFamily="2" charset="-122"/>
                  <a:ea typeface="宋体" pitchFamily="2" charset="-122"/>
                </a:endParaRPr>
              </a:p>
            </p:txBody>
          </p:sp>
          <p:grpSp>
            <p:nvGrpSpPr>
              <p:cNvPr id="205" name="Group 13"/>
              <p:cNvGrpSpPr>
                <a:grpSpLocks/>
              </p:cNvGrpSpPr>
              <p:nvPr/>
            </p:nvGrpSpPr>
            <p:grpSpPr bwMode="auto">
              <a:xfrm rot="5400000" flipV="1">
                <a:off x="2848" y="1824"/>
                <a:ext cx="288" cy="451"/>
                <a:chOff x="1617" y="1377"/>
                <a:chExt cx="384" cy="603"/>
              </a:xfrm>
            </p:grpSpPr>
            <p:sp>
              <p:nvSpPr>
                <p:cNvPr id="207" name="Line 14"/>
                <p:cNvSpPr>
                  <a:spLocks noChangeShapeType="1"/>
                </p:cNvSpPr>
                <p:nvPr/>
              </p:nvSpPr>
              <p:spPr bwMode="auto">
                <a:xfrm>
                  <a:off x="1617" y="1677"/>
                  <a:ext cx="133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宋体" pitchFamily="2" charset="-122"/>
                    <a:ea typeface="宋体" pitchFamily="2" charset="-122"/>
                  </a:endParaRPr>
                </a:p>
              </p:txBody>
            </p:sp>
            <p:sp>
              <p:nvSpPr>
                <p:cNvPr id="208" name="Line 15"/>
                <p:cNvSpPr>
                  <a:spLocks noChangeShapeType="1"/>
                </p:cNvSpPr>
                <p:nvPr/>
              </p:nvSpPr>
              <p:spPr bwMode="auto">
                <a:xfrm>
                  <a:off x="1775" y="1651"/>
                  <a:ext cx="226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宋体" pitchFamily="2" charset="-122"/>
                    <a:ea typeface="宋体" pitchFamily="2" charset="-122"/>
                  </a:endParaRPr>
                </a:p>
              </p:txBody>
            </p:sp>
            <p:sp>
              <p:nvSpPr>
                <p:cNvPr id="209" name="Line 16"/>
                <p:cNvSpPr>
                  <a:spLocks noChangeShapeType="1"/>
                </p:cNvSpPr>
                <p:nvPr/>
              </p:nvSpPr>
              <p:spPr bwMode="auto">
                <a:xfrm>
                  <a:off x="1775" y="1702"/>
                  <a:ext cx="226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宋体" pitchFamily="2" charset="-122"/>
                    <a:ea typeface="宋体" pitchFamily="2" charset="-122"/>
                  </a:endParaRPr>
                </a:p>
              </p:txBody>
            </p:sp>
            <p:grpSp>
              <p:nvGrpSpPr>
                <p:cNvPr id="210" name="Group 17"/>
                <p:cNvGrpSpPr>
                  <a:grpSpLocks/>
                </p:cNvGrpSpPr>
                <p:nvPr/>
              </p:nvGrpSpPr>
              <p:grpSpPr bwMode="auto">
                <a:xfrm>
                  <a:off x="1655" y="1377"/>
                  <a:ext cx="51" cy="303"/>
                  <a:chOff x="1655" y="1377"/>
                  <a:chExt cx="51" cy="303"/>
                </a:xfrm>
              </p:grpSpPr>
              <p:sp>
                <p:nvSpPr>
                  <p:cNvPr id="215" name="Line 18"/>
                  <p:cNvSpPr>
                    <a:spLocks noChangeShapeType="1"/>
                  </p:cNvSpPr>
                  <p:nvPr/>
                </p:nvSpPr>
                <p:spPr bwMode="auto">
                  <a:xfrm rot="5400000" flipH="1">
                    <a:off x="1646" y="1647"/>
                    <a:ext cx="67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>
                      <a:latin typeface="宋体" pitchFamily="2" charset="-122"/>
                      <a:ea typeface="宋体" pitchFamily="2" charset="-122"/>
                    </a:endParaRPr>
                  </a:p>
                </p:txBody>
              </p:sp>
              <p:sp>
                <p:nvSpPr>
                  <p:cNvPr id="216" name="Line 19"/>
                  <p:cNvSpPr>
                    <a:spLocks noChangeShapeType="1"/>
                  </p:cNvSpPr>
                  <p:nvPr/>
                </p:nvSpPr>
                <p:spPr bwMode="auto">
                  <a:xfrm rot="5400000" flipH="1">
                    <a:off x="1593" y="1490"/>
                    <a:ext cx="226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>
                      <a:latin typeface="宋体" pitchFamily="2" charset="-122"/>
                      <a:ea typeface="宋体" pitchFamily="2" charset="-122"/>
                    </a:endParaRPr>
                  </a:p>
                </p:txBody>
              </p:sp>
              <p:sp>
                <p:nvSpPr>
                  <p:cNvPr id="217" name="Line 20"/>
                  <p:cNvSpPr>
                    <a:spLocks noChangeShapeType="1"/>
                  </p:cNvSpPr>
                  <p:nvPr/>
                </p:nvSpPr>
                <p:spPr bwMode="auto">
                  <a:xfrm rot="5400000" flipH="1">
                    <a:off x="1542" y="1490"/>
                    <a:ext cx="226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>
                      <a:latin typeface="宋体" pitchFamily="2" charset="-122"/>
                      <a:ea typeface="宋体" pitchFamily="2" charset="-122"/>
                    </a:endParaRPr>
                  </a:p>
                </p:txBody>
              </p:sp>
            </p:grpSp>
            <p:grpSp>
              <p:nvGrpSpPr>
                <p:cNvPr id="211" name="Group 21"/>
                <p:cNvGrpSpPr>
                  <a:grpSpLocks/>
                </p:cNvGrpSpPr>
                <p:nvPr/>
              </p:nvGrpSpPr>
              <p:grpSpPr bwMode="auto">
                <a:xfrm flipV="1">
                  <a:off x="1656" y="1677"/>
                  <a:ext cx="51" cy="303"/>
                  <a:chOff x="1655" y="1377"/>
                  <a:chExt cx="51" cy="303"/>
                </a:xfrm>
              </p:grpSpPr>
              <p:sp>
                <p:nvSpPr>
                  <p:cNvPr id="212" name="Line 22"/>
                  <p:cNvSpPr>
                    <a:spLocks noChangeShapeType="1"/>
                  </p:cNvSpPr>
                  <p:nvPr/>
                </p:nvSpPr>
                <p:spPr bwMode="auto">
                  <a:xfrm rot="5400000" flipH="1">
                    <a:off x="1646" y="1647"/>
                    <a:ext cx="67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>
                      <a:latin typeface="宋体" pitchFamily="2" charset="-122"/>
                      <a:ea typeface="宋体" pitchFamily="2" charset="-122"/>
                    </a:endParaRPr>
                  </a:p>
                </p:txBody>
              </p:sp>
              <p:sp>
                <p:nvSpPr>
                  <p:cNvPr id="213" name="Line 23"/>
                  <p:cNvSpPr>
                    <a:spLocks noChangeShapeType="1"/>
                  </p:cNvSpPr>
                  <p:nvPr/>
                </p:nvSpPr>
                <p:spPr bwMode="auto">
                  <a:xfrm rot="5400000" flipH="1">
                    <a:off x="1593" y="1490"/>
                    <a:ext cx="226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>
                      <a:latin typeface="宋体" pitchFamily="2" charset="-122"/>
                      <a:ea typeface="宋体" pitchFamily="2" charset="-122"/>
                    </a:endParaRPr>
                  </a:p>
                </p:txBody>
              </p:sp>
              <p:sp>
                <p:nvSpPr>
                  <p:cNvPr id="214" name="Line 24"/>
                  <p:cNvSpPr>
                    <a:spLocks noChangeShapeType="1"/>
                  </p:cNvSpPr>
                  <p:nvPr/>
                </p:nvSpPr>
                <p:spPr bwMode="auto">
                  <a:xfrm rot="5400000" flipH="1">
                    <a:off x="1542" y="1490"/>
                    <a:ext cx="226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>
                      <a:latin typeface="宋体" pitchFamily="2" charset="-122"/>
                      <a:ea typeface="宋体" pitchFamily="2" charset="-122"/>
                    </a:endParaRPr>
                  </a:p>
                </p:txBody>
              </p:sp>
            </p:grpSp>
          </p:grpSp>
          <p:sp>
            <p:nvSpPr>
              <p:cNvPr id="206" name="Freeform 25"/>
              <p:cNvSpPr>
                <a:spLocks/>
              </p:cNvSpPr>
              <p:nvPr/>
            </p:nvSpPr>
            <p:spPr bwMode="auto">
              <a:xfrm rot="5400000">
                <a:off x="2943" y="1551"/>
                <a:ext cx="95" cy="134"/>
              </a:xfrm>
              <a:custGeom>
                <a:avLst/>
                <a:gdLst>
                  <a:gd name="T0" fmla="*/ 1 w 127"/>
                  <a:gd name="T1" fmla="*/ 2 h 178"/>
                  <a:gd name="T2" fmla="*/ 1 w 127"/>
                  <a:gd name="T3" fmla="*/ 0 h 178"/>
                  <a:gd name="T4" fmla="*/ 1 w 127"/>
                  <a:gd name="T5" fmla="*/ 0 h 178"/>
                  <a:gd name="T6" fmla="*/ 1 w 127"/>
                  <a:gd name="T7" fmla="*/ 2 h 178"/>
                  <a:gd name="T8" fmla="*/ 0 w 127"/>
                  <a:gd name="T9" fmla="*/ 2 h 178"/>
                  <a:gd name="T10" fmla="*/ 0 w 127"/>
                  <a:gd name="T11" fmla="*/ 2 h 178"/>
                  <a:gd name="T12" fmla="*/ 1 w 127"/>
                  <a:gd name="T13" fmla="*/ 2 h 178"/>
                  <a:gd name="T14" fmla="*/ 1 w 127"/>
                  <a:gd name="T15" fmla="*/ 2 h 178"/>
                  <a:gd name="T16" fmla="*/ 1 w 127"/>
                  <a:gd name="T17" fmla="*/ 2 h 178"/>
                  <a:gd name="T18" fmla="*/ 1 w 127"/>
                  <a:gd name="T19" fmla="*/ 2 h 178"/>
                  <a:gd name="T20" fmla="*/ 1 w 127"/>
                  <a:gd name="T21" fmla="*/ 2 h 17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7"/>
                  <a:gd name="T34" fmla="*/ 0 h 178"/>
                  <a:gd name="T35" fmla="*/ 127 w 127"/>
                  <a:gd name="T36" fmla="*/ 178 h 17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7" h="178">
                    <a:moveTo>
                      <a:pt x="126" y="151"/>
                    </a:moveTo>
                    <a:lnTo>
                      <a:pt x="126" y="0"/>
                    </a:lnTo>
                    <a:lnTo>
                      <a:pt x="75" y="0"/>
                    </a:lnTo>
                    <a:lnTo>
                      <a:pt x="75" y="50"/>
                    </a:lnTo>
                    <a:lnTo>
                      <a:pt x="0" y="50"/>
                    </a:lnTo>
                    <a:lnTo>
                      <a:pt x="0" y="126"/>
                    </a:lnTo>
                    <a:lnTo>
                      <a:pt x="75" y="126"/>
                    </a:lnTo>
                    <a:lnTo>
                      <a:pt x="75" y="177"/>
                    </a:lnTo>
                    <a:lnTo>
                      <a:pt x="126" y="177"/>
                    </a:lnTo>
                    <a:lnTo>
                      <a:pt x="126" y="101"/>
                    </a:lnTo>
                    <a:lnTo>
                      <a:pt x="126" y="151"/>
                    </a:lnTo>
                  </a:path>
                </a:pathLst>
              </a:custGeom>
              <a:solidFill>
                <a:srgbClr val="FFFF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10800000" vert="eaVert"/>
              <a:lstStyle/>
              <a:p>
                <a:endParaRPr lang="ja-JP" altLang="en-US">
                  <a:latin typeface="宋体" pitchFamily="2" charset="-122"/>
                  <a:ea typeface="宋体" pitchFamily="2" charset="-122"/>
                </a:endParaRPr>
              </a:p>
            </p:txBody>
          </p:sp>
        </p:grpSp>
      </p:grpSp>
      <p:grpSp>
        <p:nvGrpSpPr>
          <p:cNvPr id="220" name="Group 27"/>
          <p:cNvGrpSpPr>
            <a:grpSpLocks/>
          </p:cNvGrpSpPr>
          <p:nvPr/>
        </p:nvGrpSpPr>
        <p:grpSpPr bwMode="auto">
          <a:xfrm>
            <a:off x="6696075" y="4306888"/>
            <a:ext cx="90488" cy="144462"/>
            <a:chOff x="2924" y="1253"/>
            <a:chExt cx="133" cy="211"/>
          </a:xfrm>
        </p:grpSpPr>
        <p:sp>
          <p:nvSpPr>
            <p:cNvPr id="221" name="Freeform 28"/>
            <p:cNvSpPr>
              <a:spLocks/>
            </p:cNvSpPr>
            <p:nvPr/>
          </p:nvSpPr>
          <p:spPr bwMode="auto">
            <a:xfrm rot="5400000" flipH="1">
              <a:off x="2943" y="1350"/>
              <a:ext cx="95" cy="133"/>
            </a:xfrm>
            <a:custGeom>
              <a:avLst/>
              <a:gdLst>
                <a:gd name="T0" fmla="*/ 0 w 208"/>
                <a:gd name="T1" fmla="*/ 0 h 292"/>
                <a:gd name="T2" fmla="*/ 0 w 208"/>
                <a:gd name="T3" fmla="*/ 0 h 292"/>
                <a:gd name="T4" fmla="*/ 0 w 208"/>
                <a:gd name="T5" fmla="*/ 0 h 292"/>
                <a:gd name="T6" fmla="*/ 0 w 208"/>
                <a:gd name="T7" fmla="*/ 0 h 292"/>
                <a:gd name="T8" fmla="*/ 0 w 208"/>
                <a:gd name="T9" fmla="*/ 0 h 292"/>
                <a:gd name="T10" fmla="*/ 0 w 208"/>
                <a:gd name="T11" fmla="*/ 0 h 292"/>
                <a:gd name="T12" fmla="*/ 0 w 208"/>
                <a:gd name="T13" fmla="*/ 0 h 292"/>
                <a:gd name="T14" fmla="*/ 0 w 208"/>
                <a:gd name="T15" fmla="*/ 0 h 292"/>
                <a:gd name="T16" fmla="*/ 0 w 208"/>
                <a:gd name="T17" fmla="*/ 0 h 2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8"/>
                <a:gd name="T28" fmla="*/ 0 h 292"/>
                <a:gd name="T29" fmla="*/ 208 w 208"/>
                <a:gd name="T30" fmla="*/ 292 h 29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8" h="292">
                  <a:moveTo>
                    <a:pt x="0" y="0"/>
                  </a:moveTo>
                  <a:lnTo>
                    <a:pt x="0" y="83"/>
                  </a:lnTo>
                  <a:lnTo>
                    <a:pt x="124" y="83"/>
                  </a:lnTo>
                  <a:lnTo>
                    <a:pt x="124" y="207"/>
                  </a:lnTo>
                  <a:lnTo>
                    <a:pt x="0" y="207"/>
                  </a:lnTo>
                  <a:lnTo>
                    <a:pt x="0" y="291"/>
                  </a:lnTo>
                  <a:lnTo>
                    <a:pt x="207" y="291"/>
                  </a:lnTo>
                  <a:lnTo>
                    <a:pt x="207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 rot="10800000" vert="eaVert"/>
            <a:lstStyle/>
            <a:p>
              <a:endParaRPr lang="ja-JP" altLang="en-US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222" name="Line 29"/>
            <p:cNvSpPr>
              <a:spLocks noChangeShapeType="1"/>
            </p:cNvSpPr>
            <p:nvPr/>
          </p:nvSpPr>
          <p:spPr bwMode="auto">
            <a:xfrm flipV="1">
              <a:off x="2992" y="1253"/>
              <a:ext cx="0" cy="1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宋体" pitchFamily="2" charset="-122"/>
                <a:ea typeface="宋体" pitchFamily="2" charset="-122"/>
              </a:endParaRPr>
            </a:p>
          </p:txBody>
        </p:sp>
      </p:grpSp>
      <p:grpSp>
        <p:nvGrpSpPr>
          <p:cNvPr id="223" name="Group 47"/>
          <p:cNvGrpSpPr>
            <a:grpSpLocks/>
          </p:cNvGrpSpPr>
          <p:nvPr/>
        </p:nvGrpSpPr>
        <p:grpSpPr bwMode="auto">
          <a:xfrm>
            <a:off x="6986588" y="4306888"/>
            <a:ext cx="306387" cy="530225"/>
            <a:chOff x="2766" y="1085"/>
            <a:chExt cx="451" cy="780"/>
          </a:xfrm>
        </p:grpSpPr>
        <p:grpSp>
          <p:nvGrpSpPr>
            <p:cNvPr id="224" name="Group 48"/>
            <p:cNvGrpSpPr>
              <a:grpSpLocks/>
            </p:cNvGrpSpPr>
            <p:nvPr/>
          </p:nvGrpSpPr>
          <p:grpSpPr bwMode="auto">
            <a:xfrm>
              <a:off x="2924" y="1085"/>
              <a:ext cx="133" cy="211"/>
              <a:chOff x="2924" y="1253"/>
              <a:chExt cx="133" cy="211"/>
            </a:xfrm>
          </p:grpSpPr>
          <p:sp>
            <p:nvSpPr>
              <p:cNvPr id="242" name="Freeform 49"/>
              <p:cNvSpPr>
                <a:spLocks/>
              </p:cNvSpPr>
              <p:nvPr/>
            </p:nvSpPr>
            <p:spPr bwMode="auto">
              <a:xfrm rot="5400000" flipH="1">
                <a:off x="2943" y="1350"/>
                <a:ext cx="95" cy="133"/>
              </a:xfrm>
              <a:custGeom>
                <a:avLst/>
                <a:gdLst>
                  <a:gd name="T0" fmla="*/ 0 w 208"/>
                  <a:gd name="T1" fmla="*/ 0 h 292"/>
                  <a:gd name="T2" fmla="*/ 0 w 208"/>
                  <a:gd name="T3" fmla="*/ 0 h 292"/>
                  <a:gd name="T4" fmla="*/ 0 w 208"/>
                  <a:gd name="T5" fmla="*/ 0 h 292"/>
                  <a:gd name="T6" fmla="*/ 0 w 208"/>
                  <a:gd name="T7" fmla="*/ 0 h 292"/>
                  <a:gd name="T8" fmla="*/ 0 w 208"/>
                  <a:gd name="T9" fmla="*/ 0 h 292"/>
                  <a:gd name="T10" fmla="*/ 0 w 208"/>
                  <a:gd name="T11" fmla="*/ 0 h 292"/>
                  <a:gd name="T12" fmla="*/ 0 w 208"/>
                  <a:gd name="T13" fmla="*/ 0 h 292"/>
                  <a:gd name="T14" fmla="*/ 0 w 208"/>
                  <a:gd name="T15" fmla="*/ 0 h 292"/>
                  <a:gd name="T16" fmla="*/ 0 w 208"/>
                  <a:gd name="T17" fmla="*/ 0 h 2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8"/>
                  <a:gd name="T28" fmla="*/ 0 h 292"/>
                  <a:gd name="T29" fmla="*/ 208 w 208"/>
                  <a:gd name="T30" fmla="*/ 292 h 29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8" h="292">
                    <a:moveTo>
                      <a:pt x="0" y="0"/>
                    </a:moveTo>
                    <a:lnTo>
                      <a:pt x="0" y="83"/>
                    </a:lnTo>
                    <a:lnTo>
                      <a:pt x="124" y="83"/>
                    </a:lnTo>
                    <a:lnTo>
                      <a:pt x="124" y="207"/>
                    </a:lnTo>
                    <a:lnTo>
                      <a:pt x="0" y="207"/>
                    </a:lnTo>
                    <a:lnTo>
                      <a:pt x="0" y="291"/>
                    </a:lnTo>
                    <a:lnTo>
                      <a:pt x="207" y="291"/>
                    </a:lnTo>
                    <a:lnTo>
                      <a:pt x="207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10800000" vert="eaVert"/>
              <a:lstStyle/>
              <a:p>
                <a:endParaRPr lang="ja-JP" altLang="en-US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243" name="Line 50"/>
              <p:cNvSpPr>
                <a:spLocks noChangeShapeType="1"/>
              </p:cNvSpPr>
              <p:nvPr/>
            </p:nvSpPr>
            <p:spPr bwMode="auto">
              <a:xfrm flipV="1">
                <a:off x="2992" y="1253"/>
                <a:ext cx="0" cy="1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>
                  <a:latin typeface="宋体" pitchFamily="2" charset="-122"/>
                  <a:ea typeface="宋体" pitchFamily="2" charset="-122"/>
                </a:endParaRPr>
              </a:p>
            </p:txBody>
          </p:sp>
        </p:grpSp>
        <p:grpSp>
          <p:nvGrpSpPr>
            <p:cNvPr id="225" name="Group 51"/>
            <p:cNvGrpSpPr>
              <a:grpSpLocks/>
            </p:cNvGrpSpPr>
            <p:nvPr/>
          </p:nvGrpSpPr>
          <p:grpSpPr bwMode="auto">
            <a:xfrm>
              <a:off x="2766" y="1241"/>
              <a:ext cx="451" cy="624"/>
              <a:chOff x="2766" y="1570"/>
              <a:chExt cx="451" cy="624"/>
            </a:xfrm>
          </p:grpSpPr>
          <p:sp>
            <p:nvSpPr>
              <p:cNvPr id="226" name="Line 52"/>
              <p:cNvSpPr>
                <a:spLocks noChangeShapeType="1"/>
              </p:cNvSpPr>
              <p:nvPr/>
            </p:nvSpPr>
            <p:spPr bwMode="auto">
              <a:xfrm flipV="1">
                <a:off x="2992" y="1661"/>
                <a:ext cx="0" cy="1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227" name="Freeform 53"/>
              <p:cNvSpPr>
                <a:spLocks/>
              </p:cNvSpPr>
              <p:nvPr/>
            </p:nvSpPr>
            <p:spPr bwMode="auto">
              <a:xfrm rot="16200000" flipV="1">
                <a:off x="2943" y="1759"/>
                <a:ext cx="95" cy="134"/>
              </a:xfrm>
              <a:custGeom>
                <a:avLst/>
                <a:gdLst>
                  <a:gd name="T0" fmla="*/ 1 w 127"/>
                  <a:gd name="T1" fmla="*/ 2 h 178"/>
                  <a:gd name="T2" fmla="*/ 1 w 127"/>
                  <a:gd name="T3" fmla="*/ 0 h 178"/>
                  <a:gd name="T4" fmla="*/ 1 w 127"/>
                  <a:gd name="T5" fmla="*/ 0 h 178"/>
                  <a:gd name="T6" fmla="*/ 1 w 127"/>
                  <a:gd name="T7" fmla="*/ 2 h 178"/>
                  <a:gd name="T8" fmla="*/ 0 w 127"/>
                  <a:gd name="T9" fmla="*/ 2 h 178"/>
                  <a:gd name="T10" fmla="*/ 0 w 127"/>
                  <a:gd name="T11" fmla="*/ 2 h 178"/>
                  <a:gd name="T12" fmla="*/ 1 w 127"/>
                  <a:gd name="T13" fmla="*/ 2 h 178"/>
                  <a:gd name="T14" fmla="*/ 1 w 127"/>
                  <a:gd name="T15" fmla="*/ 2 h 178"/>
                  <a:gd name="T16" fmla="*/ 1 w 127"/>
                  <a:gd name="T17" fmla="*/ 2 h 178"/>
                  <a:gd name="T18" fmla="*/ 1 w 127"/>
                  <a:gd name="T19" fmla="*/ 2 h 178"/>
                  <a:gd name="T20" fmla="*/ 1 w 127"/>
                  <a:gd name="T21" fmla="*/ 2 h 17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7"/>
                  <a:gd name="T34" fmla="*/ 0 h 178"/>
                  <a:gd name="T35" fmla="*/ 127 w 127"/>
                  <a:gd name="T36" fmla="*/ 178 h 17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7" h="178">
                    <a:moveTo>
                      <a:pt x="126" y="151"/>
                    </a:moveTo>
                    <a:lnTo>
                      <a:pt x="126" y="0"/>
                    </a:lnTo>
                    <a:lnTo>
                      <a:pt x="75" y="0"/>
                    </a:lnTo>
                    <a:lnTo>
                      <a:pt x="75" y="50"/>
                    </a:lnTo>
                    <a:lnTo>
                      <a:pt x="0" y="50"/>
                    </a:lnTo>
                    <a:lnTo>
                      <a:pt x="0" y="126"/>
                    </a:lnTo>
                    <a:lnTo>
                      <a:pt x="75" y="126"/>
                    </a:lnTo>
                    <a:lnTo>
                      <a:pt x="75" y="177"/>
                    </a:lnTo>
                    <a:lnTo>
                      <a:pt x="126" y="177"/>
                    </a:lnTo>
                    <a:lnTo>
                      <a:pt x="126" y="101"/>
                    </a:lnTo>
                    <a:lnTo>
                      <a:pt x="126" y="151"/>
                    </a:lnTo>
                  </a:path>
                </a:pathLst>
              </a:custGeom>
              <a:solidFill>
                <a:srgbClr val="FFFF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10800000" vert="eaVert"/>
              <a:lstStyle/>
              <a:p>
                <a:endParaRPr lang="ja-JP" altLang="en-US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228" name="Freeform 54"/>
              <p:cNvSpPr>
                <a:spLocks/>
              </p:cNvSpPr>
              <p:nvPr/>
            </p:nvSpPr>
            <p:spPr bwMode="auto">
              <a:xfrm rot="-5400000" flipH="1" flipV="1">
                <a:off x="2943" y="1798"/>
                <a:ext cx="95" cy="133"/>
              </a:xfrm>
              <a:custGeom>
                <a:avLst/>
                <a:gdLst>
                  <a:gd name="T0" fmla="*/ 0 w 208"/>
                  <a:gd name="T1" fmla="*/ 0 h 292"/>
                  <a:gd name="T2" fmla="*/ 0 w 208"/>
                  <a:gd name="T3" fmla="*/ 0 h 292"/>
                  <a:gd name="T4" fmla="*/ 0 w 208"/>
                  <a:gd name="T5" fmla="*/ 0 h 292"/>
                  <a:gd name="T6" fmla="*/ 0 w 208"/>
                  <a:gd name="T7" fmla="*/ 0 h 292"/>
                  <a:gd name="T8" fmla="*/ 0 w 208"/>
                  <a:gd name="T9" fmla="*/ 0 h 292"/>
                  <a:gd name="T10" fmla="*/ 0 w 208"/>
                  <a:gd name="T11" fmla="*/ 0 h 292"/>
                  <a:gd name="T12" fmla="*/ 0 w 208"/>
                  <a:gd name="T13" fmla="*/ 0 h 292"/>
                  <a:gd name="T14" fmla="*/ 0 w 208"/>
                  <a:gd name="T15" fmla="*/ 0 h 292"/>
                  <a:gd name="T16" fmla="*/ 0 w 208"/>
                  <a:gd name="T17" fmla="*/ 0 h 2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8"/>
                  <a:gd name="T28" fmla="*/ 0 h 292"/>
                  <a:gd name="T29" fmla="*/ 208 w 208"/>
                  <a:gd name="T30" fmla="*/ 292 h 29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8" h="292">
                    <a:moveTo>
                      <a:pt x="0" y="0"/>
                    </a:moveTo>
                    <a:lnTo>
                      <a:pt x="0" y="83"/>
                    </a:lnTo>
                    <a:lnTo>
                      <a:pt x="124" y="83"/>
                    </a:lnTo>
                    <a:lnTo>
                      <a:pt x="124" y="207"/>
                    </a:lnTo>
                    <a:lnTo>
                      <a:pt x="0" y="207"/>
                    </a:lnTo>
                    <a:lnTo>
                      <a:pt x="0" y="291"/>
                    </a:lnTo>
                    <a:lnTo>
                      <a:pt x="207" y="291"/>
                    </a:lnTo>
                    <a:lnTo>
                      <a:pt x="207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10800000" vert="eaVert"/>
              <a:lstStyle/>
              <a:p>
                <a:endParaRPr lang="ja-JP" altLang="en-US">
                  <a:latin typeface="宋体" pitchFamily="2" charset="-122"/>
                  <a:ea typeface="宋体" pitchFamily="2" charset="-122"/>
                </a:endParaRPr>
              </a:p>
            </p:txBody>
          </p:sp>
          <p:grpSp>
            <p:nvGrpSpPr>
              <p:cNvPr id="229" name="Group 55"/>
              <p:cNvGrpSpPr>
                <a:grpSpLocks/>
              </p:cNvGrpSpPr>
              <p:nvPr/>
            </p:nvGrpSpPr>
            <p:grpSpPr bwMode="auto">
              <a:xfrm rot="5400000" flipV="1">
                <a:off x="2848" y="1824"/>
                <a:ext cx="288" cy="451"/>
                <a:chOff x="1617" y="1377"/>
                <a:chExt cx="384" cy="603"/>
              </a:xfrm>
            </p:grpSpPr>
            <p:sp>
              <p:nvSpPr>
                <p:cNvPr id="231" name="Line 56"/>
                <p:cNvSpPr>
                  <a:spLocks noChangeShapeType="1"/>
                </p:cNvSpPr>
                <p:nvPr/>
              </p:nvSpPr>
              <p:spPr bwMode="auto">
                <a:xfrm>
                  <a:off x="1617" y="1677"/>
                  <a:ext cx="133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宋体" pitchFamily="2" charset="-122"/>
                    <a:ea typeface="宋体" pitchFamily="2" charset="-122"/>
                  </a:endParaRPr>
                </a:p>
              </p:txBody>
            </p:sp>
            <p:sp>
              <p:nvSpPr>
                <p:cNvPr id="232" name="Line 57"/>
                <p:cNvSpPr>
                  <a:spLocks noChangeShapeType="1"/>
                </p:cNvSpPr>
                <p:nvPr/>
              </p:nvSpPr>
              <p:spPr bwMode="auto">
                <a:xfrm>
                  <a:off x="1775" y="1651"/>
                  <a:ext cx="226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宋体" pitchFamily="2" charset="-122"/>
                    <a:ea typeface="宋体" pitchFamily="2" charset="-122"/>
                  </a:endParaRPr>
                </a:p>
              </p:txBody>
            </p:sp>
            <p:sp>
              <p:nvSpPr>
                <p:cNvPr id="233" name="Line 58"/>
                <p:cNvSpPr>
                  <a:spLocks noChangeShapeType="1"/>
                </p:cNvSpPr>
                <p:nvPr/>
              </p:nvSpPr>
              <p:spPr bwMode="auto">
                <a:xfrm>
                  <a:off x="1775" y="1702"/>
                  <a:ext cx="226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宋体" pitchFamily="2" charset="-122"/>
                    <a:ea typeface="宋体" pitchFamily="2" charset="-122"/>
                  </a:endParaRPr>
                </a:p>
              </p:txBody>
            </p:sp>
            <p:grpSp>
              <p:nvGrpSpPr>
                <p:cNvPr id="234" name="Group 59"/>
                <p:cNvGrpSpPr>
                  <a:grpSpLocks/>
                </p:cNvGrpSpPr>
                <p:nvPr/>
              </p:nvGrpSpPr>
              <p:grpSpPr bwMode="auto">
                <a:xfrm>
                  <a:off x="1655" y="1377"/>
                  <a:ext cx="51" cy="303"/>
                  <a:chOff x="1655" y="1377"/>
                  <a:chExt cx="51" cy="303"/>
                </a:xfrm>
              </p:grpSpPr>
              <p:sp>
                <p:nvSpPr>
                  <p:cNvPr id="239" name="Line 60"/>
                  <p:cNvSpPr>
                    <a:spLocks noChangeShapeType="1"/>
                  </p:cNvSpPr>
                  <p:nvPr/>
                </p:nvSpPr>
                <p:spPr bwMode="auto">
                  <a:xfrm rot="5400000" flipH="1">
                    <a:off x="1646" y="1647"/>
                    <a:ext cx="67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>
                      <a:latin typeface="宋体" pitchFamily="2" charset="-122"/>
                      <a:ea typeface="宋体" pitchFamily="2" charset="-122"/>
                    </a:endParaRPr>
                  </a:p>
                </p:txBody>
              </p:sp>
              <p:sp>
                <p:nvSpPr>
                  <p:cNvPr id="240" name="Line 61"/>
                  <p:cNvSpPr>
                    <a:spLocks noChangeShapeType="1"/>
                  </p:cNvSpPr>
                  <p:nvPr/>
                </p:nvSpPr>
                <p:spPr bwMode="auto">
                  <a:xfrm rot="5400000" flipH="1">
                    <a:off x="1593" y="1490"/>
                    <a:ext cx="226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>
                      <a:latin typeface="宋体" pitchFamily="2" charset="-122"/>
                      <a:ea typeface="宋体" pitchFamily="2" charset="-122"/>
                    </a:endParaRPr>
                  </a:p>
                </p:txBody>
              </p:sp>
              <p:sp>
                <p:nvSpPr>
                  <p:cNvPr id="241" name="Line 62"/>
                  <p:cNvSpPr>
                    <a:spLocks noChangeShapeType="1"/>
                  </p:cNvSpPr>
                  <p:nvPr/>
                </p:nvSpPr>
                <p:spPr bwMode="auto">
                  <a:xfrm rot="5400000" flipH="1">
                    <a:off x="1542" y="1490"/>
                    <a:ext cx="226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>
                      <a:latin typeface="宋体" pitchFamily="2" charset="-122"/>
                      <a:ea typeface="宋体" pitchFamily="2" charset="-122"/>
                    </a:endParaRPr>
                  </a:p>
                </p:txBody>
              </p:sp>
            </p:grpSp>
            <p:grpSp>
              <p:nvGrpSpPr>
                <p:cNvPr id="235" name="Group 63"/>
                <p:cNvGrpSpPr>
                  <a:grpSpLocks/>
                </p:cNvGrpSpPr>
                <p:nvPr/>
              </p:nvGrpSpPr>
              <p:grpSpPr bwMode="auto">
                <a:xfrm flipV="1">
                  <a:off x="1656" y="1677"/>
                  <a:ext cx="51" cy="303"/>
                  <a:chOff x="1655" y="1377"/>
                  <a:chExt cx="51" cy="303"/>
                </a:xfrm>
              </p:grpSpPr>
              <p:sp>
                <p:nvSpPr>
                  <p:cNvPr id="236" name="Line 64"/>
                  <p:cNvSpPr>
                    <a:spLocks noChangeShapeType="1"/>
                  </p:cNvSpPr>
                  <p:nvPr/>
                </p:nvSpPr>
                <p:spPr bwMode="auto">
                  <a:xfrm rot="5400000" flipH="1">
                    <a:off x="1646" y="1647"/>
                    <a:ext cx="67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>
                      <a:latin typeface="宋体" pitchFamily="2" charset="-122"/>
                      <a:ea typeface="宋体" pitchFamily="2" charset="-122"/>
                    </a:endParaRPr>
                  </a:p>
                </p:txBody>
              </p:sp>
              <p:sp>
                <p:nvSpPr>
                  <p:cNvPr id="237" name="Line 65"/>
                  <p:cNvSpPr>
                    <a:spLocks noChangeShapeType="1"/>
                  </p:cNvSpPr>
                  <p:nvPr/>
                </p:nvSpPr>
                <p:spPr bwMode="auto">
                  <a:xfrm rot="5400000" flipH="1">
                    <a:off x="1593" y="1490"/>
                    <a:ext cx="226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>
                      <a:latin typeface="宋体" pitchFamily="2" charset="-122"/>
                      <a:ea typeface="宋体" pitchFamily="2" charset="-122"/>
                    </a:endParaRPr>
                  </a:p>
                </p:txBody>
              </p:sp>
              <p:sp>
                <p:nvSpPr>
                  <p:cNvPr id="238" name="Line 66"/>
                  <p:cNvSpPr>
                    <a:spLocks noChangeShapeType="1"/>
                  </p:cNvSpPr>
                  <p:nvPr/>
                </p:nvSpPr>
                <p:spPr bwMode="auto">
                  <a:xfrm rot="5400000" flipH="1">
                    <a:off x="1542" y="1490"/>
                    <a:ext cx="226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>
                      <a:latin typeface="宋体" pitchFamily="2" charset="-122"/>
                      <a:ea typeface="宋体" pitchFamily="2" charset="-122"/>
                    </a:endParaRPr>
                  </a:p>
                </p:txBody>
              </p:sp>
            </p:grpSp>
          </p:grpSp>
          <p:sp>
            <p:nvSpPr>
              <p:cNvPr id="230" name="Freeform 67"/>
              <p:cNvSpPr>
                <a:spLocks/>
              </p:cNvSpPr>
              <p:nvPr/>
            </p:nvSpPr>
            <p:spPr bwMode="auto">
              <a:xfrm rot="5400000">
                <a:off x="2943" y="1551"/>
                <a:ext cx="95" cy="134"/>
              </a:xfrm>
              <a:custGeom>
                <a:avLst/>
                <a:gdLst>
                  <a:gd name="T0" fmla="*/ 1 w 127"/>
                  <a:gd name="T1" fmla="*/ 2 h 178"/>
                  <a:gd name="T2" fmla="*/ 1 w 127"/>
                  <a:gd name="T3" fmla="*/ 0 h 178"/>
                  <a:gd name="T4" fmla="*/ 1 w 127"/>
                  <a:gd name="T5" fmla="*/ 0 h 178"/>
                  <a:gd name="T6" fmla="*/ 1 w 127"/>
                  <a:gd name="T7" fmla="*/ 2 h 178"/>
                  <a:gd name="T8" fmla="*/ 0 w 127"/>
                  <a:gd name="T9" fmla="*/ 2 h 178"/>
                  <a:gd name="T10" fmla="*/ 0 w 127"/>
                  <a:gd name="T11" fmla="*/ 2 h 178"/>
                  <a:gd name="T12" fmla="*/ 1 w 127"/>
                  <a:gd name="T13" fmla="*/ 2 h 178"/>
                  <a:gd name="T14" fmla="*/ 1 w 127"/>
                  <a:gd name="T15" fmla="*/ 2 h 178"/>
                  <a:gd name="T16" fmla="*/ 1 w 127"/>
                  <a:gd name="T17" fmla="*/ 2 h 178"/>
                  <a:gd name="T18" fmla="*/ 1 w 127"/>
                  <a:gd name="T19" fmla="*/ 2 h 178"/>
                  <a:gd name="T20" fmla="*/ 1 w 127"/>
                  <a:gd name="T21" fmla="*/ 2 h 17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7"/>
                  <a:gd name="T34" fmla="*/ 0 h 178"/>
                  <a:gd name="T35" fmla="*/ 127 w 127"/>
                  <a:gd name="T36" fmla="*/ 178 h 17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7" h="178">
                    <a:moveTo>
                      <a:pt x="126" y="151"/>
                    </a:moveTo>
                    <a:lnTo>
                      <a:pt x="126" y="0"/>
                    </a:lnTo>
                    <a:lnTo>
                      <a:pt x="75" y="0"/>
                    </a:lnTo>
                    <a:lnTo>
                      <a:pt x="75" y="50"/>
                    </a:lnTo>
                    <a:lnTo>
                      <a:pt x="0" y="50"/>
                    </a:lnTo>
                    <a:lnTo>
                      <a:pt x="0" y="126"/>
                    </a:lnTo>
                    <a:lnTo>
                      <a:pt x="75" y="126"/>
                    </a:lnTo>
                    <a:lnTo>
                      <a:pt x="75" y="177"/>
                    </a:lnTo>
                    <a:lnTo>
                      <a:pt x="126" y="177"/>
                    </a:lnTo>
                    <a:lnTo>
                      <a:pt x="126" y="101"/>
                    </a:lnTo>
                    <a:lnTo>
                      <a:pt x="126" y="151"/>
                    </a:lnTo>
                  </a:path>
                </a:pathLst>
              </a:custGeom>
              <a:solidFill>
                <a:srgbClr val="FFFF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10800000" vert="eaVert"/>
              <a:lstStyle/>
              <a:p>
                <a:endParaRPr lang="ja-JP" altLang="en-US">
                  <a:latin typeface="宋体" pitchFamily="2" charset="-122"/>
                  <a:ea typeface="宋体" pitchFamily="2" charset="-122"/>
                </a:endParaRPr>
              </a:p>
            </p:txBody>
          </p:sp>
        </p:grpSp>
      </p:grpSp>
      <p:grpSp>
        <p:nvGrpSpPr>
          <p:cNvPr id="244" name="Group 68"/>
          <p:cNvGrpSpPr>
            <a:grpSpLocks/>
          </p:cNvGrpSpPr>
          <p:nvPr/>
        </p:nvGrpSpPr>
        <p:grpSpPr bwMode="auto">
          <a:xfrm>
            <a:off x="7664450" y="4306888"/>
            <a:ext cx="306388" cy="530225"/>
            <a:chOff x="2766" y="1085"/>
            <a:chExt cx="451" cy="780"/>
          </a:xfrm>
        </p:grpSpPr>
        <p:grpSp>
          <p:nvGrpSpPr>
            <p:cNvPr id="245" name="Group 69"/>
            <p:cNvGrpSpPr>
              <a:grpSpLocks/>
            </p:cNvGrpSpPr>
            <p:nvPr/>
          </p:nvGrpSpPr>
          <p:grpSpPr bwMode="auto">
            <a:xfrm>
              <a:off x="2924" y="1085"/>
              <a:ext cx="133" cy="211"/>
              <a:chOff x="2924" y="1253"/>
              <a:chExt cx="133" cy="211"/>
            </a:xfrm>
          </p:grpSpPr>
          <p:sp>
            <p:nvSpPr>
              <p:cNvPr id="263" name="Freeform 70"/>
              <p:cNvSpPr>
                <a:spLocks/>
              </p:cNvSpPr>
              <p:nvPr/>
            </p:nvSpPr>
            <p:spPr bwMode="auto">
              <a:xfrm rot="5400000" flipH="1">
                <a:off x="2943" y="1350"/>
                <a:ext cx="95" cy="133"/>
              </a:xfrm>
              <a:custGeom>
                <a:avLst/>
                <a:gdLst>
                  <a:gd name="T0" fmla="*/ 0 w 208"/>
                  <a:gd name="T1" fmla="*/ 0 h 292"/>
                  <a:gd name="T2" fmla="*/ 0 w 208"/>
                  <a:gd name="T3" fmla="*/ 0 h 292"/>
                  <a:gd name="T4" fmla="*/ 0 w 208"/>
                  <a:gd name="T5" fmla="*/ 0 h 292"/>
                  <a:gd name="T6" fmla="*/ 0 w 208"/>
                  <a:gd name="T7" fmla="*/ 0 h 292"/>
                  <a:gd name="T8" fmla="*/ 0 w 208"/>
                  <a:gd name="T9" fmla="*/ 0 h 292"/>
                  <a:gd name="T10" fmla="*/ 0 w 208"/>
                  <a:gd name="T11" fmla="*/ 0 h 292"/>
                  <a:gd name="T12" fmla="*/ 0 w 208"/>
                  <a:gd name="T13" fmla="*/ 0 h 292"/>
                  <a:gd name="T14" fmla="*/ 0 w 208"/>
                  <a:gd name="T15" fmla="*/ 0 h 292"/>
                  <a:gd name="T16" fmla="*/ 0 w 208"/>
                  <a:gd name="T17" fmla="*/ 0 h 2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8"/>
                  <a:gd name="T28" fmla="*/ 0 h 292"/>
                  <a:gd name="T29" fmla="*/ 208 w 208"/>
                  <a:gd name="T30" fmla="*/ 292 h 29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8" h="292">
                    <a:moveTo>
                      <a:pt x="0" y="0"/>
                    </a:moveTo>
                    <a:lnTo>
                      <a:pt x="0" y="83"/>
                    </a:lnTo>
                    <a:lnTo>
                      <a:pt x="124" y="83"/>
                    </a:lnTo>
                    <a:lnTo>
                      <a:pt x="124" y="207"/>
                    </a:lnTo>
                    <a:lnTo>
                      <a:pt x="0" y="207"/>
                    </a:lnTo>
                    <a:lnTo>
                      <a:pt x="0" y="291"/>
                    </a:lnTo>
                    <a:lnTo>
                      <a:pt x="207" y="291"/>
                    </a:lnTo>
                    <a:lnTo>
                      <a:pt x="207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10800000" vert="eaVert"/>
              <a:lstStyle/>
              <a:p>
                <a:endParaRPr lang="ja-JP" altLang="en-US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264" name="Line 71"/>
              <p:cNvSpPr>
                <a:spLocks noChangeShapeType="1"/>
              </p:cNvSpPr>
              <p:nvPr/>
            </p:nvSpPr>
            <p:spPr bwMode="auto">
              <a:xfrm flipV="1">
                <a:off x="2992" y="1253"/>
                <a:ext cx="0" cy="1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>
                  <a:latin typeface="宋体" pitchFamily="2" charset="-122"/>
                  <a:ea typeface="宋体" pitchFamily="2" charset="-122"/>
                </a:endParaRPr>
              </a:p>
            </p:txBody>
          </p:sp>
        </p:grpSp>
        <p:grpSp>
          <p:nvGrpSpPr>
            <p:cNvPr id="246" name="Group 72"/>
            <p:cNvGrpSpPr>
              <a:grpSpLocks/>
            </p:cNvGrpSpPr>
            <p:nvPr/>
          </p:nvGrpSpPr>
          <p:grpSpPr bwMode="auto">
            <a:xfrm>
              <a:off x="2766" y="1241"/>
              <a:ext cx="451" cy="624"/>
              <a:chOff x="2766" y="1570"/>
              <a:chExt cx="451" cy="624"/>
            </a:xfrm>
          </p:grpSpPr>
          <p:sp>
            <p:nvSpPr>
              <p:cNvPr id="247" name="Line 73"/>
              <p:cNvSpPr>
                <a:spLocks noChangeShapeType="1"/>
              </p:cNvSpPr>
              <p:nvPr/>
            </p:nvSpPr>
            <p:spPr bwMode="auto">
              <a:xfrm flipV="1">
                <a:off x="2992" y="1661"/>
                <a:ext cx="0" cy="1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248" name="Freeform 74"/>
              <p:cNvSpPr>
                <a:spLocks/>
              </p:cNvSpPr>
              <p:nvPr/>
            </p:nvSpPr>
            <p:spPr bwMode="auto">
              <a:xfrm rot="16200000" flipV="1">
                <a:off x="2943" y="1759"/>
                <a:ext cx="95" cy="134"/>
              </a:xfrm>
              <a:custGeom>
                <a:avLst/>
                <a:gdLst>
                  <a:gd name="T0" fmla="*/ 1 w 127"/>
                  <a:gd name="T1" fmla="*/ 2 h 178"/>
                  <a:gd name="T2" fmla="*/ 1 w 127"/>
                  <a:gd name="T3" fmla="*/ 0 h 178"/>
                  <a:gd name="T4" fmla="*/ 1 w 127"/>
                  <a:gd name="T5" fmla="*/ 0 h 178"/>
                  <a:gd name="T6" fmla="*/ 1 w 127"/>
                  <a:gd name="T7" fmla="*/ 2 h 178"/>
                  <a:gd name="T8" fmla="*/ 0 w 127"/>
                  <a:gd name="T9" fmla="*/ 2 h 178"/>
                  <a:gd name="T10" fmla="*/ 0 w 127"/>
                  <a:gd name="T11" fmla="*/ 2 h 178"/>
                  <a:gd name="T12" fmla="*/ 1 w 127"/>
                  <a:gd name="T13" fmla="*/ 2 h 178"/>
                  <a:gd name="T14" fmla="*/ 1 w 127"/>
                  <a:gd name="T15" fmla="*/ 2 h 178"/>
                  <a:gd name="T16" fmla="*/ 1 w 127"/>
                  <a:gd name="T17" fmla="*/ 2 h 178"/>
                  <a:gd name="T18" fmla="*/ 1 w 127"/>
                  <a:gd name="T19" fmla="*/ 2 h 178"/>
                  <a:gd name="T20" fmla="*/ 1 w 127"/>
                  <a:gd name="T21" fmla="*/ 2 h 17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7"/>
                  <a:gd name="T34" fmla="*/ 0 h 178"/>
                  <a:gd name="T35" fmla="*/ 127 w 127"/>
                  <a:gd name="T36" fmla="*/ 178 h 17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7" h="178">
                    <a:moveTo>
                      <a:pt x="126" y="151"/>
                    </a:moveTo>
                    <a:lnTo>
                      <a:pt x="126" y="0"/>
                    </a:lnTo>
                    <a:lnTo>
                      <a:pt x="75" y="0"/>
                    </a:lnTo>
                    <a:lnTo>
                      <a:pt x="75" y="50"/>
                    </a:lnTo>
                    <a:lnTo>
                      <a:pt x="0" y="50"/>
                    </a:lnTo>
                    <a:lnTo>
                      <a:pt x="0" y="126"/>
                    </a:lnTo>
                    <a:lnTo>
                      <a:pt x="75" y="126"/>
                    </a:lnTo>
                    <a:lnTo>
                      <a:pt x="75" y="177"/>
                    </a:lnTo>
                    <a:lnTo>
                      <a:pt x="126" y="177"/>
                    </a:lnTo>
                    <a:lnTo>
                      <a:pt x="126" y="101"/>
                    </a:lnTo>
                    <a:lnTo>
                      <a:pt x="126" y="151"/>
                    </a:lnTo>
                  </a:path>
                </a:pathLst>
              </a:custGeom>
              <a:solidFill>
                <a:srgbClr val="FFFF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10800000" vert="eaVert"/>
              <a:lstStyle/>
              <a:p>
                <a:endParaRPr lang="ja-JP" altLang="en-US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249" name="Freeform 75"/>
              <p:cNvSpPr>
                <a:spLocks/>
              </p:cNvSpPr>
              <p:nvPr/>
            </p:nvSpPr>
            <p:spPr bwMode="auto">
              <a:xfrm rot="-5400000" flipH="1" flipV="1">
                <a:off x="2943" y="1798"/>
                <a:ext cx="95" cy="133"/>
              </a:xfrm>
              <a:custGeom>
                <a:avLst/>
                <a:gdLst>
                  <a:gd name="T0" fmla="*/ 0 w 208"/>
                  <a:gd name="T1" fmla="*/ 0 h 292"/>
                  <a:gd name="T2" fmla="*/ 0 w 208"/>
                  <a:gd name="T3" fmla="*/ 0 h 292"/>
                  <a:gd name="T4" fmla="*/ 0 w 208"/>
                  <a:gd name="T5" fmla="*/ 0 h 292"/>
                  <a:gd name="T6" fmla="*/ 0 w 208"/>
                  <a:gd name="T7" fmla="*/ 0 h 292"/>
                  <a:gd name="T8" fmla="*/ 0 w 208"/>
                  <a:gd name="T9" fmla="*/ 0 h 292"/>
                  <a:gd name="T10" fmla="*/ 0 w 208"/>
                  <a:gd name="T11" fmla="*/ 0 h 292"/>
                  <a:gd name="T12" fmla="*/ 0 w 208"/>
                  <a:gd name="T13" fmla="*/ 0 h 292"/>
                  <a:gd name="T14" fmla="*/ 0 w 208"/>
                  <a:gd name="T15" fmla="*/ 0 h 292"/>
                  <a:gd name="T16" fmla="*/ 0 w 208"/>
                  <a:gd name="T17" fmla="*/ 0 h 2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8"/>
                  <a:gd name="T28" fmla="*/ 0 h 292"/>
                  <a:gd name="T29" fmla="*/ 208 w 208"/>
                  <a:gd name="T30" fmla="*/ 292 h 29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8" h="292">
                    <a:moveTo>
                      <a:pt x="0" y="0"/>
                    </a:moveTo>
                    <a:lnTo>
                      <a:pt x="0" y="83"/>
                    </a:lnTo>
                    <a:lnTo>
                      <a:pt x="124" y="83"/>
                    </a:lnTo>
                    <a:lnTo>
                      <a:pt x="124" y="207"/>
                    </a:lnTo>
                    <a:lnTo>
                      <a:pt x="0" y="207"/>
                    </a:lnTo>
                    <a:lnTo>
                      <a:pt x="0" y="291"/>
                    </a:lnTo>
                    <a:lnTo>
                      <a:pt x="207" y="291"/>
                    </a:lnTo>
                    <a:lnTo>
                      <a:pt x="207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10800000" vert="eaVert"/>
              <a:lstStyle/>
              <a:p>
                <a:endParaRPr lang="ja-JP" altLang="en-US">
                  <a:latin typeface="宋体" pitchFamily="2" charset="-122"/>
                  <a:ea typeface="宋体" pitchFamily="2" charset="-122"/>
                </a:endParaRPr>
              </a:p>
            </p:txBody>
          </p:sp>
          <p:grpSp>
            <p:nvGrpSpPr>
              <p:cNvPr id="250" name="Group 76"/>
              <p:cNvGrpSpPr>
                <a:grpSpLocks/>
              </p:cNvGrpSpPr>
              <p:nvPr/>
            </p:nvGrpSpPr>
            <p:grpSpPr bwMode="auto">
              <a:xfrm rot="5400000" flipV="1">
                <a:off x="2848" y="1824"/>
                <a:ext cx="288" cy="451"/>
                <a:chOff x="1617" y="1377"/>
                <a:chExt cx="384" cy="603"/>
              </a:xfrm>
            </p:grpSpPr>
            <p:sp>
              <p:nvSpPr>
                <p:cNvPr id="252" name="Line 77"/>
                <p:cNvSpPr>
                  <a:spLocks noChangeShapeType="1"/>
                </p:cNvSpPr>
                <p:nvPr/>
              </p:nvSpPr>
              <p:spPr bwMode="auto">
                <a:xfrm>
                  <a:off x="1617" y="1677"/>
                  <a:ext cx="133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宋体" pitchFamily="2" charset="-122"/>
                    <a:ea typeface="宋体" pitchFamily="2" charset="-122"/>
                  </a:endParaRPr>
                </a:p>
              </p:txBody>
            </p:sp>
            <p:sp>
              <p:nvSpPr>
                <p:cNvPr id="253" name="Line 78"/>
                <p:cNvSpPr>
                  <a:spLocks noChangeShapeType="1"/>
                </p:cNvSpPr>
                <p:nvPr/>
              </p:nvSpPr>
              <p:spPr bwMode="auto">
                <a:xfrm>
                  <a:off x="1775" y="1651"/>
                  <a:ext cx="226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宋体" pitchFamily="2" charset="-122"/>
                    <a:ea typeface="宋体" pitchFamily="2" charset="-122"/>
                  </a:endParaRPr>
                </a:p>
              </p:txBody>
            </p:sp>
            <p:sp>
              <p:nvSpPr>
                <p:cNvPr id="254" name="Line 79"/>
                <p:cNvSpPr>
                  <a:spLocks noChangeShapeType="1"/>
                </p:cNvSpPr>
                <p:nvPr/>
              </p:nvSpPr>
              <p:spPr bwMode="auto">
                <a:xfrm>
                  <a:off x="1775" y="1702"/>
                  <a:ext cx="226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宋体" pitchFamily="2" charset="-122"/>
                    <a:ea typeface="宋体" pitchFamily="2" charset="-122"/>
                  </a:endParaRPr>
                </a:p>
              </p:txBody>
            </p:sp>
            <p:grpSp>
              <p:nvGrpSpPr>
                <p:cNvPr id="255" name="Group 80"/>
                <p:cNvGrpSpPr>
                  <a:grpSpLocks/>
                </p:cNvGrpSpPr>
                <p:nvPr/>
              </p:nvGrpSpPr>
              <p:grpSpPr bwMode="auto">
                <a:xfrm>
                  <a:off x="1655" y="1377"/>
                  <a:ext cx="51" cy="303"/>
                  <a:chOff x="1655" y="1377"/>
                  <a:chExt cx="51" cy="303"/>
                </a:xfrm>
              </p:grpSpPr>
              <p:sp>
                <p:nvSpPr>
                  <p:cNvPr id="260" name="Line 81"/>
                  <p:cNvSpPr>
                    <a:spLocks noChangeShapeType="1"/>
                  </p:cNvSpPr>
                  <p:nvPr/>
                </p:nvSpPr>
                <p:spPr bwMode="auto">
                  <a:xfrm rot="5400000" flipH="1">
                    <a:off x="1646" y="1647"/>
                    <a:ext cx="67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>
                      <a:latin typeface="宋体" pitchFamily="2" charset="-122"/>
                      <a:ea typeface="宋体" pitchFamily="2" charset="-122"/>
                    </a:endParaRPr>
                  </a:p>
                </p:txBody>
              </p:sp>
              <p:sp>
                <p:nvSpPr>
                  <p:cNvPr id="261" name="Line 82"/>
                  <p:cNvSpPr>
                    <a:spLocks noChangeShapeType="1"/>
                  </p:cNvSpPr>
                  <p:nvPr/>
                </p:nvSpPr>
                <p:spPr bwMode="auto">
                  <a:xfrm rot="5400000" flipH="1">
                    <a:off x="1593" y="1490"/>
                    <a:ext cx="226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>
                      <a:latin typeface="宋体" pitchFamily="2" charset="-122"/>
                      <a:ea typeface="宋体" pitchFamily="2" charset="-122"/>
                    </a:endParaRPr>
                  </a:p>
                </p:txBody>
              </p:sp>
              <p:sp>
                <p:nvSpPr>
                  <p:cNvPr id="262" name="Line 83"/>
                  <p:cNvSpPr>
                    <a:spLocks noChangeShapeType="1"/>
                  </p:cNvSpPr>
                  <p:nvPr/>
                </p:nvSpPr>
                <p:spPr bwMode="auto">
                  <a:xfrm rot="5400000" flipH="1">
                    <a:off x="1542" y="1490"/>
                    <a:ext cx="226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>
                      <a:latin typeface="宋体" pitchFamily="2" charset="-122"/>
                      <a:ea typeface="宋体" pitchFamily="2" charset="-122"/>
                    </a:endParaRPr>
                  </a:p>
                </p:txBody>
              </p:sp>
            </p:grpSp>
            <p:grpSp>
              <p:nvGrpSpPr>
                <p:cNvPr id="256" name="Group 84"/>
                <p:cNvGrpSpPr>
                  <a:grpSpLocks/>
                </p:cNvGrpSpPr>
                <p:nvPr/>
              </p:nvGrpSpPr>
              <p:grpSpPr bwMode="auto">
                <a:xfrm flipV="1">
                  <a:off x="1656" y="1677"/>
                  <a:ext cx="51" cy="303"/>
                  <a:chOff x="1655" y="1377"/>
                  <a:chExt cx="51" cy="303"/>
                </a:xfrm>
              </p:grpSpPr>
              <p:sp>
                <p:nvSpPr>
                  <p:cNvPr id="257" name="Line 85"/>
                  <p:cNvSpPr>
                    <a:spLocks noChangeShapeType="1"/>
                  </p:cNvSpPr>
                  <p:nvPr/>
                </p:nvSpPr>
                <p:spPr bwMode="auto">
                  <a:xfrm rot="5400000" flipH="1">
                    <a:off x="1646" y="1647"/>
                    <a:ext cx="67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>
                      <a:latin typeface="宋体" pitchFamily="2" charset="-122"/>
                      <a:ea typeface="宋体" pitchFamily="2" charset="-122"/>
                    </a:endParaRPr>
                  </a:p>
                </p:txBody>
              </p:sp>
              <p:sp>
                <p:nvSpPr>
                  <p:cNvPr id="258" name="Line 86"/>
                  <p:cNvSpPr>
                    <a:spLocks noChangeShapeType="1"/>
                  </p:cNvSpPr>
                  <p:nvPr/>
                </p:nvSpPr>
                <p:spPr bwMode="auto">
                  <a:xfrm rot="5400000" flipH="1">
                    <a:off x="1593" y="1490"/>
                    <a:ext cx="226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>
                      <a:latin typeface="宋体" pitchFamily="2" charset="-122"/>
                      <a:ea typeface="宋体" pitchFamily="2" charset="-122"/>
                    </a:endParaRPr>
                  </a:p>
                </p:txBody>
              </p:sp>
              <p:sp>
                <p:nvSpPr>
                  <p:cNvPr id="259" name="Line 87"/>
                  <p:cNvSpPr>
                    <a:spLocks noChangeShapeType="1"/>
                  </p:cNvSpPr>
                  <p:nvPr/>
                </p:nvSpPr>
                <p:spPr bwMode="auto">
                  <a:xfrm rot="5400000" flipH="1">
                    <a:off x="1542" y="1490"/>
                    <a:ext cx="226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>
                      <a:latin typeface="宋体" pitchFamily="2" charset="-122"/>
                      <a:ea typeface="宋体" pitchFamily="2" charset="-122"/>
                    </a:endParaRPr>
                  </a:p>
                </p:txBody>
              </p:sp>
            </p:grpSp>
          </p:grpSp>
          <p:sp>
            <p:nvSpPr>
              <p:cNvPr id="251" name="Freeform 88"/>
              <p:cNvSpPr>
                <a:spLocks/>
              </p:cNvSpPr>
              <p:nvPr/>
            </p:nvSpPr>
            <p:spPr bwMode="auto">
              <a:xfrm rot="5400000">
                <a:off x="2943" y="1551"/>
                <a:ext cx="95" cy="134"/>
              </a:xfrm>
              <a:custGeom>
                <a:avLst/>
                <a:gdLst>
                  <a:gd name="T0" fmla="*/ 1 w 127"/>
                  <a:gd name="T1" fmla="*/ 2 h 178"/>
                  <a:gd name="T2" fmla="*/ 1 w 127"/>
                  <a:gd name="T3" fmla="*/ 0 h 178"/>
                  <a:gd name="T4" fmla="*/ 1 w 127"/>
                  <a:gd name="T5" fmla="*/ 0 h 178"/>
                  <a:gd name="T6" fmla="*/ 1 w 127"/>
                  <a:gd name="T7" fmla="*/ 2 h 178"/>
                  <a:gd name="T8" fmla="*/ 0 w 127"/>
                  <a:gd name="T9" fmla="*/ 2 h 178"/>
                  <a:gd name="T10" fmla="*/ 0 w 127"/>
                  <a:gd name="T11" fmla="*/ 2 h 178"/>
                  <a:gd name="T12" fmla="*/ 1 w 127"/>
                  <a:gd name="T13" fmla="*/ 2 h 178"/>
                  <a:gd name="T14" fmla="*/ 1 w 127"/>
                  <a:gd name="T15" fmla="*/ 2 h 178"/>
                  <a:gd name="T16" fmla="*/ 1 w 127"/>
                  <a:gd name="T17" fmla="*/ 2 h 178"/>
                  <a:gd name="T18" fmla="*/ 1 w 127"/>
                  <a:gd name="T19" fmla="*/ 2 h 178"/>
                  <a:gd name="T20" fmla="*/ 1 w 127"/>
                  <a:gd name="T21" fmla="*/ 2 h 17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7"/>
                  <a:gd name="T34" fmla="*/ 0 h 178"/>
                  <a:gd name="T35" fmla="*/ 127 w 127"/>
                  <a:gd name="T36" fmla="*/ 178 h 17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7" h="178">
                    <a:moveTo>
                      <a:pt x="126" y="151"/>
                    </a:moveTo>
                    <a:lnTo>
                      <a:pt x="126" y="0"/>
                    </a:lnTo>
                    <a:lnTo>
                      <a:pt x="75" y="0"/>
                    </a:lnTo>
                    <a:lnTo>
                      <a:pt x="75" y="50"/>
                    </a:lnTo>
                    <a:lnTo>
                      <a:pt x="0" y="50"/>
                    </a:lnTo>
                    <a:lnTo>
                      <a:pt x="0" y="126"/>
                    </a:lnTo>
                    <a:lnTo>
                      <a:pt x="75" y="126"/>
                    </a:lnTo>
                    <a:lnTo>
                      <a:pt x="75" y="177"/>
                    </a:lnTo>
                    <a:lnTo>
                      <a:pt x="126" y="177"/>
                    </a:lnTo>
                    <a:lnTo>
                      <a:pt x="126" y="101"/>
                    </a:lnTo>
                    <a:lnTo>
                      <a:pt x="126" y="151"/>
                    </a:lnTo>
                  </a:path>
                </a:pathLst>
              </a:custGeom>
              <a:solidFill>
                <a:srgbClr val="FFFF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10800000" vert="eaVert"/>
              <a:lstStyle/>
              <a:p>
                <a:endParaRPr lang="ja-JP" altLang="en-US">
                  <a:latin typeface="宋体" pitchFamily="2" charset="-122"/>
                  <a:ea typeface="宋体" pitchFamily="2" charset="-122"/>
                </a:endParaRPr>
              </a:p>
            </p:txBody>
          </p:sp>
        </p:grpSp>
      </p:grpSp>
      <p:grpSp>
        <p:nvGrpSpPr>
          <p:cNvPr id="265" name="Group 90"/>
          <p:cNvGrpSpPr>
            <a:grpSpLocks/>
          </p:cNvGrpSpPr>
          <p:nvPr/>
        </p:nvGrpSpPr>
        <p:grpSpPr bwMode="auto">
          <a:xfrm>
            <a:off x="8135938" y="4306888"/>
            <a:ext cx="90487" cy="144462"/>
            <a:chOff x="2924" y="1253"/>
            <a:chExt cx="133" cy="211"/>
          </a:xfrm>
        </p:grpSpPr>
        <p:sp>
          <p:nvSpPr>
            <p:cNvPr id="266" name="Freeform 91"/>
            <p:cNvSpPr>
              <a:spLocks/>
            </p:cNvSpPr>
            <p:nvPr/>
          </p:nvSpPr>
          <p:spPr bwMode="auto">
            <a:xfrm rot="5400000" flipH="1">
              <a:off x="2943" y="1350"/>
              <a:ext cx="95" cy="133"/>
            </a:xfrm>
            <a:custGeom>
              <a:avLst/>
              <a:gdLst>
                <a:gd name="T0" fmla="*/ 0 w 208"/>
                <a:gd name="T1" fmla="*/ 0 h 292"/>
                <a:gd name="T2" fmla="*/ 0 w 208"/>
                <a:gd name="T3" fmla="*/ 0 h 292"/>
                <a:gd name="T4" fmla="*/ 0 w 208"/>
                <a:gd name="T5" fmla="*/ 0 h 292"/>
                <a:gd name="T6" fmla="*/ 0 w 208"/>
                <a:gd name="T7" fmla="*/ 0 h 292"/>
                <a:gd name="T8" fmla="*/ 0 w 208"/>
                <a:gd name="T9" fmla="*/ 0 h 292"/>
                <a:gd name="T10" fmla="*/ 0 w 208"/>
                <a:gd name="T11" fmla="*/ 0 h 292"/>
                <a:gd name="T12" fmla="*/ 0 w 208"/>
                <a:gd name="T13" fmla="*/ 0 h 292"/>
                <a:gd name="T14" fmla="*/ 0 w 208"/>
                <a:gd name="T15" fmla="*/ 0 h 292"/>
                <a:gd name="T16" fmla="*/ 0 w 208"/>
                <a:gd name="T17" fmla="*/ 0 h 2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8"/>
                <a:gd name="T28" fmla="*/ 0 h 292"/>
                <a:gd name="T29" fmla="*/ 208 w 208"/>
                <a:gd name="T30" fmla="*/ 292 h 29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8" h="292">
                  <a:moveTo>
                    <a:pt x="0" y="0"/>
                  </a:moveTo>
                  <a:lnTo>
                    <a:pt x="0" y="83"/>
                  </a:lnTo>
                  <a:lnTo>
                    <a:pt x="124" y="83"/>
                  </a:lnTo>
                  <a:lnTo>
                    <a:pt x="124" y="207"/>
                  </a:lnTo>
                  <a:lnTo>
                    <a:pt x="0" y="207"/>
                  </a:lnTo>
                  <a:lnTo>
                    <a:pt x="0" y="291"/>
                  </a:lnTo>
                  <a:lnTo>
                    <a:pt x="207" y="291"/>
                  </a:lnTo>
                  <a:lnTo>
                    <a:pt x="207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 rot="10800000" vert="eaVert"/>
            <a:lstStyle/>
            <a:p>
              <a:endParaRPr lang="ja-JP" altLang="en-US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267" name="Line 92"/>
            <p:cNvSpPr>
              <a:spLocks noChangeShapeType="1"/>
            </p:cNvSpPr>
            <p:nvPr/>
          </p:nvSpPr>
          <p:spPr bwMode="auto">
            <a:xfrm flipV="1">
              <a:off x="2992" y="1253"/>
              <a:ext cx="0" cy="1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宋体" pitchFamily="2" charset="-122"/>
                <a:ea typeface="宋体" pitchFamily="2" charset="-122"/>
              </a:endParaRPr>
            </a:p>
          </p:txBody>
        </p:sp>
      </p:grpSp>
      <p:grpSp>
        <p:nvGrpSpPr>
          <p:cNvPr id="268" name="Group 110"/>
          <p:cNvGrpSpPr>
            <a:grpSpLocks/>
          </p:cNvGrpSpPr>
          <p:nvPr/>
        </p:nvGrpSpPr>
        <p:grpSpPr bwMode="auto">
          <a:xfrm>
            <a:off x="8442325" y="4306888"/>
            <a:ext cx="306388" cy="530225"/>
            <a:chOff x="2766" y="1085"/>
            <a:chExt cx="451" cy="780"/>
          </a:xfrm>
        </p:grpSpPr>
        <p:grpSp>
          <p:nvGrpSpPr>
            <p:cNvPr id="269" name="Group 111"/>
            <p:cNvGrpSpPr>
              <a:grpSpLocks/>
            </p:cNvGrpSpPr>
            <p:nvPr/>
          </p:nvGrpSpPr>
          <p:grpSpPr bwMode="auto">
            <a:xfrm>
              <a:off x="2924" y="1085"/>
              <a:ext cx="133" cy="211"/>
              <a:chOff x="2924" y="1253"/>
              <a:chExt cx="133" cy="211"/>
            </a:xfrm>
          </p:grpSpPr>
          <p:sp>
            <p:nvSpPr>
              <p:cNvPr id="287" name="Freeform 112"/>
              <p:cNvSpPr>
                <a:spLocks/>
              </p:cNvSpPr>
              <p:nvPr/>
            </p:nvSpPr>
            <p:spPr bwMode="auto">
              <a:xfrm rot="5400000" flipH="1">
                <a:off x="2943" y="1350"/>
                <a:ext cx="95" cy="133"/>
              </a:xfrm>
              <a:custGeom>
                <a:avLst/>
                <a:gdLst>
                  <a:gd name="T0" fmla="*/ 0 w 208"/>
                  <a:gd name="T1" fmla="*/ 0 h 292"/>
                  <a:gd name="T2" fmla="*/ 0 w 208"/>
                  <a:gd name="T3" fmla="*/ 0 h 292"/>
                  <a:gd name="T4" fmla="*/ 0 w 208"/>
                  <a:gd name="T5" fmla="*/ 0 h 292"/>
                  <a:gd name="T6" fmla="*/ 0 w 208"/>
                  <a:gd name="T7" fmla="*/ 0 h 292"/>
                  <a:gd name="T8" fmla="*/ 0 w 208"/>
                  <a:gd name="T9" fmla="*/ 0 h 292"/>
                  <a:gd name="T10" fmla="*/ 0 w 208"/>
                  <a:gd name="T11" fmla="*/ 0 h 292"/>
                  <a:gd name="T12" fmla="*/ 0 w 208"/>
                  <a:gd name="T13" fmla="*/ 0 h 292"/>
                  <a:gd name="T14" fmla="*/ 0 w 208"/>
                  <a:gd name="T15" fmla="*/ 0 h 292"/>
                  <a:gd name="T16" fmla="*/ 0 w 208"/>
                  <a:gd name="T17" fmla="*/ 0 h 2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8"/>
                  <a:gd name="T28" fmla="*/ 0 h 292"/>
                  <a:gd name="T29" fmla="*/ 208 w 208"/>
                  <a:gd name="T30" fmla="*/ 292 h 29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8" h="292">
                    <a:moveTo>
                      <a:pt x="0" y="0"/>
                    </a:moveTo>
                    <a:lnTo>
                      <a:pt x="0" y="83"/>
                    </a:lnTo>
                    <a:lnTo>
                      <a:pt x="124" y="83"/>
                    </a:lnTo>
                    <a:lnTo>
                      <a:pt x="124" y="207"/>
                    </a:lnTo>
                    <a:lnTo>
                      <a:pt x="0" y="207"/>
                    </a:lnTo>
                    <a:lnTo>
                      <a:pt x="0" y="291"/>
                    </a:lnTo>
                    <a:lnTo>
                      <a:pt x="207" y="291"/>
                    </a:lnTo>
                    <a:lnTo>
                      <a:pt x="207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10800000" vert="eaVert"/>
              <a:lstStyle/>
              <a:p>
                <a:endParaRPr lang="ja-JP" altLang="en-US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288" name="Line 113"/>
              <p:cNvSpPr>
                <a:spLocks noChangeShapeType="1"/>
              </p:cNvSpPr>
              <p:nvPr/>
            </p:nvSpPr>
            <p:spPr bwMode="auto">
              <a:xfrm flipV="1">
                <a:off x="2992" y="1253"/>
                <a:ext cx="0" cy="1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>
                  <a:latin typeface="宋体" pitchFamily="2" charset="-122"/>
                  <a:ea typeface="宋体" pitchFamily="2" charset="-122"/>
                </a:endParaRPr>
              </a:p>
            </p:txBody>
          </p:sp>
        </p:grpSp>
        <p:grpSp>
          <p:nvGrpSpPr>
            <p:cNvPr id="270" name="Group 114"/>
            <p:cNvGrpSpPr>
              <a:grpSpLocks/>
            </p:cNvGrpSpPr>
            <p:nvPr/>
          </p:nvGrpSpPr>
          <p:grpSpPr bwMode="auto">
            <a:xfrm>
              <a:off x="2766" y="1241"/>
              <a:ext cx="451" cy="624"/>
              <a:chOff x="2766" y="1570"/>
              <a:chExt cx="451" cy="624"/>
            </a:xfrm>
          </p:grpSpPr>
          <p:sp>
            <p:nvSpPr>
              <p:cNvPr id="271" name="Line 115"/>
              <p:cNvSpPr>
                <a:spLocks noChangeShapeType="1"/>
              </p:cNvSpPr>
              <p:nvPr/>
            </p:nvSpPr>
            <p:spPr bwMode="auto">
              <a:xfrm flipV="1">
                <a:off x="2992" y="1661"/>
                <a:ext cx="0" cy="1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272" name="Freeform 116"/>
              <p:cNvSpPr>
                <a:spLocks/>
              </p:cNvSpPr>
              <p:nvPr/>
            </p:nvSpPr>
            <p:spPr bwMode="auto">
              <a:xfrm rot="16200000" flipV="1">
                <a:off x="2943" y="1759"/>
                <a:ext cx="95" cy="134"/>
              </a:xfrm>
              <a:custGeom>
                <a:avLst/>
                <a:gdLst>
                  <a:gd name="T0" fmla="*/ 1 w 127"/>
                  <a:gd name="T1" fmla="*/ 2 h 178"/>
                  <a:gd name="T2" fmla="*/ 1 w 127"/>
                  <a:gd name="T3" fmla="*/ 0 h 178"/>
                  <a:gd name="T4" fmla="*/ 1 w 127"/>
                  <a:gd name="T5" fmla="*/ 0 h 178"/>
                  <a:gd name="T6" fmla="*/ 1 w 127"/>
                  <a:gd name="T7" fmla="*/ 2 h 178"/>
                  <a:gd name="T8" fmla="*/ 0 w 127"/>
                  <a:gd name="T9" fmla="*/ 2 h 178"/>
                  <a:gd name="T10" fmla="*/ 0 w 127"/>
                  <a:gd name="T11" fmla="*/ 2 h 178"/>
                  <a:gd name="T12" fmla="*/ 1 w 127"/>
                  <a:gd name="T13" fmla="*/ 2 h 178"/>
                  <a:gd name="T14" fmla="*/ 1 w 127"/>
                  <a:gd name="T15" fmla="*/ 2 h 178"/>
                  <a:gd name="T16" fmla="*/ 1 w 127"/>
                  <a:gd name="T17" fmla="*/ 2 h 178"/>
                  <a:gd name="T18" fmla="*/ 1 w 127"/>
                  <a:gd name="T19" fmla="*/ 2 h 178"/>
                  <a:gd name="T20" fmla="*/ 1 w 127"/>
                  <a:gd name="T21" fmla="*/ 2 h 17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7"/>
                  <a:gd name="T34" fmla="*/ 0 h 178"/>
                  <a:gd name="T35" fmla="*/ 127 w 127"/>
                  <a:gd name="T36" fmla="*/ 178 h 17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7" h="178">
                    <a:moveTo>
                      <a:pt x="126" y="151"/>
                    </a:moveTo>
                    <a:lnTo>
                      <a:pt x="126" y="0"/>
                    </a:lnTo>
                    <a:lnTo>
                      <a:pt x="75" y="0"/>
                    </a:lnTo>
                    <a:lnTo>
                      <a:pt x="75" y="50"/>
                    </a:lnTo>
                    <a:lnTo>
                      <a:pt x="0" y="50"/>
                    </a:lnTo>
                    <a:lnTo>
                      <a:pt x="0" y="126"/>
                    </a:lnTo>
                    <a:lnTo>
                      <a:pt x="75" y="126"/>
                    </a:lnTo>
                    <a:lnTo>
                      <a:pt x="75" y="177"/>
                    </a:lnTo>
                    <a:lnTo>
                      <a:pt x="126" y="177"/>
                    </a:lnTo>
                    <a:lnTo>
                      <a:pt x="126" y="101"/>
                    </a:lnTo>
                    <a:lnTo>
                      <a:pt x="126" y="151"/>
                    </a:lnTo>
                  </a:path>
                </a:pathLst>
              </a:custGeom>
              <a:solidFill>
                <a:srgbClr val="FFFF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10800000" vert="eaVert"/>
              <a:lstStyle/>
              <a:p>
                <a:endParaRPr lang="ja-JP" altLang="en-US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273" name="Freeform 117"/>
              <p:cNvSpPr>
                <a:spLocks/>
              </p:cNvSpPr>
              <p:nvPr/>
            </p:nvSpPr>
            <p:spPr bwMode="auto">
              <a:xfrm rot="-5400000" flipH="1" flipV="1">
                <a:off x="2943" y="1798"/>
                <a:ext cx="95" cy="133"/>
              </a:xfrm>
              <a:custGeom>
                <a:avLst/>
                <a:gdLst>
                  <a:gd name="T0" fmla="*/ 0 w 208"/>
                  <a:gd name="T1" fmla="*/ 0 h 292"/>
                  <a:gd name="T2" fmla="*/ 0 w 208"/>
                  <a:gd name="T3" fmla="*/ 0 h 292"/>
                  <a:gd name="T4" fmla="*/ 0 w 208"/>
                  <a:gd name="T5" fmla="*/ 0 h 292"/>
                  <a:gd name="T6" fmla="*/ 0 w 208"/>
                  <a:gd name="T7" fmla="*/ 0 h 292"/>
                  <a:gd name="T8" fmla="*/ 0 w 208"/>
                  <a:gd name="T9" fmla="*/ 0 h 292"/>
                  <a:gd name="T10" fmla="*/ 0 w 208"/>
                  <a:gd name="T11" fmla="*/ 0 h 292"/>
                  <a:gd name="T12" fmla="*/ 0 w 208"/>
                  <a:gd name="T13" fmla="*/ 0 h 292"/>
                  <a:gd name="T14" fmla="*/ 0 w 208"/>
                  <a:gd name="T15" fmla="*/ 0 h 292"/>
                  <a:gd name="T16" fmla="*/ 0 w 208"/>
                  <a:gd name="T17" fmla="*/ 0 h 2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8"/>
                  <a:gd name="T28" fmla="*/ 0 h 292"/>
                  <a:gd name="T29" fmla="*/ 208 w 208"/>
                  <a:gd name="T30" fmla="*/ 292 h 29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8" h="292">
                    <a:moveTo>
                      <a:pt x="0" y="0"/>
                    </a:moveTo>
                    <a:lnTo>
                      <a:pt x="0" y="83"/>
                    </a:lnTo>
                    <a:lnTo>
                      <a:pt x="124" y="83"/>
                    </a:lnTo>
                    <a:lnTo>
                      <a:pt x="124" y="207"/>
                    </a:lnTo>
                    <a:lnTo>
                      <a:pt x="0" y="207"/>
                    </a:lnTo>
                    <a:lnTo>
                      <a:pt x="0" y="291"/>
                    </a:lnTo>
                    <a:lnTo>
                      <a:pt x="207" y="291"/>
                    </a:lnTo>
                    <a:lnTo>
                      <a:pt x="207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10800000" vert="eaVert"/>
              <a:lstStyle/>
              <a:p>
                <a:endParaRPr lang="ja-JP" altLang="en-US">
                  <a:latin typeface="宋体" pitchFamily="2" charset="-122"/>
                  <a:ea typeface="宋体" pitchFamily="2" charset="-122"/>
                </a:endParaRPr>
              </a:p>
            </p:txBody>
          </p:sp>
          <p:grpSp>
            <p:nvGrpSpPr>
              <p:cNvPr id="274" name="Group 118"/>
              <p:cNvGrpSpPr>
                <a:grpSpLocks/>
              </p:cNvGrpSpPr>
              <p:nvPr/>
            </p:nvGrpSpPr>
            <p:grpSpPr bwMode="auto">
              <a:xfrm rot="5400000" flipV="1">
                <a:off x="2848" y="1824"/>
                <a:ext cx="288" cy="451"/>
                <a:chOff x="1617" y="1377"/>
                <a:chExt cx="384" cy="603"/>
              </a:xfrm>
            </p:grpSpPr>
            <p:sp>
              <p:nvSpPr>
                <p:cNvPr id="276" name="Line 119"/>
                <p:cNvSpPr>
                  <a:spLocks noChangeShapeType="1"/>
                </p:cNvSpPr>
                <p:nvPr/>
              </p:nvSpPr>
              <p:spPr bwMode="auto">
                <a:xfrm>
                  <a:off x="1617" y="1677"/>
                  <a:ext cx="133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宋体" pitchFamily="2" charset="-122"/>
                    <a:ea typeface="宋体" pitchFamily="2" charset="-122"/>
                  </a:endParaRPr>
                </a:p>
              </p:txBody>
            </p:sp>
            <p:sp>
              <p:nvSpPr>
                <p:cNvPr id="277" name="Line 120"/>
                <p:cNvSpPr>
                  <a:spLocks noChangeShapeType="1"/>
                </p:cNvSpPr>
                <p:nvPr/>
              </p:nvSpPr>
              <p:spPr bwMode="auto">
                <a:xfrm>
                  <a:off x="1775" y="1651"/>
                  <a:ext cx="226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宋体" pitchFamily="2" charset="-122"/>
                    <a:ea typeface="宋体" pitchFamily="2" charset="-122"/>
                  </a:endParaRPr>
                </a:p>
              </p:txBody>
            </p:sp>
            <p:sp>
              <p:nvSpPr>
                <p:cNvPr id="278" name="Line 121"/>
                <p:cNvSpPr>
                  <a:spLocks noChangeShapeType="1"/>
                </p:cNvSpPr>
                <p:nvPr/>
              </p:nvSpPr>
              <p:spPr bwMode="auto">
                <a:xfrm>
                  <a:off x="1775" y="1702"/>
                  <a:ext cx="226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>
                    <a:latin typeface="宋体" pitchFamily="2" charset="-122"/>
                    <a:ea typeface="宋体" pitchFamily="2" charset="-122"/>
                  </a:endParaRPr>
                </a:p>
              </p:txBody>
            </p:sp>
            <p:grpSp>
              <p:nvGrpSpPr>
                <p:cNvPr id="279" name="Group 122"/>
                <p:cNvGrpSpPr>
                  <a:grpSpLocks/>
                </p:cNvGrpSpPr>
                <p:nvPr/>
              </p:nvGrpSpPr>
              <p:grpSpPr bwMode="auto">
                <a:xfrm>
                  <a:off x="1655" y="1377"/>
                  <a:ext cx="51" cy="303"/>
                  <a:chOff x="1655" y="1377"/>
                  <a:chExt cx="51" cy="303"/>
                </a:xfrm>
              </p:grpSpPr>
              <p:sp>
                <p:nvSpPr>
                  <p:cNvPr id="284" name="Line 123"/>
                  <p:cNvSpPr>
                    <a:spLocks noChangeShapeType="1"/>
                  </p:cNvSpPr>
                  <p:nvPr/>
                </p:nvSpPr>
                <p:spPr bwMode="auto">
                  <a:xfrm rot="5400000" flipH="1">
                    <a:off x="1646" y="1647"/>
                    <a:ext cx="67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>
                      <a:latin typeface="宋体" pitchFamily="2" charset="-122"/>
                      <a:ea typeface="宋体" pitchFamily="2" charset="-122"/>
                    </a:endParaRPr>
                  </a:p>
                </p:txBody>
              </p:sp>
              <p:sp>
                <p:nvSpPr>
                  <p:cNvPr id="285" name="Line 124"/>
                  <p:cNvSpPr>
                    <a:spLocks noChangeShapeType="1"/>
                  </p:cNvSpPr>
                  <p:nvPr/>
                </p:nvSpPr>
                <p:spPr bwMode="auto">
                  <a:xfrm rot="5400000" flipH="1">
                    <a:off x="1593" y="1490"/>
                    <a:ext cx="226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>
                      <a:latin typeface="宋体" pitchFamily="2" charset="-122"/>
                      <a:ea typeface="宋体" pitchFamily="2" charset="-122"/>
                    </a:endParaRPr>
                  </a:p>
                </p:txBody>
              </p:sp>
              <p:sp>
                <p:nvSpPr>
                  <p:cNvPr id="286" name="Line 125"/>
                  <p:cNvSpPr>
                    <a:spLocks noChangeShapeType="1"/>
                  </p:cNvSpPr>
                  <p:nvPr/>
                </p:nvSpPr>
                <p:spPr bwMode="auto">
                  <a:xfrm rot="5400000" flipH="1">
                    <a:off x="1542" y="1490"/>
                    <a:ext cx="226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>
                      <a:latin typeface="宋体" pitchFamily="2" charset="-122"/>
                      <a:ea typeface="宋体" pitchFamily="2" charset="-122"/>
                    </a:endParaRPr>
                  </a:p>
                </p:txBody>
              </p:sp>
            </p:grpSp>
            <p:grpSp>
              <p:nvGrpSpPr>
                <p:cNvPr id="280" name="Group 126"/>
                <p:cNvGrpSpPr>
                  <a:grpSpLocks/>
                </p:cNvGrpSpPr>
                <p:nvPr/>
              </p:nvGrpSpPr>
              <p:grpSpPr bwMode="auto">
                <a:xfrm flipV="1">
                  <a:off x="1656" y="1677"/>
                  <a:ext cx="51" cy="303"/>
                  <a:chOff x="1655" y="1377"/>
                  <a:chExt cx="51" cy="303"/>
                </a:xfrm>
              </p:grpSpPr>
              <p:sp>
                <p:nvSpPr>
                  <p:cNvPr id="281" name="Line 127"/>
                  <p:cNvSpPr>
                    <a:spLocks noChangeShapeType="1"/>
                  </p:cNvSpPr>
                  <p:nvPr/>
                </p:nvSpPr>
                <p:spPr bwMode="auto">
                  <a:xfrm rot="5400000" flipH="1">
                    <a:off x="1646" y="1647"/>
                    <a:ext cx="67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>
                      <a:latin typeface="宋体" pitchFamily="2" charset="-122"/>
                      <a:ea typeface="宋体" pitchFamily="2" charset="-122"/>
                    </a:endParaRPr>
                  </a:p>
                </p:txBody>
              </p:sp>
              <p:sp>
                <p:nvSpPr>
                  <p:cNvPr id="282" name="Line 128"/>
                  <p:cNvSpPr>
                    <a:spLocks noChangeShapeType="1"/>
                  </p:cNvSpPr>
                  <p:nvPr/>
                </p:nvSpPr>
                <p:spPr bwMode="auto">
                  <a:xfrm rot="5400000" flipH="1">
                    <a:off x="1593" y="1490"/>
                    <a:ext cx="226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>
                      <a:latin typeface="宋体" pitchFamily="2" charset="-122"/>
                      <a:ea typeface="宋体" pitchFamily="2" charset="-122"/>
                    </a:endParaRPr>
                  </a:p>
                </p:txBody>
              </p:sp>
              <p:sp>
                <p:nvSpPr>
                  <p:cNvPr id="283" name="Line 129"/>
                  <p:cNvSpPr>
                    <a:spLocks noChangeShapeType="1"/>
                  </p:cNvSpPr>
                  <p:nvPr/>
                </p:nvSpPr>
                <p:spPr bwMode="auto">
                  <a:xfrm rot="5400000" flipH="1">
                    <a:off x="1542" y="1490"/>
                    <a:ext cx="226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>
                      <a:latin typeface="宋体" pitchFamily="2" charset="-122"/>
                      <a:ea typeface="宋体" pitchFamily="2" charset="-122"/>
                    </a:endParaRPr>
                  </a:p>
                </p:txBody>
              </p:sp>
            </p:grpSp>
          </p:grpSp>
          <p:sp>
            <p:nvSpPr>
              <p:cNvPr id="275" name="Freeform 130"/>
              <p:cNvSpPr>
                <a:spLocks/>
              </p:cNvSpPr>
              <p:nvPr/>
            </p:nvSpPr>
            <p:spPr bwMode="auto">
              <a:xfrm rot="5400000">
                <a:off x="2943" y="1551"/>
                <a:ext cx="95" cy="134"/>
              </a:xfrm>
              <a:custGeom>
                <a:avLst/>
                <a:gdLst>
                  <a:gd name="T0" fmla="*/ 1 w 127"/>
                  <a:gd name="T1" fmla="*/ 2 h 178"/>
                  <a:gd name="T2" fmla="*/ 1 w 127"/>
                  <a:gd name="T3" fmla="*/ 0 h 178"/>
                  <a:gd name="T4" fmla="*/ 1 w 127"/>
                  <a:gd name="T5" fmla="*/ 0 h 178"/>
                  <a:gd name="T6" fmla="*/ 1 w 127"/>
                  <a:gd name="T7" fmla="*/ 2 h 178"/>
                  <a:gd name="T8" fmla="*/ 0 w 127"/>
                  <a:gd name="T9" fmla="*/ 2 h 178"/>
                  <a:gd name="T10" fmla="*/ 0 w 127"/>
                  <a:gd name="T11" fmla="*/ 2 h 178"/>
                  <a:gd name="T12" fmla="*/ 1 w 127"/>
                  <a:gd name="T13" fmla="*/ 2 h 178"/>
                  <a:gd name="T14" fmla="*/ 1 w 127"/>
                  <a:gd name="T15" fmla="*/ 2 h 178"/>
                  <a:gd name="T16" fmla="*/ 1 w 127"/>
                  <a:gd name="T17" fmla="*/ 2 h 178"/>
                  <a:gd name="T18" fmla="*/ 1 w 127"/>
                  <a:gd name="T19" fmla="*/ 2 h 178"/>
                  <a:gd name="T20" fmla="*/ 1 w 127"/>
                  <a:gd name="T21" fmla="*/ 2 h 17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7"/>
                  <a:gd name="T34" fmla="*/ 0 h 178"/>
                  <a:gd name="T35" fmla="*/ 127 w 127"/>
                  <a:gd name="T36" fmla="*/ 178 h 17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7" h="178">
                    <a:moveTo>
                      <a:pt x="126" y="151"/>
                    </a:moveTo>
                    <a:lnTo>
                      <a:pt x="126" y="0"/>
                    </a:lnTo>
                    <a:lnTo>
                      <a:pt x="75" y="0"/>
                    </a:lnTo>
                    <a:lnTo>
                      <a:pt x="75" y="50"/>
                    </a:lnTo>
                    <a:lnTo>
                      <a:pt x="0" y="50"/>
                    </a:lnTo>
                    <a:lnTo>
                      <a:pt x="0" y="126"/>
                    </a:lnTo>
                    <a:lnTo>
                      <a:pt x="75" y="126"/>
                    </a:lnTo>
                    <a:lnTo>
                      <a:pt x="75" y="177"/>
                    </a:lnTo>
                    <a:lnTo>
                      <a:pt x="126" y="177"/>
                    </a:lnTo>
                    <a:lnTo>
                      <a:pt x="126" y="101"/>
                    </a:lnTo>
                    <a:lnTo>
                      <a:pt x="126" y="151"/>
                    </a:lnTo>
                  </a:path>
                </a:pathLst>
              </a:custGeom>
              <a:solidFill>
                <a:srgbClr val="FFFF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10800000" vert="eaVert"/>
              <a:lstStyle/>
              <a:p>
                <a:endParaRPr lang="ja-JP" altLang="en-US">
                  <a:latin typeface="宋体" pitchFamily="2" charset="-122"/>
                  <a:ea typeface="宋体" pitchFamily="2" charset="-122"/>
                </a:endParaRPr>
              </a:p>
            </p:txBody>
          </p:sp>
        </p:grpSp>
      </p:grpSp>
      <p:grpSp>
        <p:nvGrpSpPr>
          <p:cNvPr id="289" name="Group 197"/>
          <p:cNvGrpSpPr>
            <a:grpSpLocks/>
          </p:cNvGrpSpPr>
          <p:nvPr/>
        </p:nvGrpSpPr>
        <p:grpSpPr bwMode="auto">
          <a:xfrm>
            <a:off x="6156325" y="4149725"/>
            <a:ext cx="2592388" cy="314325"/>
            <a:chOff x="251" y="1162"/>
            <a:chExt cx="5122" cy="463"/>
          </a:xfrm>
        </p:grpSpPr>
        <p:sp>
          <p:nvSpPr>
            <p:cNvPr id="290" name="Line 198"/>
            <p:cNvSpPr>
              <a:spLocks noChangeShapeType="1"/>
            </p:cNvSpPr>
            <p:nvPr/>
          </p:nvSpPr>
          <p:spPr bwMode="auto">
            <a:xfrm>
              <a:off x="251" y="1382"/>
              <a:ext cx="249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latin typeface="宋体" pitchFamily="2" charset="-122"/>
                <a:ea typeface="宋体" pitchFamily="2" charset="-122"/>
              </a:endParaRPr>
            </a:p>
          </p:txBody>
        </p:sp>
        <p:grpSp>
          <p:nvGrpSpPr>
            <p:cNvPr id="291" name="Group 199"/>
            <p:cNvGrpSpPr>
              <a:grpSpLocks/>
            </p:cNvGrpSpPr>
            <p:nvPr/>
          </p:nvGrpSpPr>
          <p:grpSpPr bwMode="auto">
            <a:xfrm>
              <a:off x="2690" y="1162"/>
              <a:ext cx="254" cy="463"/>
              <a:chOff x="2054" y="2070"/>
              <a:chExt cx="254" cy="463"/>
            </a:xfrm>
          </p:grpSpPr>
          <p:sp>
            <p:nvSpPr>
              <p:cNvPr id="293" name="Freeform 200"/>
              <p:cNvSpPr>
                <a:spLocks/>
              </p:cNvSpPr>
              <p:nvPr/>
            </p:nvSpPr>
            <p:spPr bwMode="auto">
              <a:xfrm>
                <a:off x="2054" y="2070"/>
                <a:ext cx="122" cy="463"/>
              </a:xfrm>
              <a:custGeom>
                <a:avLst/>
                <a:gdLst>
                  <a:gd name="T0" fmla="*/ 16645 w 106"/>
                  <a:gd name="T1" fmla="*/ 0 h 405"/>
                  <a:gd name="T2" fmla="*/ 11787 w 106"/>
                  <a:gd name="T3" fmla="*/ 0 h 405"/>
                  <a:gd name="T4" fmla="*/ 7361 w 106"/>
                  <a:gd name="T5" fmla="*/ 545 h 405"/>
                  <a:gd name="T6" fmla="*/ 4767 w 106"/>
                  <a:gd name="T7" fmla="*/ 1589 h 405"/>
                  <a:gd name="T8" fmla="*/ 4406 w 106"/>
                  <a:gd name="T9" fmla="*/ 1961 h 405"/>
                  <a:gd name="T10" fmla="*/ 2890 w 106"/>
                  <a:gd name="T11" fmla="*/ 3960 h 405"/>
                  <a:gd name="T12" fmla="*/ 2361 w 106"/>
                  <a:gd name="T13" fmla="*/ 6763 h 405"/>
                  <a:gd name="T14" fmla="*/ 2182 w 106"/>
                  <a:gd name="T15" fmla="*/ 10349 h 405"/>
                  <a:gd name="T16" fmla="*/ 3326 w 106"/>
                  <a:gd name="T17" fmla="*/ 14448 h 405"/>
                  <a:gd name="T18" fmla="*/ 4767 w 106"/>
                  <a:gd name="T19" fmla="*/ 18187 h 405"/>
                  <a:gd name="T20" fmla="*/ 4767 w 106"/>
                  <a:gd name="T21" fmla="*/ 18082 h 405"/>
                  <a:gd name="T22" fmla="*/ 6315 w 106"/>
                  <a:gd name="T23" fmla="*/ 22597 h 405"/>
                  <a:gd name="T24" fmla="*/ 11415 w 106"/>
                  <a:gd name="T25" fmla="*/ 30477 h 405"/>
                  <a:gd name="T26" fmla="*/ 11787 w 106"/>
                  <a:gd name="T27" fmla="*/ 34842 h 405"/>
                  <a:gd name="T28" fmla="*/ 11787 w 106"/>
                  <a:gd name="T29" fmla="*/ 34842 h 405"/>
                  <a:gd name="T30" fmla="*/ 14867 w 106"/>
                  <a:gd name="T31" fmla="*/ 42150 h 405"/>
                  <a:gd name="T32" fmla="*/ 13138 w 106"/>
                  <a:gd name="T33" fmla="*/ 44586 h 405"/>
                  <a:gd name="T34" fmla="*/ 13138 w 106"/>
                  <a:gd name="T35" fmla="*/ 44419 h 405"/>
                  <a:gd name="T36" fmla="*/ 13314 w 106"/>
                  <a:gd name="T37" fmla="*/ 47367 h 405"/>
                  <a:gd name="T38" fmla="*/ 10489 w 106"/>
                  <a:gd name="T39" fmla="*/ 48186 h 405"/>
                  <a:gd name="T40" fmla="*/ 10872 w 106"/>
                  <a:gd name="T41" fmla="*/ 47842 h 405"/>
                  <a:gd name="T42" fmla="*/ 7731 w 106"/>
                  <a:gd name="T43" fmla="*/ 48186 h 405"/>
                  <a:gd name="T44" fmla="*/ 7918 w 106"/>
                  <a:gd name="T45" fmla="*/ 48186 h 405"/>
                  <a:gd name="T46" fmla="*/ 3051 w 106"/>
                  <a:gd name="T47" fmla="*/ 49123 h 405"/>
                  <a:gd name="T48" fmla="*/ 938 w 106"/>
                  <a:gd name="T49" fmla="*/ 47507 h 405"/>
                  <a:gd name="T50" fmla="*/ 2511 w 106"/>
                  <a:gd name="T51" fmla="*/ 50105 h 405"/>
                  <a:gd name="T52" fmla="*/ 7918 w 106"/>
                  <a:gd name="T53" fmla="*/ 50105 h 405"/>
                  <a:gd name="T54" fmla="*/ 11568 w 106"/>
                  <a:gd name="T55" fmla="*/ 49725 h 405"/>
                  <a:gd name="T56" fmla="*/ 12444 w 106"/>
                  <a:gd name="T57" fmla="*/ 49448 h 405"/>
                  <a:gd name="T58" fmla="*/ 14322 w 106"/>
                  <a:gd name="T59" fmla="*/ 48086 h 405"/>
                  <a:gd name="T60" fmla="*/ 14462 w 106"/>
                  <a:gd name="T61" fmla="*/ 47626 h 405"/>
                  <a:gd name="T62" fmla="*/ 15614 w 106"/>
                  <a:gd name="T63" fmla="*/ 44645 h 405"/>
                  <a:gd name="T64" fmla="*/ 15991 w 106"/>
                  <a:gd name="T65" fmla="*/ 42336 h 405"/>
                  <a:gd name="T66" fmla="*/ 15991 w 106"/>
                  <a:gd name="T67" fmla="*/ 42062 h 405"/>
                  <a:gd name="T68" fmla="*/ 13894 w 106"/>
                  <a:gd name="T69" fmla="*/ 34275 h 405"/>
                  <a:gd name="T70" fmla="*/ 12565 w 106"/>
                  <a:gd name="T71" fmla="*/ 30159 h 405"/>
                  <a:gd name="T72" fmla="*/ 7361 w 106"/>
                  <a:gd name="T73" fmla="*/ 22403 h 405"/>
                  <a:gd name="T74" fmla="*/ 7131 w 106"/>
                  <a:gd name="T75" fmla="*/ 17495 h 405"/>
                  <a:gd name="T76" fmla="*/ 5557 w 106"/>
                  <a:gd name="T77" fmla="*/ 13836 h 405"/>
                  <a:gd name="T78" fmla="*/ 5557 w 106"/>
                  <a:gd name="T79" fmla="*/ 13916 h 405"/>
                  <a:gd name="T80" fmla="*/ 3512 w 106"/>
                  <a:gd name="T81" fmla="*/ 10349 h 405"/>
                  <a:gd name="T82" fmla="*/ 4767 w 106"/>
                  <a:gd name="T83" fmla="*/ 6927 h 405"/>
                  <a:gd name="T84" fmla="*/ 4767 w 106"/>
                  <a:gd name="T85" fmla="*/ 7074 h 405"/>
                  <a:gd name="T86" fmla="*/ 4042 w 106"/>
                  <a:gd name="T87" fmla="*/ 4378 h 405"/>
                  <a:gd name="T88" fmla="*/ 6396 w 106"/>
                  <a:gd name="T89" fmla="*/ 2930 h 405"/>
                  <a:gd name="T90" fmla="*/ 5383 w 106"/>
                  <a:gd name="T91" fmla="*/ 2428 h 405"/>
                  <a:gd name="T92" fmla="*/ 8472 w 106"/>
                  <a:gd name="T93" fmla="*/ 2242 h 405"/>
                  <a:gd name="T94" fmla="*/ 8162 w 106"/>
                  <a:gd name="T95" fmla="*/ 2374 h 405"/>
                  <a:gd name="T96" fmla="*/ 11797 w 106"/>
                  <a:gd name="T97" fmla="*/ 931 h 405"/>
                  <a:gd name="T98" fmla="*/ 16645 w 106"/>
                  <a:gd name="T99" fmla="*/ 1961 h 40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06"/>
                  <a:gd name="T151" fmla="*/ 0 h 405"/>
                  <a:gd name="T152" fmla="*/ 106 w 106"/>
                  <a:gd name="T153" fmla="*/ 405 h 40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06" h="405">
                    <a:moveTo>
                      <a:pt x="106" y="16"/>
                    </a:moveTo>
                    <a:lnTo>
                      <a:pt x="106" y="0"/>
                    </a:lnTo>
                    <a:lnTo>
                      <a:pt x="75" y="0"/>
                    </a:lnTo>
                    <a:lnTo>
                      <a:pt x="74" y="0"/>
                    </a:lnTo>
                    <a:lnTo>
                      <a:pt x="49" y="3"/>
                    </a:lnTo>
                    <a:lnTo>
                      <a:pt x="47" y="4"/>
                    </a:lnTo>
                    <a:lnTo>
                      <a:pt x="46" y="4"/>
                    </a:lnTo>
                    <a:lnTo>
                      <a:pt x="30" y="13"/>
                    </a:lnTo>
                    <a:lnTo>
                      <a:pt x="28" y="14"/>
                    </a:lnTo>
                    <a:lnTo>
                      <a:pt x="28" y="16"/>
                    </a:lnTo>
                    <a:lnTo>
                      <a:pt x="19" y="31"/>
                    </a:lnTo>
                    <a:lnTo>
                      <a:pt x="18" y="32"/>
                    </a:lnTo>
                    <a:lnTo>
                      <a:pt x="18" y="34"/>
                    </a:lnTo>
                    <a:lnTo>
                      <a:pt x="15" y="55"/>
                    </a:lnTo>
                    <a:lnTo>
                      <a:pt x="14" y="56"/>
                    </a:lnTo>
                    <a:lnTo>
                      <a:pt x="14" y="83"/>
                    </a:lnTo>
                    <a:lnTo>
                      <a:pt x="15" y="85"/>
                    </a:lnTo>
                    <a:lnTo>
                      <a:pt x="21" y="116"/>
                    </a:lnTo>
                    <a:lnTo>
                      <a:pt x="21" y="117"/>
                    </a:lnTo>
                    <a:lnTo>
                      <a:pt x="30" y="147"/>
                    </a:lnTo>
                    <a:lnTo>
                      <a:pt x="37" y="144"/>
                    </a:lnTo>
                    <a:lnTo>
                      <a:pt x="30" y="146"/>
                    </a:lnTo>
                    <a:lnTo>
                      <a:pt x="40" y="182"/>
                    </a:lnTo>
                    <a:lnTo>
                      <a:pt x="40" y="183"/>
                    </a:lnTo>
                    <a:lnTo>
                      <a:pt x="65" y="249"/>
                    </a:lnTo>
                    <a:lnTo>
                      <a:pt x="72" y="246"/>
                    </a:lnTo>
                    <a:lnTo>
                      <a:pt x="65" y="248"/>
                    </a:lnTo>
                    <a:lnTo>
                      <a:pt x="74" y="281"/>
                    </a:lnTo>
                    <a:lnTo>
                      <a:pt x="81" y="279"/>
                    </a:lnTo>
                    <a:lnTo>
                      <a:pt x="74" y="281"/>
                    </a:lnTo>
                    <a:lnTo>
                      <a:pt x="87" y="342"/>
                    </a:lnTo>
                    <a:lnTo>
                      <a:pt x="94" y="340"/>
                    </a:lnTo>
                    <a:lnTo>
                      <a:pt x="87" y="339"/>
                    </a:lnTo>
                    <a:lnTo>
                      <a:pt x="83" y="360"/>
                    </a:lnTo>
                    <a:lnTo>
                      <a:pt x="90" y="361"/>
                    </a:lnTo>
                    <a:lnTo>
                      <a:pt x="83" y="359"/>
                    </a:lnTo>
                    <a:lnTo>
                      <a:pt x="77" y="380"/>
                    </a:lnTo>
                    <a:lnTo>
                      <a:pt x="84" y="382"/>
                    </a:lnTo>
                    <a:lnTo>
                      <a:pt x="79" y="377"/>
                    </a:lnTo>
                    <a:lnTo>
                      <a:pt x="67" y="389"/>
                    </a:lnTo>
                    <a:lnTo>
                      <a:pt x="72" y="394"/>
                    </a:lnTo>
                    <a:lnTo>
                      <a:pt x="69" y="387"/>
                    </a:lnTo>
                    <a:lnTo>
                      <a:pt x="71" y="386"/>
                    </a:lnTo>
                    <a:lnTo>
                      <a:pt x="49" y="389"/>
                    </a:lnTo>
                    <a:lnTo>
                      <a:pt x="50" y="397"/>
                    </a:lnTo>
                    <a:lnTo>
                      <a:pt x="50" y="389"/>
                    </a:lnTo>
                    <a:lnTo>
                      <a:pt x="19" y="389"/>
                    </a:lnTo>
                    <a:lnTo>
                      <a:pt x="19" y="397"/>
                    </a:lnTo>
                    <a:lnTo>
                      <a:pt x="22" y="390"/>
                    </a:lnTo>
                    <a:lnTo>
                      <a:pt x="6" y="384"/>
                    </a:lnTo>
                    <a:lnTo>
                      <a:pt x="0" y="399"/>
                    </a:lnTo>
                    <a:lnTo>
                      <a:pt x="16" y="405"/>
                    </a:lnTo>
                    <a:lnTo>
                      <a:pt x="19" y="405"/>
                    </a:lnTo>
                    <a:lnTo>
                      <a:pt x="50" y="405"/>
                    </a:lnTo>
                    <a:lnTo>
                      <a:pt x="51" y="405"/>
                    </a:lnTo>
                    <a:lnTo>
                      <a:pt x="73" y="402"/>
                    </a:lnTo>
                    <a:lnTo>
                      <a:pt x="75" y="401"/>
                    </a:lnTo>
                    <a:lnTo>
                      <a:pt x="78" y="400"/>
                    </a:lnTo>
                    <a:lnTo>
                      <a:pt x="90" y="388"/>
                    </a:lnTo>
                    <a:lnTo>
                      <a:pt x="91" y="385"/>
                    </a:lnTo>
                    <a:lnTo>
                      <a:pt x="92" y="385"/>
                    </a:lnTo>
                    <a:lnTo>
                      <a:pt x="98" y="364"/>
                    </a:lnTo>
                    <a:lnTo>
                      <a:pt x="98" y="361"/>
                    </a:lnTo>
                    <a:lnTo>
                      <a:pt x="98" y="363"/>
                    </a:lnTo>
                    <a:lnTo>
                      <a:pt x="102" y="342"/>
                    </a:lnTo>
                    <a:lnTo>
                      <a:pt x="102" y="340"/>
                    </a:lnTo>
                    <a:lnTo>
                      <a:pt x="102" y="339"/>
                    </a:lnTo>
                    <a:lnTo>
                      <a:pt x="89" y="278"/>
                    </a:lnTo>
                    <a:lnTo>
                      <a:pt x="89" y="277"/>
                    </a:lnTo>
                    <a:lnTo>
                      <a:pt x="80" y="244"/>
                    </a:lnTo>
                    <a:lnTo>
                      <a:pt x="80" y="243"/>
                    </a:lnTo>
                    <a:lnTo>
                      <a:pt x="55" y="177"/>
                    </a:lnTo>
                    <a:lnTo>
                      <a:pt x="47" y="180"/>
                    </a:lnTo>
                    <a:lnTo>
                      <a:pt x="55" y="178"/>
                    </a:lnTo>
                    <a:lnTo>
                      <a:pt x="45" y="142"/>
                    </a:lnTo>
                    <a:lnTo>
                      <a:pt x="36" y="112"/>
                    </a:lnTo>
                    <a:lnTo>
                      <a:pt x="28" y="114"/>
                    </a:lnTo>
                    <a:lnTo>
                      <a:pt x="36" y="113"/>
                    </a:lnTo>
                    <a:lnTo>
                      <a:pt x="30" y="82"/>
                    </a:lnTo>
                    <a:lnTo>
                      <a:pt x="22" y="83"/>
                    </a:lnTo>
                    <a:lnTo>
                      <a:pt x="30" y="83"/>
                    </a:lnTo>
                    <a:lnTo>
                      <a:pt x="30" y="56"/>
                    </a:lnTo>
                    <a:lnTo>
                      <a:pt x="22" y="56"/>
                    </a:lnTo>
                    <a:lnTo>
                      <a:pt x="30" y="57"/>
                    </a:lnTo>
                    <a:lnTo>
                      <a:pt x="33" y="36"/>
                    </a:lnTo>
                    <a:lnTo>
                      <a:pt x="25" y="35"/>
                    </a:lnTo>
                    <a:lnTo>
                      <a:pt x="32" y="39"/>
                    </a:lnTo>
                    <a:lnTo>
                      <a:pt x="41" y="24"/>
                    </a:lnTo>
                    <a:lnTo>
                      <a:pt x="40" y="26"/>
                    </a:lnTo>
                    <a:lnTo>
                      <a:pt x="34" y="20"/>
                    </a:lnTo>
                    <a:lnTo>
                      <a:pt x="38" y="27"/>
                    </a:lnTo>
                    <a:lnTo>
                      <a:pt x="54" y="18"/>
                    </a:lnTo>
                    <a:lnTo>
                      <a:pt x="50" y="11"/>
                    </a:lnTo>
                    <a:lnTo>
                      <a:pt x="51" y="19"/>
                    </a:lnTo>
                    <a:lnTo>
                      <a:pt x="76" y="16"/>
                    </a:lnTo>
                    <a:lnTo>
                      <a:pt x="75" y="8"/>
                    </a:lnTo>
                    <a:lnTo>
                      <a:pt x="75" y="16"/>
                    </a:lnTo>
                    <a:lnTo>
                      <a:pt x="106" y="16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294" name="Freeform 201"/>
              <p:cNvSpPr>
                <a:spLocks/>
              </p:cNvSpPr>
              <p:nvPr/>
            </p:nvSpPr>
            <p:spPr bwMode="auto">
              <a:xfrm>
                <a:off x="2187" y="2070"/>
                <a:ext cx="121" cy="463"/>
              </a:xfrm>
              <a:custGeom>
                <a:avLst/>
                <a:gdLst>
                  <a:gd name="T0" fmla="*/ 12391 w 106"/>
                  <a:gd name="T1" fmla="*/ 0 h 405"/>
                  <a:gd name="T2" fmla="*/ 8650 w 106"/>
                  <a:gd name="T3" fmla="*/ 0 h 405"/>
                  <a:gd name="T4" fmla="*/ 5577 w 106"/>
                  <a:gd name="T5" fmla="*/ 545 h 405"/>
                  <a:gd name="T6" fmla="*/ 3508 w 106"/>
                  <a:gd name="T7" fmla="*/ 1589 h 405"/>
                  <a:gd name="T8" fmla="*/ 3350 w 106"/>
                  <a:gd name="T9" fmla="*/ 1961 h 405"/>
                  <a:gd name="T10" fmla="*/ 2203 w 106"/>
                  <a:gd name="T11" fmla="*/ 3960 h 405"/>
                  <a:gd name="T12" fmla="*/ 1741 w 106"/>
                  <a:gd name="T13" fmla="*/ 6763 h 405"/>
                  <a:gd name="T14" fmla="*/ 1691 w 106"/>
                  <a:gd name="T15" fmla="*/ 10349 h 405"/>
                  <a:gd name="T16" fmla="*/ 2515 w 106"/>
                  <a:gd name="T17" fmla="*/ 14448 h 405"/>
                  <a:gd name="T18" fmla="*/ 3508 w 106"/>
                  <a:gd name="T19" fmla="*/ 18187 h 405"/>
                  <a:gd name="T20" fmla="*/ 3508 w 106"/>
                  <a:gd name="T21" fmla="*/ 18082 h 405"/>
                  <a:gd name="T22" fmla="*/ 4874 w 106"/>
                  <a:gd name="T23" fmla="*/ 22597 h 405"/>
                  <a:gd name="T24" fmla="*/ 8461 w 106"/>
                  <a:gd name="T25" fmla="*/ 30477 h 405"/>
                  <a:gd name="T26" fmla="*/ 8650 w 106"/>
                  <a:gd name="T27" fmla="*/ 34842 h 405"/>
                  <a:gd name="T28" fmla="*/ 8650 w 106"/>
                  <a:gd name="T29" fmla="*/ 34842 h 405"/>
                  <a:gd name="T30" fmla="*/ 11025 w 106"/>
                  <a:gd name="T31" fmla="*/ 42150 h 405"/>
                  <a:gd name="T32" fmla="*/ 9723 w 106"/>
                  <a:gd name="T33" fmla="*/ 44586 h 405"/>
                  <a:gd name="T34" fmla="*/ 9723 w 106"/>
                  <a:gd name="T35" fmla="*/ 44419 h 405"/>
                  <a:gd name="T36" fmla="*/ 9874 w 106"/>
                  <a:gd name="T37" fmla="*/ 47367 h 405"/>
                  <a:gd name="T38" fmla="*/ 7786 w 106"/>
                  <a:gd name="T39" fmla="*/ 48186 h 405"/>
                  <a:gd name="T40" fmla="*/ 8166 w 106"/>
                  <a:gd name="T41" fmla="*/ 47842 h 405"/>
                  <a:gd name="T42" fmla="*/ 5727 w 106"/>
                  <a:gd name="T43" fmla="*/ 48186 h 405"/>
                  <a:gd name="T44" fmla="*/ 5816 w 106"/>
                  <a:gd name="T45" fmla="*/ 48186 h 405"/>
                  <a:gd name="T46" fmla="*/ 2268 w 106"/>
                  <a:gd name="T47" fmla="*/ 49123 h 405"/>
                  <a:gd name="T48" fmla="*/ 689 w 106"/>
                  <a:gd name="T49" fmla="*/ 47507 h 405"/>
                  <a:gd name="T50" fmla="*/ 1930 w 106"/>
                  <a:gd name="T51" fmla="*/ 50105 h 405"/>
                  <a:gd name="T52" fmla="*/ 5816 w 106"/>
                  <a:gd name="T53" fmla="*/ 50105 h 405"/>
                  <a:gd name="T54" fmla="*/ 8518 w 106"/>
                  <a:gd name="T55" fmla="*/ 49725 h 405"/>
                  <a:gd name="T56" fmla="*/ 9104 w 106"/>
                  <a:gd name="T57" fmla="*/ 49448 h 405"/>
                  <a:gd name="T58" fmla="*/ 10641 w 106"/>
                  <a:gd name="T59" fmla="*/ 48086 h 405"/>
                  <a:gd name="T60" fmla="*/ 10809 w 106"/>
                  <a:gd name="T61" fmla="*/ 47626 h 405"/>
                  <a:gd name="T62" fmla="*/ 11544 w 106"/>
                  <a:gd name="T63" fmla="*/ 44645 h 405"/>
                  <a:gd name="T64" fmla="*/ 11863 w 106"/>
                  <a:gd name="T65" fmla="*/ 42336 h 405"/>
                  <a:gd name="T66" fmla="*/ 11863 w 106"/>
                  <a:gd name="T67" fmla="*/ 42062 h 405"/>
                  <a:gd name="T68" fmla="*/ 10392 w 106"/>
                  <a:gd name="T69" fmla="*/ 34275 h 405"/>
                  <a:gd name="T70" fmla="*/ 9447 w 106"/>
                  <a:gd name="T71" fmla="*/ 30159 h 405"/>
                  <a:gd name="T72" fmla="*/ 5577 w 106"/>
                  <a:gd name="T73" fmla="*/ 22403 h 405"/>
                  <a:gd name="T74" fmla="*/ 5218 w 106"/>
                  <a:gd name="T75" fmla="*/ 17495 h 405"/>
                  <a:gd name="T76" fmla="*/ 4280 w 106"/>
                  <a:gd name="T77" fmla="*/ 13836 h 405"/>
                  <a:gd name="T78" fmla="*/ 4280 w 106"/>
                  <a:gd name="T79" fmla="*/ 13916 h 405"/>
                  <a:gd name="T80" fmla="*/ 2589 w 106"/>
                  <a:gd name="T81" fmla="*/ 10349 h 405"/>
                  <a:gd name="T82" fmla="*/ 3508 w 106"/>
                  <a:gd name="T83" fmla="*/ 6927 h 405"/>
                  <a:gd name="T84" fmla="*/ 3508 w 106"/>
                  <a:gd name="T85" fmla="*/ 7074 h 405"/>
                  <a:gd name="T86" fmla="*/ 2955 w 106"/>
                  <a:gd name="T87" fmla="*/ 4378 h 405"/>
                  <a:gd name="T88" fmla="*/ 4886 w 106"/>
                  <a:gd name="T89" fmla="*/ 2930 h 405"/>
                  <a:gd name="T90" fmla="*/ 4004 w 106"/>
                  <a:gd name="T91" fmla="*/ 2428 h 405"/>
                  <a:gd name="T92" fmla="*/ 6366 w 106"/>
                  <a:gd name="T93" fmla="*/ 2242 h 405"/>
                  <a:gd name="T94" fmla="*/ 5956 w 106"/>
                  <a:gd name="T95" fmla="*/ 2374 h 405"/>
                  <a:gd name="T96" fmla="*/ 8859 w 106"/>
                  <a:gd name="T97" fmla="*/ 931 h 405"/>
                  <a:gd name="T98" fmla="*/ 12391 w 106"/>
                  <a:gd name="T99" fmla="*/ 1961 h 40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06"/>
                  <a:gd name="T151" fmla="*/ 0 h 405"/>
                  <a:gd name="T152" fmla="*/ 106 w 106"/>
                  <a:gd name="T153" fmla="*/ 405 h 40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06" h="405">
                    <a:moveTo>
                      <a:pt x="106" y="16"/>
                    </a:moveTo>
                    <a:lnTo>
                      <a:pt x="106" y="0"/>
                    </a:lnTo>
                    <a:lnTo>
                      <a:pt x="75" y="0"/>
                    </a:lnTo>
                    <a:lnTo>
                      <a:pt x="74" y="0"/>
                    </a:lnTo>
                    <a:lnTo>
                      <a:pt x="49" y="3"/>
                    </a:lnTo>
                    <a:lnTo>
                      <a:pt x="47" y="4"/>
                    </a:lnTo>
                    <a:lnTo>
                      <a:pt x="46" y="4"/>
                    </a:lnTo>
                    <a:lnTo>
                      <a:pt x="30" y="13"/>
                    </a:lnTo>
                    <a:lnTo>
                      <a:pt x="28" y="14"/>
                    </a:lnTo>
                    <a:lnTo>
                      <a:pt x="28" y="16"/>
                    </a:lnTo>
                    <a:lnTo>
                      <a:pt x="19" y="31"/>
                    </a:lnTo>
                    <a:lnTo>
                      <a:pt x="18" y="32"/>
                    </a:lnTo>
                    <a:lnTo>
                      <a:pt x="18" y="34"/>
                    </a:lnTo>
                    <a:lnTo>
                      <a:pt x="15" y="55"/>
                    </a:lnTo>
                    <a:lnTo>
                      <a:pt x="14" y="56"/>
                    </a:lnTo>
                    <a:lnTo>
                      <a:pt x="14" y="83"/>
                    </a:lnTo>
                    <a:lnTo>
                      <a:pt x="15" y="85"/>
                    </a:lnTo>
                    <a:lnTo>
                      <a:pt x="21" y="116"/>
                    </a:lnTo>
                    <a:lnTo>
                      <a:pt x="21" y="117"/>
                    </a:lnTo>
                    <a:lnTo>
                      <a:pt x="30" y="147"/>
                    </a:lnTo>
                    <a:lnTo>
                      <a:pt x="37" y="144"/>
                    </a:lnTo>
                    <a:lnTo>
                      <a:pt x="30" y="146"/>
                    </a:lnTo>
                    <a:lnTo>
                      <a:pt x="40" y="182"/>
                    </a:lnTo>
                    <a:lnTo>
                      <a:pt x="40" y="183"/>
                    </a:lnTo>
                    <a:lnTo>
                      <a:pt x="65" y="249"/>
                    </a:lnTo>
                    <a:lnTo>
                      <a:pt x="72" y="246"/>
                    </a:lnTo>
                    <a:lnTo>
                      <a:pt x="65" y="248"/>
                    </a:lnTo>
                    <a:lnTo>
                      <a:pt x="74" y="281"/>
                    </a:lnTo>
                    <a:lnTo>
                      <a:pt x="81" y="279"/>
                    </a:lnTo>
                    <a:lnTo>
                      <a:pt x="74" y="281"/>
                    </a:lnTo>
                    <a:lnTo>
                      <a:pt x="87" y="342"/>
                    </a:lnTo>
                    <a:lnTo>
                      <a:pt x="94" y="340"/>
                    </a:lnTo>
                    <a:lnTo>
                      <a:pt x="87" y="339"/>
                    </a:lnTo>
                    <a:lnTo>
                      <a:pt x="83" y="360"/>
                    </a:lnTo>
                    <a:lnTo>
                      <a:pt x="90" y="361"/>
                    </a:lnTo>
                    <a:lnTo>
                      <a:pt x="83" y="359"/>
                    </a:lnTo>
                    <a:lnTo>
                      <a:pt x="77" y="380"/>
                    </a:lnTo>
                    <a:lnTo>
                      <a:pt x="84" y="382"/>
                    </a:lnTo>
                    <a:lnTo>
                      <a:pt x="79" y="377"/>
                    </a:lnTo>
                    <a:lnTo>
                      <a:pt x="67" y="389"/>
                    </a:lnTo>
                    <a:lnTo>
                      <a:pt x="72" y="394"/>
                    </a:lnTo>
                    <a:lnTo>
                      <a:pt x="69" y="387"/>
                    </a:lnTo>
                    <a:lnTo>
                      <a:pt x="71" y="386"/>
                    </a:lnTo>
                    <a:lnTo>
                      <a:pt x="49" y="389"/>
                    </a:lnTo>
                    <a:lnTo>
                      <a:pt x="50" y="397"/>
                    </a:lnTo>
                    <a:lnTo>
                      <a:pt x="50" y="389"/>
                    </a:lnTo>
                    <a:lnTo>
                      <a:pt x="19" y="389"/>
                    </a:lnTo>
                    <a:lnTo>
                      <a:pt x="19" y="397"/>
                    </a:lnTo>
                    <a:lnTo>
                      <a:pt x="22" y="390"/>
                    </a:lnTo>
                    <a:lnTo>
                      <a:pt x="6" y="384"/>
                    </a:lnTo>
                    <a:lnTo>
                      <a:pt x="0" y="399"/>
                    </a:lnTo>
                    <a:lnTo>
                      <a:pt x="16" y="405"/>
                    </a:lnTo>
                    <a:lnTo>
                      <a:pt x="19" y="405"/>
                    </a:lnTo>
                    <a:lnTo>
                      <a:pt x="50" y="405"/>
                    </a:lnTo>
                    <a:lnTo>
                      <a:pt x="51" y="405"/>
                    </a:lnTo>
                    <a:lnTo>
                      <a:pt x="73" y="402"/>
                    </a:lnTo>
                    <a:lnTo>
                      <a:pt x="75" y="401"/>
                    </a:lnTo>
                    <a:lnTo>
                      <a:pt x="78" y="400"/>
                    </a:lnTo>
                    <a:lnTo>
                      <a:pt x="90" y="388"/>
                    </a:lnTo>
                    <a:lnTo>
                      <a:pt x="91" y="385"/>
                    </a:lnTo>
                    <a:lnTo>
                      <a:pt x="92" y="385"/>
                    </a:lnTo>
                    <a:lnTo>
                      <a:pt x="98" y="364"/>
                    </a:lnTo>
                    <a:lnTo>
                      <a:pt x="98" y="361"/>
                    </a:lnTo>
                    <a:lnTo>
                      <a:pt x="98" y="363"/>
                    </a:lnTo>
                    <a:lnTo>
                      <a:pt x="102" y="342"/>
                    </a:lnTo>
                    <a:lnTo>
                      <a:pt x="102" y="340"/>
                    </a:lnTo>
                    <a:lnTo>
                      <a:pt x="102" y="339"/>
                    </a:lnTo>
                    <a:lnTo>
                      <a:pt x="89" y="278"/>
                    </a:lnTo>
                    <a:lnTo>
                      <a:pt x="89" y="277"/>
                    </a:lnTo>
                    <a:lnTo>
                      <a:pt x="80" y="244"/>
                    </a:lnTo>
                    <a:lnTo>
                      <a:pt x="80" y="243"/>
                    </a:lnTo>
                    <a:lnTo>
                      <a:pt x="55" y="177"/>
                    </a:lnTo>
                    <a:lnTo>
                      <a:pt x="47" y="180"/>
                    </a:lnTo>
                    <a:lnTo>
                      <a:pt x="55" y="178"/>
                    </a:lnTo>
                    <a:lnTo>
                      <a:pt x="45" y="142"/>
                    </a:lnTo>
                    <a:lnTo>
                      <a:pt x="36" y="112"/>
                    </a:lnTo>
                    <a:lnTo>
                      <a:pt x="28" y="114"/>
                    </a:lnTo>
                    <a:lnTo>
                      <a:pt x="36" y="113"/>
                    </a:lnTo>
                    <a:lnTo>
                      <a:pt x="30" y="82"/>
                    </a:lnTo>
                    <a:lnTo>
                      <a:pt x="22" y="83"/>
                    </a:lnTo>
                    <a:lnTo>
                      <a:pt x="30" y="83"/>
                    </a:lnTo>
                    <a:lnTo>
                      <a:pt x="30" y="56"/>
                    </a:lnTo>
                    <a:lnTo>
                      <a:pt x="22" y="56"/>
                    </a:lnTo>
                    <a:lnTo>
                      <a:pt x="30" y="57"/>
                    </a:lnTo>
                    <a:lnTo>
                      <a:pt x="33" y="36"/>
                    </a:lnTo>
                    <a:lnTo>
                      <a:pt x="25" y="35"/>
                    </a:lnTo>
                    <a:lnTo>
                      <a:pt x="32" y="39"/>
                    </a:lnTo>
                    <a:lnTo>
                      <a:pt x="41" y="24"/>
                    </a:lnTo>
                    <a:lnTo>
                      <a:pt x="40" y="26"/>
                    </a:lnTo>
                    <a:lnTo>
                      <a:pt x="34" y="20"/>
                    </a:lnTo>
                    <a:lnTo>
                      <a:pt x="38" y="27"/>
                    </a:lnTo>
                    <a:lnTo>
                      <a:pt x="54" y="18"/>
                    </a:lnTo>
                    <a:lnTo>
                      <a:pt x="50" y="11"/>
                    </a:lnTo>
                    <a:lnTo>
                      <a:pt x="51" y="19"/>
                    </a:lnTo>
                    <a:lnTo>
                      <a:pt x="76" y="16"/>
                    </a:lnTo>
                    <a:lnTo>
                      <a:pt x="75" y="8"/>
                    </a:lnTo>
                    <a:lnTo>
                      <a:pt x="75" y="16"/>
                    </a:lnTo>
                    <a:lnTo>
                      <a:pt x="106" y="16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latin typeface="宋体" pitchFamily="2" charset="-122"/>
                  <a:ea typeface="宋体" pitchFamily="2" charset="-122"/>
                </a:endParaRPr>
              </a:p>
            </p:txBody>
          </p:sp>
        </p:grpSp>
        <p:sp>
          <p:nvSpPr>
            <p:cNvPr id="292" name="Line 202"/>
            <p:cNvSpPr>
              <a:spLocks noChangeShapeType="1"/>
            </p:cNvSpPr>
            <p:nvPr/>
          </p:nvSpPr>
          <p:spPr bwMode="auto">
            <a:xfrm>
              <a:off x="2880" y="1382"/>
              <a:ext cx="249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latin typeface="宋体" pitchFamily="2" charset="-122"/>
                <a:ea typeface="宋体" pitchFamily="2" charset="-122"/>
              </a:endParaRPr>
            </a:p>
          </p:txBody>
        </p:sp>
      </p:grpSp>
      <p:sp>
        <p:nvSpPr>
          <p:cNvPr id="295" name="Freeform 58"/>
          <p:cNvSpPr>
            <a:spLocks/>
          </p:cNvSpPr>
          <p:nvPr/>
        </p:nvSpPr>
        <p:spPr bwMode="auto">
          <a:xfrm flipH="1">
            <a:off x="1754188" y="4403725"/>
            <a:ext cx="150812" cy="211138"/>
          </a:xfrm>
          <a:custGeom>
            <a:avLst/>
            <a:gdLst>
              <a:gd name="T0" fmla="*/ 0 w 208"/>
              <a:gd name="T1" fmla="*/ 0 h 292"/>
              <a:gd name="T2" fmla="*/ 0 w 208"/>
              <a:gd name="T3" fmla="*/ 2147483647 h 292"/>
              <a:gd name="T4" fmla="*/ 2147483647 w 208"/>
              <a:gd name="T5" fmla="*/ 2147483647 h 292"/>
              <a:gd name="T6" fmla="*/ 2147483647 w 208"/>
              <a:gd name="T7" fmla="*/ 2147483647 h 292"/>
              <a:gd name="T8" fmla="*/ 0 w 208"/>
              <a:gd name="T9" fmla="*/ 2147483647 h 292"/>
              <a:gd name="T10" fmla="*/ 0 w 208"/>
              <a:gd name="T11" fmla="*/ 2147483647 h 292"/>
              <a:gd name="T12" fmla="*/ 2147483647 w 208"/>
              <a:gd name="T13" fmla="*/ 2147483647 h 292"/>
              <a:gd name="T14" fmla="*/ 2147483647 w 208"/>
              <a:gd name="T15" fmla="*/ 0 h 292"/>
              <a:gd name="T16" fmla="*/ 0 w 208"/>
              <a:gd name="T17" fmla="*/ 0 h 29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8"/>
              <a:gd name="T28" fmla="*/ 0 h 292"/>
              <a:gd name="T29" fmla="*/ 208 w 208"/>
              <a:gd name="T30" fmla="*/ 292 h 29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8" h="292">
                <a:moveTo>
                  <a:pt x="0" y="0"/>
                </a:moveTo>
                <a:lnTo>
                  <a:pt x="0" y="83"/>
                </a:lnTo>
                <a:lnTo>
                  <a:pt x="124" y="83"/>
                </a:lnTo>
                <a:lnTo>
                  <a:pt x="124" y="207"/>
                </a:lnTo>
                <a:lnTo>
                  <a:pt x="0" y="207"/>
                </a:lnTo>
                <a:lnTo>
                  <a:pt x="0" y="291"/>
                </a:lnTo>
                <a:lnTo>
                  <a:pt x="207" y="291"/>
                </a:lnTo>
                <a:lnTo>
                  <a:pt x="207" y="0"/>
                </a:lnTo>
                <a:lnTo>
                  <a:pt x="0" y="0"/>
                </a:lnTo>
              </a:path>
            </a:pathLst>
          </a:custGeom>
          <a:solidFill>
            <a:schemeClr val="accent1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宋体" pitchFamily="2" charset="-122"/>
              <a:ea typeface="宋体" pitchFamily="2" charset="-122"/>
            </a:endParaRPr>
          </a:p>
        </p:txBody>
      </p:sp>
      <p:grpSp>
        <p:nvGrpSpPr>
          <p:cNvPr id="296" name="Group 71"/>
          <p:cNvGrpSpPr>
            <a:grpSpLocks/>
          </p:cNvGrpSpPr>
          <p:nvPr/>
        </p:nvGrpSpPr>
        <p:grpSpPr bwMode="auto">
          <a:xfrm flipH="1">
            <a:off x="1306513" y="4151313"/>
            <a:ext cx="457200" cy="717550"/>
            <a:chOff x="1617" y="1377"/>
            <a:chExt cx="384" cy="603"/>
          </a:xfrm>
        </p:grpSpPr>
        <p:sp>
          <p:nvSpPr>
            <p:cNvPr id="297" name="Line 72"/>
            <p:cNvSpPr>
              <a:spLocks noChangeShapeType="1"/>
            </p:cNvSpPr>
            <p:nvPr/>
          </p:nvSpPr>
          <p:spPr bwMode="auto">
            <a:xfrm>
              <a:off x="1617" y="1677"/>
              <a:ext cx="133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298" name="Line 73"/>
            <p:cNvSpPr>
              <a:spLocks noChangeShapeType="1"/>
            </p:cNvSpPr>
            <p:nvPr/>
          </p:nvSpPr>
          <p:spPr bwMode="auto">
            <a:xfrm>
              <a:off x="1775" y="1651"/>
              <a:ext cx="226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299" name="Line 74"/>
            <p:cNvSpPr>
              <a:spLocks noChangeShapeType="1"/>
            </p:cNvSpPr>
            <p:nvPr/>
          </p:nvSpPr>
          <p:spPr bwMode="auto">
            <a:xfrm>
              <a:off x="1775" y="1702"/>
              <a:ext cx="226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latin typeface="宋体" pitchFamily="2" charset="-122"/>
                <a:ea typeface="宋体" pitchFamily="2" charset="-122"/>
              </a:endParaRPr>
            </a:p>
          </p:txBody>
        </p:sp>
        <p:grpSp>
          <p:nvGrpSpPr>
            <p:cNvPr id="300" name="Group 75"/>
            <p:cNvGrpSpPr>
              <a:grpSpLocks/>
            </p:cNvGrpSpPr>
            <p:nvPr/>
          </p:nvGrpSpPr>
          <p:grpSpPr bwMode="auto">
            <a:xfrm>
              <a:off x="1655" y="1377"/>
              <a:ext cx="51" cy="303"/>
              <a:chOff x="1655" y="1377"/>
              <a:chExt cx="51" cy="303"/>
            </a:xfrm>
          </p:grpSpPr>
          <p:sp>
            <p:nvSpPr>
              <p:cNvPr id="305" name="Line 76"/>
              <p:cNvSpPr>
                <a:spLocks noChangeShapeType="1"/>
              </p:cNvSpPr>
              <p:nvPr/>
            </p:nvSpPr>
            <p:spPr bwMode="auto">
              <a:xfrm rot="5400000" flipH="1">
                <a:off x="1646" y="1647"/>
                <a:ext cx="67" cy="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306" name="Line 77"/>
              <p:cNvSpPr>
                <a:spLocks noChangeShapeType="1"/>
              </p:cNvSpPr>
              <p:nvPr/>
            </p:nvSpPr>
            <p:spPr bwMode="auto">
              <a:xfrm rot="5400000" flipH="1">
                <a:off x="1593" y="1490"/>
                <a:ext cx="226" cy="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307" name="Line 78"/>
              <p:cNvSpPr>
                <a:spLocks noChangeShapeType="1"/>
              </p:cNvSpPr>
              <p:nvPr/>
            </p:nvSpPr>
            <p:spPr bwMode="auto">
              <a:xfrm rot="5400000" flipH="1">
                <a:off x="1542" y="1490"/>
                <a:ext cx="226" cy="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宋体" pitchFamily="2" charset="-122"/>
                  <a:ea typeface="宋体" pitchFamily="2" charset="-122"/>
                </a:endParaRPr>
              </a:p>
            </p:txBody>
          </p:sp>
        </p:grpSp>
        <p:grpSp>
          <p:nvGrpSpPr>
            <p:cNvPr id="301" name="Group 79"/>
            <p:cNvGrpSpPr>
              <a:grpSpLocks/>
            </p:cNvGrpSpPr>
            <p:nvPr/>
          </p:nvGrpSpPr>
          <p:grpSpPr bwMode="auto">
            <a:xfrm flipV="1">
              <a:off x="1656" y="1677"/>
              <a:ext cx="51" cy="303"/>
              <a:chOff x="1655" y="1377"/>
              <a:chExt cx="51" cy="303"/>
            </a:xfrm>
          </p:grpSpPr>
          <p:sp>
            <p:nvSpPr>
              <p:cNvPr id="302" name="Line 80"/>
              <p:cNvSpPr>
                <a:spLocks noChangeShapeType="1"/>
              </p:cNvSpPr>
              <p:nvPr/>
            </p:nvSpPr>
            <p:spPr bwMode="auto">
              <a:xfrm rot="5400000" flipH="1">
                <a:off x="1646" y="1647"/>
                <a:ext cx="67" cy="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303" name="Line 81"/>
              <p:cNvSpPr>
                <a:spLocks noChangeShapeType="1"/>
              </p:cNvSpPr>
              <p:nvPr/>
            </p:nvSpPr>
            <p:spPr bwMode="auto">
              <a:xfrm rot="5400000" flipH="1">
                <a:off x="1593" y="1490"/>
                <a:ext cx="226" cy="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宋体" pitchFamily="2" charset="-122"/>
                  <a:ea typeface="宋体" pitchFamily="2" charset="-122"/>
                </a:endParaRPr>
              </a:p>
            </p:txBody>
          </p:sp>
          <p:sp>
            <p:nvSpPr>
              <p:cNvPr id="304" name="Line 82"/>
              <p:cNvSpPr>
                <a:spLocks noChangeShapeType="1"/>
              </p:cNvSpPr>
              <p:nvPr/>
            </p:nvSpPr>
            <p:spPr bwMode="auto">
              <a:xfrm rot="5400000" flipH="1">
                <a:off x="1542" y="1490"/>
                <a:ext cx="226" cy="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宋体" pitchFamily="2" charset="-122"/>
                  <a:ea typeface="宋体" pitchFamily="2" charset="-122"/>
                </a:endParaRPr>
              </a:p>
            </p:txBody>
          </p:sp>
        </p:grpSp>
      </p:grpSp>
      <p:sp>
        <p:nvSpPr>
          <p:cNvPr id="308" name="Text Box 4"/>
          <p:cNvSpPr txBox="1">
            <a:spLocks noChangeArrowheads="1"/>
          </p:cNvSpPr>
          <p:nvPr/>
        </p:nvSpPr>
        <p:spPr bwMode="auto">
          <a:xfrm>
            <a:off x="6457949" y="152400"/>
            <a:ext cx="20748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000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 ３</a:t>
            </a:r>
            <a:r>
              <a:rPr lang="ja-JP" altLang="en-US" sz="1000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．开发品，技术的介绍</a:t>
            </a:r>
            <a:endParaRPr lang="en-US" altLang="ja-JP" sz="1000" dirty="0" smtClean="0">
              <a:solidFill>
                <a:srgbClr val="0000FF"/>
              </a:solidFill>
              <a:latin typeface="宋体" pitchFamily="2" charset="-122"/>
              <a:ea typeface="宋体" pitchFamily="2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000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ja-JP" altLang="en-US" sz="1000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　</a:t>
            </a:r>
            <a:r>
              <a:rPr lang="en-US" altLang="ja-JP" sz="1000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3-4.</a:t>
            </a:r>
            <a:r>
              <a:rPr lang="ja-JP" altLang="en-US" sz="1000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硬质涂层用材料 </a:t>
            </a:r>
            <a:endParaRPr lang="ja-JP" altLang="en-US" sz="1000" dirty="0">
              <a:solidFill>
                <a:srgbClr val="0000FF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29"/>
          <p:cNvGrpSpPr>
            <a:grpSpLocks/>
          </p:cNvGrpSpPr>
          <p:nvPr/>
        </p:nvGrpSpPr>
        <p:grpSpPr bwMode="auto">
          <a:xfrm>
            <a:off x="0" y="0"/>
            <a:ext cx="9144000" cy="6880225"/>
            <a:chOff x="0" y="0"/>
            <a:chExt cx="5760" cy="4334"/>
          </a:xfrm>
        </p:grpSpPr>
        <p:pic>
          <p:nvPicPr>
            <p:cNvPr id="12" name="Picture 103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5" y="0"/>
              <a:ext cx="385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 Box 1031"/>
            <p:cNvSpPr txBox="1">
              <a:spLocks noChangeArrowheads="1"/>
            </p:cNvSpPr>
            <p:nvPr/>
          </p:nvSpPr>
          <p:spPr bwMode="auto">
            <a:xfrm>
              <a:off x="2391" y="4161"/>
              <a:ext cx="98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itchFamily="2" charset="2"/>
                <a:buChar char="|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ja-JP" altLang="en-US" sz="1200">
                  <a:solidFill>
                    <a:srgbClr val="000000"/>
                  </a:solidFill>
                  <a:latin typeface="宋体" pitchFamily="2" charset="-122"/>
                  <a:ea typeface="宋体" pitchFamily="2" charset="-122"/>
                </a:rPr>
                <a:t>共栄社化学株式会社</a:t>
              </a:r>
            </a:p>
          </p:txBody>
        </p:sp>
        <p:sp>
          <p:nvSpPr>
            <p:cNvPr id="14" name="Line 1032"/>
            <p:cNvSpPr>
              <a:spLocks noChangeShapeType="1"/>
            </p:cNvSpPr>
            <p:nvPr/>
          </p:nvSpPr>
          <p:spPr bwMode="auto">
            <a:xfrm>
              <a:off x="0" y="4156"/>
              <a:ext cx="5760" cy="0"/>
            </a:xfrm>
            <a:prstGeom prst="line">
              <a:avLst/>
            </a:prstGeom>
            <a:noFill/>
            <a:ln w="19050">
              <a:solidFill>
                <a:srgbClr val="99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latin typeface="宋体" pitchFamily="2" charset="-122"/>
                <a:ea typeface="宋体" pitchFamily="2" charset="-122"/>
              </a:endParaRPr>
            </a:p>
          </p:txBody>
        </p:sp>
      </p:grpSp>
      <p:sp>
        <p:nvSpPr>
          <p:cNvPr id="15" name="Text Box 116"/>
          <p:cNvSpPr txBox="1">
            <a:spLocks noChangeArrowheads="1"/>
          </p:cNvSpPr>
          <p:nvPr/>
        </p:nvSpPr>
        <p:spPr bwMode="auto">
          <a:xfrm>
            <a:off x="467544" y="188640"/>
            <a:ext cx="5596404" cy="523220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8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ja-JP" altLang="en-US" sz="28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３－５</a:t>
            </a:r>
            <a:r>
              <a:rPr lang="ja-JP" altLang="en-US" sz="28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．二</a:t>
            </a:r>
            <a:r>
              <a:rPr lang="ja-JP" altLang="en-US" sz="28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官能聚氨酯丙烯酸酯 </a:t>
            </a:r>
            <a:endParaRPr lang="en-US" altLang="ja-JP" sz="2800" dirty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6457949" y="152400"/>
            <a:ext cx="20748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000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 ３</a:t>
            </a:r>
            <a:r>
              <a:rPr lang="ja-JP" altLang="en-US" sz="1000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．开发品，技术的介绍</a:t>
            </a:r>
            <a:endParaRPr lang="en-US" altLang="ja-JP" sz="1000" dirty="0" smtClean="0">
              <a:solidFill>
                <a:srgbClr val="0000FF"/>
              </a:solidFill>
              <a:latin typeface="宋体" pitchFamily="2" charset="-122"/>
              <a:ea typeface="宋体" pitchFamily="2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000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ja-JP" altLang="en-US" sz="1000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　</a:t>
            </a:r>
            <a:r>
              <a:rPr lang="en-US" altLang="ja-JP" sz="1000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3-5.</a:t>
            </a:r>
            <a:r>
              <a:rPr lang="ja-JP" altLang="en-US" sz="1000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二官能聚氨酯丙烯酸酯  </a:t>
            </a:r>
            <a:endParaRPr lang="ja-JP" altLang="en-US" sz="1000" dirty="0">
              <a:solidFill>
                <a:srgbClr val="0000FF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7" name="テキスト ボックス 1"/>
          <p:cNvSpPr txBox="1">
            <a:spLocks noChangeArrowheads="1"/>
          </p:cNvSpPr>
          <p:nvPr/>
        </p:nvSpPr>
        <p:spPr bwMode="auto">
          <a:xfrm>
            <a:off x="1200225" y="6217369"/>
            <a:ext cx="305724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en-US" altLang="ja-JP" sz="14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ja-JP" altLang="en-US" sz="14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○： 既</a:t>
            </a:r>
            <a:r>
              <a:rPr lang="ja-JP" altLang="en-US" sz="1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存</a:t>
            </a:r>
            <a:r>
              <a:rPr lang="zh-CN" altLang="en-US" sz="1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物质</a:t>
            </a:r>
            <a:r>
              <a:rPr lang="ja-JP" altLang="en-US" sz="14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　　</a:t>
            </a:r>
            <a:r>
              <a:rPr lang="en-US" altLang="ja-JP" sz="14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×</a:t>
            </a:r>
            <a:r>
              <a:rPr lang="ja-JP" altLang="en-US" sz="14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： </a:t>
            </a:r>
            <a:r>
              <a:rPr lang="ja-JP" altLang="en-US" sz="1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新规</a:t>
            </a:r>
            <a:r>
              <a:rPr lang="zh-CN" altLang="en-US" sz="1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物质</a:t>
            </a:r>
            <a:r>
              <a:rPr lang="ja-JP" altLang="en-US" sz="1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 </a:t>
            </a:r>
            <a:endParaRPr lang="en-US" altLang="ja-JP" sz="1400" dirty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</p:txBody>
      </p:sp>
      <p:graphicFrame>
        <p:nvGraphicFramePr>
          <p:cNvPr id="18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910369"/>
              </p:ext>
            </p:extLst>
          </p:nvPr>
        </p:nvGraphicFramePr>
        <p:xfrm>
          <a:off x="931969" y="980728"/>
          <a:ext cx="7240431" cy="5138148"/>
        </p:xfrm>
        <a:graphic>
          <a:graphicData uri="http://schemas.openxmlformats.org/drawingml/2006/table">
            <a:tbl>
              <a:tblPr/>
              <a:tblGrid>
                <a:gridCol w="402992"/>
                <a:gridCol w="1262709"/>
                <a:gridCol w="1114946"/>
                <a:gridCol w="1114946"/>
                <a:gridCol w="1114946"/>
                <a:gridCol w="1114946"/>
                <a:gridCol w="1114946"/>
              </a:tblGrid>
              <a:tr h="302244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ＭＳ Ｐゴシック"/>
                        </a:rPr>
                        <a:t>ＵＦ－０７ＤＦ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ＭＳ Ｐゴシック"/>
                        </a:rPr>
                        <a:t>ＵＦ－Ｃ０１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ＭＳ Ｐゴシック"/>
                        </a:rPr>
                        <a:t>ＵＦ－Ｃ０２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ＭＳ Ｐゴシック"/>
                        </a:rPr>
                        <a:t>ＵＦ－Ｃ０３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ＭＳ Ｐゴシック"/>
                        </a:rPr>
                        <a:t>ＵＦ－Ｃ０４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30224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性状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外观</a:t>
                      </a:r>
                      <a:r>
                        <a:rPr lang="en-US" altLang="ja-JP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(</a:t>
                      </a:r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25℃</a:t>
                      </a:r>
                      <a:r>
                        <a:rPr lang="ja-JP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）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透明液体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透明液体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白色固体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透明液体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透明液体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224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色数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40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224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粘度、</a:t>
                      </a: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Pa･s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>
                          <a:solidFill>
                            <a:srgbClr val="FF0000"/>
                          </a:solidFill>
                          <a:effectLst/>
                          <a:latin typeface="ＭＳ Ｐゴシック"/>
                        </a:rPr>
                        <a:t>27/25℃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>
                          <a:effectLst/>
                          <a:latin typeface="ＭＳ Ｐゴシック"/>
                        </a:rPr>
                        <a:t>18/50℃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>
                          <a:effectLst/>
                          <a:latin typeface="ＭＳ Ｐゴシック"/>
                        </a:rPr>
                        <a:t>32/50℃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>
                          <a:effectLst/>
                          <a:latin typeface="ＭＳ Ｐゴシック"/>
                        </a:rPr>
                        <a:t>93/50℃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>
                          <a:effectLst/>
                          <a:latin typeface="ＭＳ Ｐゴシック"/>
                        </a:rPr>
                        <a:t>39/50℃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2244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i="0" u="none" strike="noStrike">
                          <a:effectLst/>
                          <a:latin typeface="ＭＳ Ｐゴシック"/>
                        </a:rPr>
                        <a:t>膜物性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外观</a:t>
                      </a:r>
                      <a:endParaRPr lang="ja-JP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透明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透明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透明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透明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透明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224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延展</a:t>
                      </a:r>
                      <a:r>
                        <a:rPr lang="ja-JP" alt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率</a:t>
                      </a:r>
                      <a:r>
                        <a:rPr lang="ja-JP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、％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82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>
                          <a:effectLst/>
                          <a:latin typeface="ＭＳ Ｐゴシック"/>
                        </a:rPr>
                        <a:t>84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>
                          <a:solidFill>
                            <a:srgbClr val="FF0000"/>
                          </a:solidFill>
                          <a:effectLst/>
                          <a:latin typeface="ＭＳ Ｐゴシック"/>
                        </a:rPr>
                        <a:t>128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>
                          <a:solidFill>
                            <a:srgbClr val="FF0000"/>
                          </a:solidFill>
                          <a:effectLst/>
                          <a:latin typeface="ＭＳ Ｐゴシック"/>
                        </a:rPr>
                        <a:t>121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41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224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破断</a:t>
                      </a:r>
                      <a:r>
                        <a:rPr lang="zh-CN" alt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强度</a:t>
                      </a:r>
                      <a:r>
                        <a:rPr lang="ja-JP" alt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、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MPa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>
                          <a:effectLst/>
                          <a:latin typeface="ＭＳ Ｐゴシック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224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弾性率、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ＭＰａ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>
                          <a:effectLst/>
                          <a:latin typeface="ＭＳ Ｐゴシック"/>
                        </a:rPr>
                        <a:t>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224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Ｔｇ、℃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>
                          <a:solidFill>
                            <a:srgbClr val="FF0000"/>
                          </a:solidFill>
                          <a:effectLst/>
                          <a:latin typeface="ＭＳ Ｐゴシック"/>
                        </a:rPr>
                        <a:t>-33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41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>
                          <a:solidFill>
                            <a:srgbClr val="FF0000"/>
                          </a:solidFill>
                          <a:effectLst/>
                          <a:latin typeface="ＭＳ Ｐゴシック"/>
                        </a:rPr>
                        <a:t>-13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>
                          <a:solidFill>
                            <a:srgbClr val="FF0000"/>
                          </a:solidFill>
                          <a:effectLst/>
                          <a:latin typeface="ＭＳ Ｐゴシック"/>
                        </a:rPr>
                        <a:t>-10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224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介电常数</a:t>
                      </a:r>
                      <a:endParaRPr lang="ja-JP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3.35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3.66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4.09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3.73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>
                          <a:solidFill>
                            <a:srgbClr val="FF0000"/>
                          </a:solidFill>
                          <a:effectLst/>
                          <a:latin typeface="ＭＳ Ｐゴシック"/>
                        </a:rPr>
                        <a:t>2.72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2244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登録状況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日本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○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○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○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○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○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30224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中国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○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○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○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○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○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</a:tr>
              <a:tr h="30224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台湾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○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○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○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○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○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</a:tr>
              <a:tr h="30224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韓国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○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○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○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○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×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30224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美国</a:t>
                      </a:r>
                      <a:endParaRPr lang="ja-JP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○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○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○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○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×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224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加拿大</a:t>
                      </a:r>
                      <a:endParaRPr lang="ja-JP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○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○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○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○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×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224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澳大利亚</a:t>
                      </a:r>
                      <a:endParaRPr lang="ja-JP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○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×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○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×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×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3"/>
          <p:cNvGrpSpPr>
            <a:grpSpLocks/>
          </p:cNvGrpSpPr>
          <p:nvPr/>
        </p:nvGrpSpPr>
        <p:grpSpPr bwMode="auto">
          <a:xfrm>
            <a:off x="-1" y="332656"/>
            <a:ext cx="9144001" cy="6547569"/>
            <a:chOff x="0" y="0"/>
            <a:chExt cx="5760" cy="4334"/>
          </a:xfrm>
        </p:grpSpPr>
        <p:pic>
          <p:nvPicPr>
            <p:cNvPr id="11" name="Picture 1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5" y="0"/>
              <a:ext cx="385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15"/>
            <p:cNvSpPr txBox="1">
              <a:spLocks noChangeArrowheads="1"/>
            </p:cNvSpPr>
            <p:nvPr/>
          </p:nvSpPr>
          <p:spPr bwMode="auto">
            <a:xfrm>
              <a:off x="2391" y="4161"/>
              <a:ext cx="98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itchFamily="2" charset="2"/>
                <a:buChar char="|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ja-JP" altLang="en-US" sz="1200">
                  <a:solidFill>
                    <a:srgbClr val="000000"/>
                  </a:solidFill>
                  <a:latin typeface="宋体" pitchFamily="2" charset="-122"/>
                  <a:ea typeface="宋体" pitchFamily="2" charset="-122"/>
                </a:rPr>
                <a:t>共栄社化学株式会社</a:t>
              </a:r>
            </a:p>
          </p:txBody>
        </p:sp>
        <p:sp>
          <p:nvSpPr>
            <p:cNvPr id="13" name="Line 16"/>
            <p:cNvSpPr>
              <a:spLocks noChangeShapeType="1"/>
            </p:cNvSpPr>
            <p:nvPr/>
          </p:nvSpPr>
          <p:spPr bwMode="auto">
            <a:xfrm>
              <a:off x="0" y="4156"/>
              <a:ext cx="5760" cy="0"/>
            </a:xfrm>
            <a:prstGeom prst="line">
              <a:avLst/>
            </a:prstGeom>
            <a:noFill/>
            <a:ln w="19050">
              <a:solidFill>
                <a:srgbClr val="99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latin typeface="宋体" pitchFamily="2" charset="-122"/>
                <a:ea typeface="宋体" pitchFamily="2" charset="-122"/>
              </a:endParaRPr>
            </a:p>
          </p:txBody>
        </p:sp>
      </p:grp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539750" y="333375"/>
            <a:ext cx="2808114" cy="461665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4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ja-JP" altLang="en-US" sz="24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Ｓ．Ｓ</a:t>
            </a:r>
            <a:r>
              <a:rPr lang="ja-JP" altLang="en-US" sz="2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．</a:t>
            </a:r>
            <a:r>
              <a:rPr lang="zh-CN" altLang="en-US" sz="2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曲线</a:t>
            </a:r>
            <a:r>
              <a:rPr lang="ja-JP" altLang="en-US" sz="2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 </a:t>
            </a:r>
            <a:endParaRPr lang="ja-JP" altLang="en-US" sz="2400" dirty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340767"/>
            <a:ext cx="8281934" cy="4246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6457949" y="152400"/>
            <a:ext cx="269669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000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 ３</a:t>
            </a:r>
            <a:r>
              <a:rPr lang="ja-JP" altLang="en-US" sz="1000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．开发品，技术的介绍</a:t>
            </a:r>
            <a:endParaRPr lang="en-US" altLang="ja-JP" sz="1000" dirty="0" smtClean="0">
              <a:solidFill>
                <a:srgbClr val="0000FF"/>
              </a:solidFill>
              <a:latin typeface="宋体" pitchFamily="2" charset="-122"/>
              <a:ea typeface="宋体" pitchFamily="2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000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ja-JP" altLang="en-US" sz="1000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　</a:t>
            </a:r>
            <a:r>
              <a:rPr lang="en-US" altLang="ja-JP" sz="1000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3-5.</a:t>
            </a:r>
            <a:r>
              <a:rPr lang="ja-JP" altLang="en-US" sz="1000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二官能聚氨酯丙烯酸酯  </a:t>
            </a:r>
            <a:endParaRPr lang="ja-JP" altLang="en-US" sz="1000" dirty="0">
              <a:solidFill>
                <a:srgbClr val="0000FF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3"/>
          <p:cNvGrpSpPr>
            <a:grpSpLocks/>
          </p:cNvGrpSpPr>
          <p:nvPr/>
        </p:nvGrpSpPr>
        <p:grpSpPr bwMode="auto">
          <a:xfrm>
            <a:off x="0" y="0"/>
            <a:ext cx="9144000" cy="6880225"/>
            <a:chOff x="0" y="0"/>
            <a:chExt cx="5760" cy="4334"/>
          </a:xfrm>
        </p:grpSpPr>
        <p:pic>
          <p:nvPicPr>
            <p:cNvPr id="21" name="Picture 1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5" y="0"/>
              <a:ext cx="385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 Box 15"/>
            <p:cNvSpPr txBox="1">
              <a:spLocks noChangeArrowheads="1"/>
            </p:cNvSpPr>
            <p:nvPr/>
          </p:nvSpPr>
          <p:spPr bwMode="auto">
            <a:xfrm>
              <a:off x="2391" y="4161"/>
              <a:ext cx="98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itchFamily="2" charset="2"/>
                <a:buChar char="|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ja-JP" altLang="en-US" sz="1200">
                  <a:solidFill>
                    <a:srgbClr val="000000"/>
                  </a:solidFill>
                  <a:latin typeface="宋体" pitchFamily="2" charset="-122"/>
                  <a:ea typeface="宋体" pitchFamily="2" charset="-122"/>
                </a:rPr>
                <a:t>共栄社化学株式会社</a:t>
              </a:r>
            </a:p>
          </p:txBody>
        </p:sp>
        <p:sp>
          <p:nvSpPr>
            <p:cNvPr id="23" name="Line 16"/>
            <p:cNvSpPr>
              <a:spLocks noChangeShapeType="1"/>
            </p:cNvSpPr>
            <p:nvPr/>
          </p:nvSpPr>
          <p:spPr bwMode="auto">
            <a:xfrm>
              <a:off x="0" y="4156"/>
              <a:ext cx="5760" cy="0"/>
            </a:xfrm>
            <a:prstGeom prst="line">
              <a:avLst/>
            </a:prstGeom>
            <a:noFill/>
            <a:ln w="19050">
              <a:solidFill>
                <a:srgbClr val="99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latin typeface="宋体" pitchFamily="2" charset="-122"/>
                <a:ea typeface="宋体" pitchFamily="2" charset="-122"/>
              </a:endParaRPr>
            </a:p>
          </p:txBody>
        </p:sp>
      </p:grp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539750" y="303213"/>
            <a:ext cx="3887788" cy="461665"/>
          </a:xfrm>
          <a:prstGeom prst="rect">
            <a:avLst/>
          </a:pr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4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ja-JP" altLang="en-US" sz="2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ＵＦ系列ＵＡ</a:t>
            </a:r>
            <a:r>
              <a:rPr lang="zh-CN" altLang="en-US" sz="2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的开展</a:t>
            </a:r>
            <a:r>
              <a:rPr lang="ja-JP" altLang="en-US" sz="24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状</a:t>
            </a:r>
            <a:r>
              <a:rPr lang="ja-JP" altLang="en-US" sz="24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況 </a:t>
            </a:r>
          </a:p>
        </p:txBody>
      </p:sp>
      <p:sp>
        <p:nvSpPr>
          <p:cNvPr id="25" name="テキスト ボックス 9"/>
          <p:cNvSpPr txBox="1">
            <a:spLocks noChangeArrowheads="1"/>
          </p:cNvSpPr>
          <p:nvPr/>
        </p:nvSpPr>
        <p:spPr bwMode="auto">
          <a:xfrm>
            <a:off x="755650" y="1033463"/>
            <a:ext cx="2250937" cy="40011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ja-JP" altLang="en-US" sz="20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 ＵＦ－０７ＤＦ </a:t>
            </a:r>
          </a:p>
        </p:txBody>
      </p:sp>
      <p:sp>
        <p:nvSpPr>
          <p:cNvPr id="26" name="テキスト ボックス 10"/>
          <p:cNvSpPr txBox="1">
            <a:spLocks noChangeArrowheads="1"/>
          </p:cNvSpPr>
          <p:nvPr/>
        </p:nvSpPr>
        <p:spPr bwMode="auto">
          <a:xfrm>
            <a:off x="1109663" y="2009775"/>
            <a:ext cx="58641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ja-JP" altLang="en-US" sz="20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ja-JP" altLang="en-US" sz="20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・</a:t>
            </a:r>
            <a:r>
              <a:rPr lang="zh-CN" altLang="en-US" sz="20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客户</a:t>
            </a:r>
            <a:r>
              <a:rPr lang="ja-JP" altLang="en-US" sz="20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品</a:t>
            </a:r>
            <a:r>
              <a:rPr lang="zh-CN" altLang="en-US" sz="20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方面的</a:t>
            </a:r>
            <a:r>
              <a:rPr lang="ja-JP" altLang="en-US" sz="20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光学</a:t>
            </a:r>
            <a:r>
              <a:rPr lang="ja-JP" altLang="en-US" sz="20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粘接着</a:t>
            </a:r>
            <a:r>
              <a:rPr lang="ja-JP" altLang="en-US" sz="20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用途</a:t>
            </a:r>
            <a:r>
              <a:rPr lang="zh-CN" altLang="en-US" sz="20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方面的评价</a:t>
            </a:r>
            <a:r>
              <a:rPr lang="ja-JP" altLang="en-US" sz="20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良好 </a:t>
            </a:r>
            <a:endParaRPr lang="ja-JP" altLang="en-US" sz="2000" dirty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7" name="テキスト ボックス 11"/>
          <p:cNvSpPr txBox="1">
            <a:spLocks noChangeArrowheads="1"/>
          </p:cNvSpPr>
          <p:nvPr/>
        </p:nvSpPr>
        <p:spPr bwMode="auto">
          <a:xfrm>
            <a:off x="1108075" y="1577975"/>
            <a:ext cx="40623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ja-JP" altLang="en-US" sz="20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ja-JP" altLang="en-US" sz="20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・</a:t>
            </a:r>
            <a:r>
              <a:rPr lang="en-US" altLang="ja-JP" sz="20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Dicing</a:t>
            </a:r>
            <a:r>
              <a:rPr lang="ja-JP" altLang="en-US" sz="20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胶带用途</a:t>
            </a:r>
            <a:r>
              <a:rPr lang="zh-CN" altLang="en-US" sz="20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方面评价</a:t>
            </a:r>
            <a:r>
              <a:rPr lang="ja-JP" altLang="en-US" sz="20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良好 </a:t>
            </a:r>
            <a:endParaRPr lang="en-US" altLang="ja-JP" sz="2000" dirty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8" name="テキスト ボックス 14"/>
          <p:cNvSpPr txBox="1">
            <a:spLocks noChangeArrowheads="1"/>
          </p:cNvSpPr>
          <p:nvPr/>
        </p:nvSpPr>
        <p:spPr bwMode="auto">
          <a:xfrm>
            <a:off x="755650" y="2997200"/>
            <a:ext cx="1992853" cy="40011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ja-JP" altLang="en-US" sz="200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 ＵＦ－Ｃ０１ </a:t>
            </a:r>
          </a:p>
        </p:txBody>
      </p:sp>
      <p:sp>
        <p:nvSpPr>
          <p:cNvPr id="29" name="テキスト ボックス 15"/>
          <p:cNvSpPr txBox="1">
            <a:spLocks noChangeArrowheads="1"/>
          </p:cNvSpPr>
          <p:nvPr/>
        </p:nvSpPr>
        <p:spPr bwMode="auto">
          <a:xfrm>
            <a:off x="1108075" y="3429000"/>
            <a:ext cx="7058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ja-JP" altLang="en-US" sz="20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 ・耐</a:t>
            </a:r>
            <a:r>
              <a:rPr lang="ja-JP" altLang="en-US" sz="20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黄变性，</a:t>
            </a:r>
            <a:r>
              <a:rPr lang="zh-CN" altLang="en-US" sz="20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复原</a:t>
            </a:r>
            <a:r>
              <a:rPr lang="ja-JP" altLang="en-US" sz="20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性</a:t>
            </a:r>
            <a:r>
              <a:rPr lang="zh-CN" altLang="en-US" sz="20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方面，结果显示</a:t>
            </a:r>
            <a:r>
              <a:rPr lang="ja-JP" altLang="en-US" sz="20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良好</a:t>
            </a:r>
            <a:endParaRPr lang="en-US" altLang="ja-JP" sz="2000" dirty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0" name="テキスト ボックス 16"/>
          <p:cNvSpPr txBox="1">
            <a:spLocks noChangeArrowheads="1"/>
          </p:cNvSpPr>
          <p:nvPr/>
        </p:nvSpPr>
        <p:spPr bwMode="auto">
          <a:xfrm>
            <a:off x="755650" y="3948113"/>
            <a:ext cx="1992853" cy="40011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ja-JP" altLang="en-US" sz="200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 ＵＦ－Ｃ０２ </a:t>
            </a:r>
          </a:p>
        </p:txBody>
      </p:sp>
      <p:sp>
        <p:nvSpPr>
          <p:cNvPr id="31" name="テキスト ボックス 17"/>
          <p:cNvSpPr txBox="1">
            <a:spLocks noChangeArrowheads="1"/>
          </p:cNvSpPr>
          <p:nvPr/>
        </p:nvSpPr>
        <p:spPr bwMode="auto">
          <a:xfrm>
            <a:off x="1109663" y="4379913"/>
            <a:ext cx="53479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ja-JP" altLang="en-US" sz="20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ja-JP" altLang="en-US" sz="20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・</a:t>
            </a:r>
            <a:r>
              <a:rPr lang="zh-CN" altLang="en-US" sz="20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客户</a:t>
            </a:r>
            <a:r>
              <a:rPr lang="ja-JP" altLang="en-US" sz="20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品</a:t>
            </a:r>
            <a:r>
              <a:rPr lang="zh-CN" altLang="en-US" sz="20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方面的耐污染</a:t>
            </a:r>
            <a:r>
              <a:rPr lang="ja-JP" altLang="en-US" sz="20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性</a:t>
            </a:r>
            <a:r>
              <a:rPr lang="zh-CN" altLang="en-US" sz="20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及</a:t>
            </a:r>
            <a:r>
              <a:rPr lang="ja-JP" altLang="en-US" sz="20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加温</a:t>
            </a:r>
            <a:r>
              <a:rPr lang="zh-CN" altLang="en-US" sz="20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伸长</a:t>
            </a:r>
            <a:r>
              <a:rPr lang="ja-JP" altLang="en-US" sz="20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性良好 </a:t>
            </a:r>
            <a:endParaRPr lang="en-US" altLang="ja-JP" sz="2000" dirty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2" name="テキスト ボックス 18"/>
          <p:cNvSpPr txBox="1">
            <a:spLocks noChangeArrowheads="1"/>
          </p:cNvSpPr>
          <p:nvPr/>
        </p:nvSpPr>
        <p:spPr bwMode="auto">
          <a:xfrm>
            <a:off x="755650" y="4864100"/>
            <a:ext cx="1992853" cy="40011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ja-JP" altLang="en-US" sz="200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 ＵＦ－Ｃ０４ </a:t>
            </a:r>
          </a:p>
        </p:txBody>
      </p:sp>
      <p:sp>
        <p:nvSpPr>
          <p:cNvPr id="33" name="テキスト ボックス 19"/>
          <p:cNvSpPr txBox="1">
            <a:spLocks noChangeArrowheads="1"/>
          </p:cNvSpPr>
          <p:nvPr/>
        </p:nvSpPr>
        <p:spPr bwMode="auto">
          <a:xfrm>
            <a:off x="1111250" y="5318125"/>
            <a:ext cx="69028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ja-JP" altLang="en-US" sz="20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ja-JP" altLang="en-US" sz="20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・</a:t>
            </a:r>
            <a:r>
              <a:rPr lang="zh-CN" altLang="en-US" sz="20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作为</a:t>
            </a:r>
            <a:r>
              <a:rPr lang="en-US" altLang="ja-JP" sz="2000" dirty="0" err="1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Polybuta</a:t>
            </a:r>
            <a:r>
              <a:rPr lang="zh-CN" altLang="en-US" sz="20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系列</a:t>
            </a:r>
            <a:r>
              <a:rPr lang="zh-CN" altLang="en-US" sz="20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的</a:t>
            </a:r>
            <a:r>
              <a:rPr lang="ja-JP" altLang="en-US" sz="20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聚氨酯</a:t>
            </a:r>
            <a:r>
              <a:rPr lang="zh-CN" altLang="en-US" sz="20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，与各种单体的</a:t>
            </a:r>
            <a:r>
              <a:rPr lang="ja-JP" altLang="en-US" sz="20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相</a:t>
            </a:r>
            <a:r>
              <a:rPr lang="ja-JP" altLang="en-US" sz="20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溶</a:t>
            </a:r>
            <a:r>
              <a:rPr lang="ja-JP" altLang="en-US" sz="20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性良好 </a:t>
            </a:r>
            <a:endParaRPr lang="en-US" altLang="ja-JP" sz="2000" dirty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4" name="テキスト ボックス 20"/>
          <p:cNvSpPr txBox="1">
            <a:spLocks noChangeArrowheads="1"/>
          </p:cNvSpPr>
          <p:nvPr/>
        </p:nvSpPr>
        <p:spPr bwMode="auto">
          <a:xfrm>
            <a:off x="1108075" y="5718235"/>
            <a:ext cx="656026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ja-JP" altLang="en-US" sz="20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ja-JP" altLang="en-US" sz="20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・低介电常数</a:t>
            </a:r>
            <a:r>
              <a:rPr lang="zh-CN" altLang="en-US" sz="20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方面有要求的光</a:t>
            </a:r>
            <a:r>
              <a:rPr lang="ja-JP" altLang="en-US" sz="20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学粘着剂用</a:t>
            </a:r>
            <a:r>
              <a:rPr lang="zh-CN" altLang="en-US" sz="20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方面值得</a:t>
            </a:r>
            <a:r>
              <a:rPr lang="ja-JP" altLang="en-US" sz="20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期待 </a:t>
            </a:r>
            <a:endParaRPr lang="en-US" altLang="ja-JP" sz="2000" dirty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5" name="テキスト ボックス 21"/>
          <p:cNvSpPr txBox="1">
            <a:spLocks noChangeArrowheads="1"/>
          </p:cNvSpPr>
          <p:nvPr/>
        </p:nvSpPr>
        <p:spPr bwMode="auto">
          <a:xfrm>
            <a:off x="1109663" y="2381250"/>
            <a:ext cx="35413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l" eaLnBrk="1" hangingPunct="1"/>
            <a:r>
              <a:rPr lang="ja-JP" altLang="en-US" sz="20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 ・ＤＦＲ</a:t>
            </a:r>
            <a:r>
              <a:rPr lang="ja-JP" altLang="en-US" sz="20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用途</a:t>
            </a:r>
            <a:r>
              <a:rPr lang="zh-CN" altLang="en-US" sz="20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方面值得期待</a:t>
            </a:r>
            <a:r>
              <a:rPr lang="ja-JP" altLang="en-US" sz="20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 </a:t>
            </a:r>
            <a:endParaRPr lang="ja-JP" altLang="en-US" sz="2000" dirty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6457949" y="152400"/>
            <a:ext cx="20748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000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 ３</a:t>
            </a:r>
            <a:r>
              <a:rPr lang="ja-JP" altLang="en-US" sz="1000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．开发品，技术的介绍</a:t>
            </a:r>
            <a:endParaRPr lang="en-US" altLang="ja-JP" sz="1000" dirty="0" smtClean="0">
              <a:solidFill>
                <a:srgbClr val="0000FF"/>
              </a:solidFill>
              <a:latin typeface="宋体" pitchFamily="2" charset="-122"/>
              <a:ea typeface="宋体" pitchFamily="2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000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ja-JP" altLang="en-US" sz="1000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　</a:t>
            </a:r>
            <a:r>
              <a:rPr lang="en-US" altLang="ja-JP" sz="1000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3-5.</a:t>
            </a:r>
            <a:r>
              <a:rPr lang="ja-JP" altLang="en-US" sz="1000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二官能聚氨酯丙烯酸酯  </a:t>
            </a:r>
            <a:endParaRPr lang="ja-JP" altLang="en-US" sz="1000" dirty="0">
              <a:solidFill>
                <a:srgbClr val="0000FF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3851386" y="3324225"/>
            <a:ext cx="14205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dirty="0" smtClean="0"/>
              <a:t>谢谢！</a:t>
            </a:r>
            <a:endParaRPr lang="ja-JP" altLang="en-US" dirty="0"/>
          </a:p>
        </p:txBody>
      </p:sp>
      <p:grpSp>
        <p:nvGrpSpPr>
          <p:cNvPr id="18" name="Group 4"/>
          <p:cNvGrpSpPr>
            <a:grpSpLocks/>
          </p:cNvGrpSpPr>
          <p:nvPr/>
        </p:nvGrpSpPr>
        <p:grpSpPr bwMode="auto">
          <a:xfrm>
            <a:off x="0" y="0"/>
            <a:ext cx="9144000" cy="6880225"/>
            <a:chOff x="0" y="0"/>
            <a:chExt cx="5760" cy="4334"/>
          </a:xfrm>
        </p:grpSpPr>
        <p:pic>
          <p:nvPicPr>
            <p:cNvPr id="19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5" y="0"/>
              <a:ext cx="385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 Box 6"/>
            <p:cNvSpPr txBox="1">
              <a:spLocks noChangeArrowheads="1"/>
            </p:cNvSpPr>
            <p:nvPr/>
          </p:nvSpPr>
          <p:spPr bwMode="auto">
            <a:xfrm>
              <a:off x="2391" y="4161"/>
              <a:ext cx="98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itchFamily="2" charset="2"/>
                <a:buChar char="|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ja-JP" altLang="en-US" sz="1200">
                  <a:solidFill>
                    <a:srgbClr val="000000"/>
                  </a:solidFill>
                  <a:latin typeface="Arial" charset="0"/>
                </a:rPr>
                <a:t>共栄社化学株式会社</a:t>
              </a:r>
            </a:p>
          </p:txBody>
        </p:sp>
        <p:sp>
          <p:nvSpPr>
            <p:cNvPr id="21" name="Line 7"/>
            <p:cNvSpPr>
              <a:spLocks noChangeShapeType="1"/>
            </p:cNvSpPr>
            <p:nvPr/>
          </p:nvSpPr>
          <p:spPr bwMode="auto">
            <a:xfrm>
              <a:off x="0" y="4156"/>
              <a:ext cx="5760" cy="0"/>
            </a:xfrm>
            <a:prstGeom prst="line">
              <a:avLst/>
            </a:prstGeom>
            <a:noFill/>
            <a:ln w="19050">
              <a:solidFill>
                <a:srgbClr val="99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横巻き 1"/>
          <p:cNvSpPr/>
          <p:nvPr/>
        </p:nvSpPr>
        <p:spPr bwMode="auto">
          <a:xfrm>
            <a:off x="683568" y="5213434"/>
            <a:ext cx="7668344" cy="1274763"/>
          </a:xfrm>
          <a:prstGeom prst="horizontalScroll">
            <a:avLst>
              <a:gd name="adj" fmla="val 8790"/>
            </a:avLst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dobe 宋体 Std L" pitchFamily="18" charset="-122"/>
              <a:ea typeface="Adobe 宋体 Std L" pitchFamily="18" charset="-122"/>
            </a:endParaRPr>
          </a:p>
        </p:txBody>
      </p:sp>
      <p:grpSp>
        <p:nvGrpSpPr>
          <p:cNvPr id="12" name="Group 4"/>
          <p:cNvGrpSpPr>
            <a:grpSpLocks/>
          </p:cNvGrpSpPr>
          <p:nvPr/>
        </p:nvGrpSpPr>
        <p:grpSpPr bwMode="auto">
          <a:xfrm>
            <a:off x="0" y="0"/>
            <a:ext cx="9144000" cy="6881813"/>
            <a:chOff x="0" y="0"/>
            <a:chExt cx="5760" cy="4335"/>
          </a:xfrm>
        </p:grpSpPr>
        <p:pic>
          <p:nvPicPr>
            <p:cNvPr id="13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5" y="0"/>
              <a:ext cx="385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 Box 6"/>
            <p:cNvSpPr txBox="1">
              <a:spLocks noChangeArrowheads="1"/>
            </p:cNvSpPr>
            <p:nvPr/>
          </p:nvSpPr>
          <p:spPr bwMode="auto">
            <a:xfrm>
              <a:off x="2391" y="4161"/>
              <a:ext cx="1016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itchFamily="2" charset="2"/>
                <a:buChar char="|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ja-JP" altLang="en-US" sz="1200">
                  <a:solidFill>
                    <a:srgbClr val="000000"/>
                  </a:solidFill>
                  <a:latin typeface="Adobe 宋体 Std L" pitchFamily="18" charset="-122"/>
                  <a:ea typeface="Adobe 宋体 Std L" pitchFamily="18" charset="-122"/>
                </a:rPr>
                <a:t>共栄社化学株式会社</a:t>
              </a:r>
            </a:p>
          </p:txBody>
        </p:sp>
        <p:sp>
          <p:nvSpPr>
            <p:cNvPr id="15" name="Line 7"/>
            <p:cNvSpPr>
              <a:spLocks noChangeShapeType="1"/>
            </p:cNvSpPr>
            <p:nvPr/>
          </p:nvSpPr>
          <p:spPr bwMode="auto">
            <a:xfrm>
              <a:off x="0" y="4156"/>
              <a:ext cx="5760" cy="0"/>
            </a:xfrm>
            <a:prstGeom prst="line">
              <a:avLst/>
            </a:prstGeom>
            <a:noFill/>
            <a:ln w="19050">
              <a:solidFill>
                <a:srgbClr val="99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latin typeface="Adobe 宋体 Std L" pitchFamily="18" charset="-122"/>
                <a:ea typeface="Adobe 宋体 Std L" pitchFamily="18" charset="-122"/>
              </a:endParaRPr>
            </a:p>
          </p:txBody>
        </p:sp>
      </p:grpSp>
      <p:sp>
        <p:nvSpPr>
          <p:cNvPr id="16" name="テキスト ボックス 4"/>
          <p:cNvSpPr txBox="1">
            <a:spLocks noChangeArrowheads="1"/>
          </p:cNvSpPr>
          <p:nvPr/>
        </p:nvSpPr>
        <p:spPr bwMode="auto">
          <a:xfrm>
            <a:off x="978423" y="5373216"/>
            <a:ext cx="737349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000" b="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r>
              <a:rPr lang="ja-JP" altLang="en-US" sz="2000" b="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・ 主要工</a:t>
            </a:r>
            <a:r>
              <a:rPr lang="zh-CN" altLang="en-US" sz="2000" b="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场</a:t>
            </a:r>
            <a:r>
              <a:rPr lang="ja-JP" altLang="en-US" sz="2000" b="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　</a:t>
            </a:r>
            <a:r>
              <a:rPr lang="zh-CN" altLang="en-US" sz="2000" b="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生产所有</a:t>
            </a:r>
            <a:r>
              <a:rPr lang="zh-CN" altLang="en-US" sz="2000" b="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事业</a:t>
            </a:r>
            <a:r>
              <a:rPr lang="ja-JP" altLang="en-US" sz="2000" b="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部</a:t>
            </a:r>
            <a:r>
              <a:rPr lang="zh-CN" altLang="en-US" sz="2000" b="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的</a:t>
            </a:r>
            <a:r>
              <a:rPr lang="zh-CN" altLang="en-US" sz="2000" b="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产品</a:t>
            </a:r>
            <a:r>
              <a:rPr lang="ja-JP" altLang="en-US" sz="2000" b="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endParaRPr lang="en-US" altLang="ja-JP" sz="2000" b="0" dirty="0" smtClean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000" b="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・ 敷地</a:t>
            </a:r>
            <a:r>
              <a:rPr lang="zh-CN" altLang="en-US" sz="2000" b="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面积</a:t>
            </a:r>
            <a:r>
              <a:rPr lang="ja-JP" altLang="en-US" sz="2000" b="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　</a:t>
            </a:r>
            <a:r>
              <a:rPr lang="ja-JP" altLang="en-US" sz="2000" b="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約</a:t>
            </a:r>
            <a:r>
              <a:rPr lang="en-US" altLang="ja-JP" sz="2000" b="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33,000</a:t>
            </a:r>
            <a:r>
              <a:rPr lang="zh-CN" altLang="en-US" sz="2000" b="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㎡</a:t>
            </a:r>
            <a:endParaRPr lang="ja-JP" altLang="en-US" sz="2000" b="0" dirty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000" b="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・</a:t>
            </a:r>
            <a:r>
              <a:rPr lang="zh-CN" altLang="en-US" sz="2000" b="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机能性化学品事业</a:t>
            </a:r>
            <a:r>
              <a:rPr lang="zh-CN" altLang="en-US" sz="2000" b="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部由甲基</a:t>
            </a:r>
            <a:r>
              <a:rPr lang="zh-CN" altLang="en-US" sz="2000" b="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丙烯酸衍生物的生产开始</a:t>
            </a:r>
            <a:endParaRPr lang="ja-JP" altLang="en-US" sz="2000" b="0" dirty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885800"/>
            <a:ext cx="7361237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16"/>
          <p:cNvSpPr txBox="1">
            <a:spLocks noChangeArrowheads="1"/>
          </p:cNvSpPr>
          <p:nvPr/>
        </p:nvSpPr>
        <p:spPr bwMode="auto">
          <a:xfrm>
            <a:off x="614586" y="260648"/>
            <a:ext cx="1611339" cy="461665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4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奈</a:t>
            </a:r>
            <a:r>
              <a:rPr lang="ja-JP" altLang="en-US" sz="24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良</a:t>
            </a:r>
            <a:r>
              <a:rPr lang="zh-CN" altLang="en-US" sz="24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工场</a:t>
            </a:r>
            <a:r>
              <a:rPr lang="ja-JP" altLang="en-US" sz="24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endParaRPr lang="en-US" altLang="ja-JP" sz="2400" dirty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6457950" y="152400"/>
            <a:ext cx="178593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000" dirty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 １</a:t>
            </a:r>
            <a:r>
              <a:rPr lang="ja-JP" altLang="en-US" sz="1000" dirty="0" smtClean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．</a:t>
            </a:r>
            <a:r>
              <a:rPr lang="zh-CN" altLang="en-US" sz="1000" dirty="0" smtClean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公司简介及事业介绍</a:t>
            </a:r>
            <a:endParaRPr lang="ja-JP" altLang="en-US" sz="1000" dirty="0">
              <a:solidFill>
                <a:srgbClr val="0000FF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16"/>
          <p:cNvSpPr txBox="1">
            <a:spLocks noChangeArrowheads="1"/>
          </p:cNvSpPr>
          <p:nvPr/>
        </p:nvSpPr>
        <p:spPr bwMode="auto">
          <a:xfrm>
            <a:off x="525810" y="260648"/>
            <a:ext cx="1907895" cy="461665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40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奈良研究所 </a:t>
            </a:r>
            <a:endParaRPr lang="en-US" altLang="ja-JP" sz="240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  <p:pic>
        <p:nvPicPr>
          <p:cNvPr id="9219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909638"/>
            <a:ext cx="7102475" cy="498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89513"/>
            <a:ext cx="32162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1" name="Group 7"/>
          <p:cNvGrpSpPr>
            <a:grpSpLocks/>
          </p:cNvGrpSpPr>
          <p:nvPr/>
        </p:nvGrpSpPr>
        <p:grpSpPr bwMode="auto">
          <a:xfrm>
            <a:off x="0" y="0"/>
            <a:ext cx="9144000" cy="6881813"/>
            <a:chOff x="0" y="0"/>
            <a:chExt cx="5760" cy="4335"/>
          </a:xfrm>
        </p:grpSpPr>
        <p:pic>
          <p:nvPicPr>
            <p:cNvPr id="9222" name="Picture 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5" y="0"/>
              <a:ext cx="385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3" name="Text Box 9"/>
            <p:cNvSpPr txBox="1">
              <a:spLocks noChangeArrowheads="1"/>
            </p:cNvSpPr>
            <p:nvPr/>
          </p:nvSpPr>
          <p:spPr bwMode="auto">
            <a:xfrm>
              <a:off x="2391" y="4161"/>
              <a:ext cx="1016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itchFamily="2" charset="2"/>
                <a:buChar char="|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ja-JP" altLang="en-US" sz="1200">
                  <a:solidFill>
                    <a:srgbClr val="000000"/>
                  </a:solidFill>
                  <a:latin typeface="Adobe 宋体 Std L" pitchFamily="18" charset="-122"/>
                  <a:ea typeface="Adobe 宋体 Std L" pitchFamily="18" charset="-122"/>
                </a:rPr>
                <a:t>共栄社化学株式会社</a:t>
              </a:r>
            </a:p>
          </p:txBody>
        </p:sp>
        <p:sp>
          <p:nvSpPr>
            <p:cNvPr id="9224" name="Line 10"/>
            <p:cNvSpPr>
              <a:spLocks noChangeShapeType="1"/>
            </p:cNvSpPr>
            <p:nvPr/>
          </p:nvSpPr>
          <p:spPr bwMode="auto">
            <a:xfrm>
              <a:off x="0" y="4156"/>
              <a:ext cx="5760" cy="0"/>
            </a:xfrm>
            <a:prstGeom prst="line">
              <a:avLst/>
            </a:prstGeom>
            <a:noFill/>
            <a:ln w="19050">
              <a:solidFill>
                <a:srgbClr val="99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latin typeface="Adobe 宋体 Std L" pitchFamily="18" charset="-122"/>
                <a:ea typeface="Adobe 宋体 Std L" pitchFamily="18" charset="-122"/>
              </a:endParaRPr>
            </a:p>
          </p:txBody>
        </p:sp>
      </p:grp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457950" y="152400"/>
            <a:ext cx="17859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000" dirty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 １</a:t>
            </a:r>
            <a:r>
              <a:rPr lang="ja-JP" altLang="en-US" sz="1000" dirty="0" smtClean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．会社および事業のご紹介 </a:t>
            </a:r>
            <a:endParaRPr lang="ja-JP" altLang="en-US" sz="1000" dirty="0">
              <a:solidFill>
                <a:srgbClr val="0000FF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横巻き 8"/>
          <p:cNvSpPr/>
          <p:nvPr/>
        </p:nvSpPr>
        <p:spPr bwMode="auto">
          <a:xfrm>
            <a:off x="1531898" y="5187517"/>
            <a:ext cx="5560382" cy="1370773"/>
          </a:xfrm>
          <a:prstGeom prst="horizontalScroll">
            <a:avLst>
              <a:gd name="adj" fmla="val 7640"/>
            </a:avLst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21" name="Text Box 116"/>
          <p:cNvSpPr txBox="1">
            <a:spLocks noChangeArrowheads="1"/>
          </p:cNvSpPr>
          <p:nvPr/>
        </p:nvSpPr>
        <p:spPr bwMode="auto">
          <a:xfrm>
            <a:off x="454025" y="116632"/>
            <a:ext cx="1592103" cy="461665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4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滋</a:t>
            </a:r>
            <a:r>
              <a:rPr lang="ja-JP" altLang="en-US" sz="24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賀</a:t>
            </a:r>
            <a:r>
              <a:rPr lang="zh-CN" altLang="en-US" sz="24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工厂</a:t>
            </a:r>
            <a:r>
              <a:rPr lang="ja-JP" altLang="en-US" sz="24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endParaRPr lang="en-US" altLang="ja-JP" sz="2400" dirty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  <p:grpSp>
        <p:nvGrpSpPr>
          <p:cNvPr id="22" name="Group 1029"/>
          <p:cNvGrpSpPr>
            <a:grpSpLocks/>
          </p:cNvGrpSpPr>
          <p:nvPr/>
        </p:nvGrpSpPr>
        <p:grpSpPr bwMode="auto">
          <a:xfrm>
            <a:off x="0" y="0"/>
            <a:ext cx="9144000" cy="6881813"/>
            <a:chOff x="0" y="0"/>
            <a:chExt cx="5760" cy="4335"/>
          </a:xfrm>
        </p:grpSpPr>
        <p:pic>
          <p:nvPicPr>
            <p:cNvPr id="23" name="Picture 103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5" y="0"/>
              <a:ext cx="385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 Box 1031"/>
            <p:cNvSpPr txBox="1">
              <a:spLocks noChangeArrowheads="1"/>
            </p:cNvSpPr>
            <p:nvPr/>
          </p:nvSpPr>
          <p:spPr bwMode="auto">
            <a:xfrm>
              <a:off x="2391" y="4161"/>
              <a:ext cx="1016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itchFamily="2" charset="2"/>
                <a:buChar char="|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ja-JP" altLang="en-US" sz="1200">
                  <a:solidFill>
                    <a:srgbClr val="000000"/>
                  </a:solidFill>
                  <a:latin typeface="Adobe 宋体 Std L" pitchFamily="18" charset="-122"/>
                  <a:ea typeface="Adobe 宋体 Std L" pitchFamily="18" charset="-122"/>
                </a:rPr>
                <a:t>共栄社化学株式会社</a:t>
              </a:r>
            </a:p>
          </p:txBody>
        </p:sp>
        <p:sp>
          <p:nvSpPr>
            <p:cNvPr id="25" name="Line 1032"/>
            <p:cNvSpPr>
              <a:spLocks noChangeShapeType="1"/>
            </p:cNvSpPr>
            <p:nvPr/>
          </p:nvSpPr>
          <p:spPr bwMode="auto">
            <a:xfrm>
              <a:off x="0" y="4156"/>
              <a:ext cx="5760" cy="0"/>
            </a:xfrm>
            <a:prstGeom prst="line">
              <a:avLst/>
            </a:prstGeom>
            <a:noFill/>
            <a:ln w="19050">
              <a:solidFill>
                <a:srgbClr val="99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latin typeface="Adobe 宋体 Std L" pitchFamily="18" charset="-122"/>
                <a:ea typeface="Adobe 宋体 Std L" pitchFamily="18" charset="-122"/>
              </a:endParaRPr>
            </a:p>
          </p:txBody>
        </p:sp>
      </p:grpSp>
      <p:sp>
        <p:nvSpPr>
          <p:cNvPr id="26" name="Rectangle 1027"/>
          <p:cNvSpPr txBox="1">
            <a:spLocks noChangeArrowheads="1"/>
          </p:cNvSpPr>
          <p:nvPr/>
        </p:nvSpPr>
        <p:spPr bwMode="auto">
          <a:xfrm>
            <a:off x="1763688" y="5348506"/>
            <a:ext cx="5153044" cy="115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000" b="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・ ２００９年</a:t>
            </a:r>
            <a:r>
              <a:rPr lang="ja-JP" altLang="en-US" sz="2000" b="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３月</a:t>
            </a:r>
            <a:r>
              <a:rPr lang="ja-JP" altLang="en-US" sz="2000" b="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竣工敷地</a:t>
            </a:r>
            <a:r>
              <a:rPr lang="zh-CN" altLang="en-US" sz="2000" b="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面积</a:t>
            </a:r>
            <a:r>
              <a:rPr lang="ja-JP" altLang="en-US" sz="2000" b="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約</a:t>
            </a:r>
            <a:r>
              <a:rPr lang="en-US" altLang="ja-JP" sz="2000" b="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26,500</a:t>
            </a:r>
            <a:r>
              <a:rPr lang="zh-CN" altLang="en-US" sz="2000" b="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㎡</a:t>
            </a:r>
            <a:endParaRPr lang="en-US" altLang="ja-JP" sz="2000" b="0" dirty="0" smtClean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ja-JP" altLang="en-US" sz="2000" b="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・ </a:t>
            </a:r>
            <a:r>
              <a:rPr lang="zh-CN" altLang="en-US" sz="2000" b="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设有危险品自动化仓库</a:t>
            </a:r>
            <a:endParaRPr lang="en-US" altLang="zh-CN" sz="2000" b="0" dirty="0" smtClean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ja-JP" altLang="en-US" sz="2000" b="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・ </a:t>
            </a:r>
            <a:r>
              <a:rPr lang="zh-CN" altLang="en-US" sz="2000" b="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主要生产产品为</a:t>
            </a:r>
            <a:r>
              <a:rPr lang="ja-JP" altLang="en-US" sz="2000" b="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塗料</a:t>
            </a:r>
            <a:r>
              <a:rPr lang="zh-CN" altLang="en-US" sz="2000" b="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添加剂</a:t>
            </a:r>
            <a:r>
              <a:rPr lang="ja-JP" altLang="en-US" sz="2000" b="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endParaRPr lang="en-US" altLang="ja-JP" sz="2000" b="0" dirty="0" smtClean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30312"/>
            <a:ext cx="7029971" cy="4451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6457950" y="152400"/>
            <a:ext cx="178593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000" dirty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 １</a:t>
            </a:r>
            <a:r>
              <a:rPr lang="ja-JP" altLang="en-US" sz="1000" dirty="0" smtClean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．</a:t>
            </a:r>
            <a:r>
              <a:rPr lang="zh-CN" altLang="en-US" sz="1000" dirty="0" smtClean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公司简介及事业介绍</a:t>
            </a:r>
            <a:endParaRPr lang="ja-JP" altLang="en-US" sz="1000" dirty="0">
              <a:solidFill>
                <a:srgbClr val="0000FF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横巻き 8"/>
          <p:cNvSpPr/>
          <p:nvPr/>
        </p:nvSpPr>
        <p:spPr bwMode="auto">
          <a:xfrm>
            <a:off x="2123728" y="5341684"/>
            <a:ext cx="4752528" cy="1183660"/>
          </a:xfrm>
          <a:prstGeom prst="horizontalScroll">
            <a:avLst>
              <a:gd name="adj" fmla="val 9502"/>
            </a:avLst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dobe 宋体 Std L" pitchFamily="18" charset="-122"/>
              <a:ea typeface="Adobe 宋体 Std L" pitchFamily="18" charset="-122"/>
            </a:endParaRPr>
          </a:p>
        </p:txBody>
      </p:sp>
      <p:sp>
        <p:nvSpPr>
          <p:cNvPr id="21" name="Text Box 116"/>
          <p:cNvSpPr txBox="1">
            <a:spLocks noChangeArrowheads="1"/>
          </p:cNvSpPr>
          <p:nvPr/>
        </p:nvSpPr>
        <p:spPr bwMode="auto">
          <a:xfrm>
            <a:off x="454025" y="188640"/>
            <a:ext cx="5381601" cy="461665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4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r>
              <a:rPr lang="ja-JP" altLang="en-US" sz="24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台湾工</a:t>
            </a:r>
            <a:r>
              <a:rPr lang="zh-CN" altLang="en-US" sz="24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厂</a:t>
            </a:r>
            <a:r>
              <a:rPr lang="ja-JP" altLang="en-US" sz="240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（</a:t>
            </a:r>
            <a:r>
              <a:rPr lang="ja-JP" altLang="en-US" sz="24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強栄科技</a:t>
            </a:r>
            <a:r>
              <a:rPr lang="ja-JP" altLang="ja-JP" sz="24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股份有限公司）</a:t>
            </a:r>
            <a:r>
              <a:rPr lang="ja-JP" altLang="en-US" sz="240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</a:t>
            </a:r>
            <a:endParaRPr lang="en-US" altLang="ja-JP" sz="2400" dirty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  <p:grpSp>
        <p:nvGrpSpPr>
          <p:cNvPr id="22" name="Group 1029"/>
          <p:cNvGrpSpPr>
            <a:grpSpLocks/>
          </p:cNvGrpSpPr>
          <p:nvPr/>
        </p:nvGrpSpPr>
        <p:grpSpPr bwMode="auto">
          <a:xfrm>
            <a:off x="0" y="0"/>
            <a:ext cx="9144000" cy="6881813"/>
            <a:chOff x="0" y="0"/>
            <a:chExt cx="5760" cy="4335"/>
          </a:xfrm>
        </p:grpSpPr>
        <p:pic>
          <p:nvPicPr>
            <p:cNvPr id="23" name="Picture 103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5" y="0"/>
              <a:ext cx="385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 Box 1031"/>
            <p:cNvSpPr txBox="1">
              <a:spLocks noChangeArrowheads="1"/>
            </p:cNvSpPr>
            <p:nvPr/>
          </p:nvSpPr>
          <p:spPr bwMode="auto">
            <a:xfrm>
              <a:off x="2391" y="4161"/>
              <a:ext cx="1016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itchFamily="2" charset="2"/>
                <a:buChar char="|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ja-JP" altLang="en-US" sz="1200">
                  <a:solidFill>
                    <a:srgbClr val="000000"/>
                  </a:solidFill>
                  <a:latin typeface="Adobe 宋体 Std L" pitchFamily="18" charset="-122"/>
                  <a:ea typeface="Adobe 宋体 Std L" pitchFamily="18" charset="-122"/>
                </a:rPr>
                <a:t>共栄社化学株式会社</a:t>
              </a:r>
            </a:p>
          </p:txBody>
        </p:sp>
        <p:sp>
          <p:nvSpPr>
            <p:cNvPr id="25" name="Line 1032"/>
            <p:cNvSpPr>
              <a:spLocks noChangeShapeType="1"/>
            </p:cNvSpPr>
            <p:nvPr/>
          </p:nvSpPr>
          <p:spPr bwMode="auto">
            <a:xfrm>
              <a:off x="0" y="4156"/>
              <a:ext cx="5760" cy="0"/>
            </a:xfrm>
            <a:prstGeom prst="line">
              <a:avLst/>
            </a:prstGeom>
            <a:noFill/>
            <a:ln w="19050">
              <a:solidFill>
                <a:srgbClr val="99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latin typeface="Adobe 宋体 Std L" pitchFamily="18" charset="-122"/>
                <a:ea typeface="Adobe 宋体 Std L" pitchFamily="18" charset="-122"/>
              </a:endParaRPr>
            </a:p>
          </p:txBody>
        </p:sp>
      </p:grpSp>
      <p:sp>
        <p:nvSpPr>
          <p:cNvPr id="26" name="テキスト ボックス 3"/>
          <p:cNvSpPr txBox="1">
            <a:spLocks noChangeArrowheads="1"/>
          </p:cNvSpPr>
          <p:nvPr/>
        </p:nvSpPr>
        <p:spPr bwMode="auto">
          <a:xfrm>
            <a:off x="2657169" y="5445224"/>
            <a:ext cx="359746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000" b="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所在地</a:t>
            </a:r>
            <a:r>
              <a:rPr lang="ja-JP" altLang="en-US" sz="2000" b="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	</a:t>
            </a:r>
            <a:r>
              <a:rPr lang="ja-JP" altLang="en-US" sz="2000" b="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台中　</a:t>
            </a:r>
            <a:endParaRPr lang="ja-JP" altLang="en-US" sz="2000" b="0" dirty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000" b="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 敷地</a:t>
            </a:r>
            <a:r>
              <a:rPr lang="zh-CN" altLang="en-US" sz="2000" b="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面积</a:t>
            </a:r>
            <a:r>
              <a:rPr lang="ja-JP" altLang="en-US" sz="2000" b="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　約</a:t>
            </a:r>
            <a:r>
              <a:rPr lang="en-US" altLang="ja-JP" sz="2000" b="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10,000</a:t>
            </a:r>
            <a:r>
              <a:rPr lang="zh-CN" altLang="en-US" sz="2000" b="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㎡</a:t>
            </a:r>
            <a:endParaRPr lang="en-US" altLang="ja-JP" sz="2000" b="0" dirty="0" smtClean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zh-CN" altLang="en-US" sz="2000" b="0" dirty="0" smtClean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主要生产</a:t>
            </a:r>
            <a:r>
              <a:rPr lang="zh-CN" altLang="en-US" sz="2000" b="0" dirty="0">
                <a:solidFill>
                  <a:srgbClr val="000000"/>
                </a:solidFill>
                <a:latin typeface="Adobe 宋体 Std L" pitchFamily="18" charset="-122"/>
                <a:ea typeface="Adobe 宋体 Std L" pitchFamily="18" charset="-122"/>
              </a:rPr>
              <a:t>产品为线材用润滑剂</a:t>
            </a:r>
            <a:endParaRPr lang="en-US" altLang="ja-JP" sz="2000" b="0" dirty="0">
              <a:solidFill>
                <a:srgbClr val="000000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461" y="841103"/>
            <a:ext cx="7337939" cy="446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6457950" y="152400"/>
            <a:ext cx="178593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|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2"/>
              </a:buClr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000" dirty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 １</a:t>
            </a:r>
            <a:r>
              <a:rPr lang="ja-JP" altLang="en-US" sz="1000" dirty="0" smtClean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．</a:t>
            </a:r>
            <a:r>
              <a:rPr lang="zh-CN" altLang="en-US" sz="1000" dirty="0" smtClean="0">
                <a:solidFill>
                  <a:srgbClr val="0000FF"/>
                </a:solidFill>
                <a:latin typeface="Adobe 宋体 Std L" pitchFamily="18" charset="-122"/>
                <a:ea typeface="Adobe 宋体 Std L" pitchFamily="18" charset="-122"/>
              </a:rPr>
              <a:t>公司简介及事业介绍</a:t>
            </a:r>
            <a:endParaRPr lang="ja-JP" altLang="en-US" sz="1000" dirty="0">
              <a:solidFill>
                <a:srgbClr val="0000FF"/>
              </a:solidFill>
              <a:latin typeface="Adobe 宋体 Std L" pitchFamily="18" charset="-122"/>
              <a:ea typeface="Adobe 宋体 Std L" pitchFamily="18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YOTO">
  <a:themeElements>
    <a:clrScheme name="KYOTO 2">
      <a:dk1>
        <a:srgbClr val="57472B"/>
      </a:dk1>
      <a:lt1>
        <a:srgbClr val="CCECFF"/>
      </a:lt1>
      <a:dk2>
        <a:srgbClr val="003366"/>
      </a:dk2>
      <a:lt2>
        <a:srgbClr val="AB967D"/>
      </a:lt2>
      <a:accent1>
        <a:srgbClr val="FFCCCC"/>
      </a:accent1>
      <a:accent2>
        <a:srgbClr val="D8B38E"/>
      </a:accent2>
      <a:accent3>
        <a:srgbClr val="E2F4FF"/>
      </a:accent3>
      <a:accent4>
        <a:srgbClr val="493B23"/>
      </a:accent4>
      <a:accent5>
        <a:srgbClr val="FFE2E2"/>
      </a:accent5>
      <a:accent6>
        <a:srgbClr val="C4A280"/>
      </a:accent6>
      <a:hlink>
        <a:srgbClr val="CCCCFF"/>
      </a:hlink>
      <a:folHlink>
        <a:srgbClr val="FFCC99"/>
      </a:folHlink>
    </a:clrScheme>
    <a:fontScheme name="KYOTO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25400" algn="ctr">
          <a:solidFill>
            <a:srgbClr val="239595"/>
          </a:solidFill>
          <a:miter lim="800000"/>
          <a:headEnd/>
          <a:tailEnd/>
        </a:ln>
      </a:spPr>
      <a:bodyPr anchor="ctr"/>
      <a:lstStyle>
        <a:defPPr>
          <a:defRPr dirty="0">
            <a:solidFill>
              <a:srgbClr val="FFFFFF"/>
            </a:solidFill>
            <a:latin typeface="+mn-lt"/>
            <a:ea typeface="+mn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KYOTO 1">
        <a:dk1>
          <a:srgbClr val="000000"/>
        </a:dk1>
        <a:lt1>
          <a:srgbClr val="FFFFFF"/>
        </a:lt1>
        <a:dk2>
          <a:srgbClr val="000099"/>
        </a:dk2>
        <a:lt2>
          <a:srgbClr val="FFFFCC"/>
        </a:lt2>
        <a:accent1>
          <a:srgbClr val="D5AC63"/>
        </a:accent1>
        <a:accent2>
          <a:srgbClr val="500050"/>
        </a:accent2>
        <a:accent3>
          <a:srgbClr val="AAAACA"/>
        </a:accent3>
        <a:accent4>
          <a:srgbClr val="DADADA"/>
        </a:accent4>
        <a:accent5>
          <a:srgbClr val="E7D2B7"/>
        </a:accent5>
        <a:accent6>
          <a:srgbClr val="480048"/>
        </a:accent6>
        <a:hlink>
          <a:srgbClr val="8FA850"/>
        </a:hlink>
        <a:folHlink>
          <a:srgbClr val="CC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YOTO 2">
        <a:dk1>
          <a:srgbClr val="57472B"/>
        </a:dk1>
        <a:lt1>
          <a:srgbClr val="CCECFF"/>
        </a:lt1>
        <a:dk2>
          <a:srgbClr val="003366"/>
        </a:dk2>
        <a:lt2>
          <a:srgbClr val="AB967D"/>
        </a:lt2>
        <a:accent1>
          <a:srgbClr val="FFCCCC"/>
        </a:accent1>
        <a:accent2>
          <a:srgbClr val="D8B38E"/>
        </a:accent2>
        <a:accent3>
          <a:srgbClr val="E2F4FF"/>
        </a:accent3>
        <a:accent4>
          <a:srgbClr val="493B23"/>
        </a:accent4>
        <a:accent5>
          <a:srgbClr val="FFE2E2"/>
        </a:accent5>
        <a:accent6>
          <a:srgbClr val="C4A280"/>
        </a:accent6>
        <a:hlink>
          <a:srgbClr val="CCCCFF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YOT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YOTO 4">
        <a:dk1>
          <a:srgbClr val="000000"/>
        </a:dk1>
        <a:lt1>
          <a:srgbClr val="003399"/>
        </a:lt1>
        <a:dk2>
          <a:srgbClr val="FFFFFF"/>
        </a:dk2>
        <a:lt2>
          <a:srgbClr val="5E553C"/>
        </a:lt2>
        <a:accent1>
          <a:srgbClr val="FFCCCC"/>
        </a:accent1>
        <a:accent2>
          <a:srgbClr val="D0A34A"/>
        </a:accent2>
        <a:accent3>
          <a:srgbClr val="AAADCA"/>
        </a:accent3>
        <a:accent4>
          <a:srgbClr val="000000"/>
        </a:accent4>
        <a:accent5>
          <a:srgbClr val="FFE2E2"/>
        </a:accent5>
        <a:accent6>
          <a:srgbClr val="BC9342"/>
        </a:accent6>
        <a:hlink>
          <a:srgbClr val="CCCC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Designs\KYOTO.POT</Template>
  <TotalTime>27545</TotalTime>
  <Words>3688</Words>
  <Application>Microsoft Office PowerPoint</Application>
  <PresentationFormat>全屏显示(4:3)</PresentationFormat>
  <Paragraphs>1196</Paragraphs>
  <Slides>54</Slides>
  <Notes>44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4</vt:i4>
      </vt:variant>
      <vt:variant>
        <vt:lpstr>幻灯片标题</vt:lpstr>
      </vt:variant>
      <vt:variant>
        <vt:i4>54</vt:i4>
      </vt:variant>
    </vt:vector>
  </HeadingPairs>
  <TitlesOfParts>
    <vt:vector size="59" baseType="lpstr">
      <vt:lpstr>KYOTO</vt:lpstr>
      <vt:lpstr>Chem4D</vt:lpstr>
      <vt:lpstr>工作表</vt:lpstr>
      <vt:lpstr>ワークシート</vt:lpstr>
      <vt:lpstr>Chemistry 4-D Draw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共栄社化学株式会社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共栄社化学株式会社</dc:creator>
  <cp:lastModifiedBy>zt-thinkpad-01</cp:lastModifiedBy>
  <cp:revision>1695</cp:revision>
  <dcterms:created xsi:type="dcterms:W3CDTF">2004-01-19T01:58:48Z</dcterms:created>
  <dcterms:modified xsi:type="dcterms:W3CDTF">2016-05-03T02:57:19Z</dcterms:modified>
</cp:coreProperties>
</file>